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3"/>
  </p:notesMasterIdLst>
  <p:sldIdLst>
    <p:sldId id="276" r:id="rId3"/>
    <p:sldId id="277" r:id="rId4"/>
    <p:sldId id="336" r:id="rId5"/>
    <p:sldId id="337" r:id="rId6"/>
    <p:sldId id="338" r:id="rId7"/>
    <p:sldId id="339" r:id="rId8"/>
    <p:sldId id="321" r:id="rId9"/>
    <p:sldId id="1058" r:id="rId10"/>
    <p:sldId id="1059" r:id="rId11"/>
    <p:sldId id="340" r:id="rId12"/>
    <p:sldId id="1060" r:id="rId13"/>
    <p:sldId id="1061" r:id="rId14"/>
    <p:sldId id="1062" r:id="rId15"/>
    <p:sldId id="1063" r:id="rId16"/>
    <p:sldId id="376" r:id="rId17"/>
    <p:sldId id="377" r:id="rId18"/>
    <p:sldId id="1054" r:id="rId19"/>
    <p:sldId id="1038" r:id="rId20"/>
    <p:sldId id="280" r:id="rId21"/>
    <p:sldId id="287"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5033" autoAdjust="0"/>
  </p:normalViewPr>
  <p:slideViewPr>
    <p:cSldViewPr>
      <p:cViewPr varScale="1">
        <p:scale>
          <a:sx n="82" d="100"/>
          <a:sy n="82" d="100"/>
        </p:scale>
        <p:origin x="103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10/23/2023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894053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58875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5342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98878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25619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3716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20157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975253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26054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82964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910248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04268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89816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09871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7634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919318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58245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437535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72612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1444209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68" y="-174171"/>
            <a:ext cx="8410275"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3870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10/23/2023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10/23/2023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212306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2.xml"/><Relationship Id="rId6" Type="http://schemas.openxmlformats.org/officeDocument/2006/relationships/hyperlink" Target="https://github.com/soyuztechnologies/LamResearchS4HANA/blob/master/RAP/Day%2033/04_Metadata%20Extension%20Booking.txt" TargetMode="External"/><Relationship Id="rId5" Type="http://schemas.openxmlformats.org/officeDocument/2006/relationships/hyperlink" Target="https://github.com/soyuztechnologies/LamResearchS4HANA/blob/master/RAP/Day%2033/03_Metadata%20Extension%20Travel.txt"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2.xml"/><Relationship Id="rId5" Type="http://schemas.openxmlformats.org/officeDocument/2006/relationships/hyperlink" Target="https://github.com/soyuztechnologies/LamResearchS4HANA/blob/master/RAP/Day%2033/05_Behaviour%20Definition%20for%20App.txt"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2.xml"/><Relationship Id="rId4" Type="http://schemas.openxmlformats.org/officeDocument/2006/relationships/hyperlink" Target="https://github.com/soyuztechnologies/LamResearchS4HANA/blob/master/RAP/Day%2033/06_Service%20Definition.tx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scm.com/download/win"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2/02_early_numbering_for_booking.txt" TargetMode="External"/><Relationship Id="rId2" Type="http://schemas.openxmlformats.org/officeDocument/2006/relationships/hyperlink" Target="https://github.com/soyuztechnologies/LamResearchS4HANA/blob/master/RAP/Day%2032/01_early_numbering_for_travel.txt" TargetMode="Externa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soyuztechnologies/LamResearchS4HANA/blob/master/RAP/Day%2032/03_augment_default_value.txt"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2.xml"/><Relationship Id="rId6" Type="http://schemas.openxmlformats.org/officeDocument/2006/relationships/hyperlink" Target="https://github.com/soyuztechnologies/LamResearchS4HANA/blob/master/RAP/Day%2033/02_ZC_Booking_APPROVER_LAMAB.txt" TargetMode="External"/><Relationship Id="rId5" Type="http://schemas.openxmlformats.org/officeDocument/2006/relationships/hyperlink" Target="https://github.com/soyuztechnologies/LamResearchS4HANA/blob/master/RAP/Day%2033/01_ZC_Travel_APPROVER_LAMAB.txt"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12</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Metadata Extension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6695156" y="1196752"/>
            <a:ext cx="4573002" cy="5256584"/>
          </a:xfrm>
          <a:prstGeom prst="rect">
            <a:avLst/>
          </a:prstGeom>
        </p:spPr>
      </p:pic>
      <p:pic>
        <p:nvPicPr>
          <p:cNvPr id="3" name="Picture 2"/>
          <p:cNvPicPr>
            <a:picLocks noChangeAspect="1"/>
          </p:cNvPicPr>
          <p:nvPr/>
        </p:nvPicPr>
        <p:blipFill>
          <a:blip r:embed="rId4"/>
          <a:stretch>
            <a:fillRect/>
          </a:stretch>
        </p:blipFill>
        <p:spPr>
          <a:xfrm>
            <a:off x="693813" y="1191297"/>
            <a:ext cx="4824535" cy="5314695"/>
          </a:xfrm>
          <a:prstGeom prst="rect">
            <a:avLst/>
          </a:prstGeom>
        </p:spPr>
      </p:pic>
      <p:cxnSp>
        <p:nvCxnSpPr>
          <p:cNvPr id="7" name="Straight Connector 6"/>
          <p:cNvCxnSpPr/>
          <p:nvPr/>
        </p:nvCxnSpPr>
        <p:spPr>
          <a:xfrm>
            <a:off x="6094412" y="836712"/>
            <a:ext cx="24680" cy="56692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29277" y="836712"/>
            <a:ext cx="3297313"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Metadata Extension for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5"/>
              </a:rPr>
              <a:t>Travel</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8"/>
          <p:cNvSpPr/>
          <p:nvPr/>
        </p:nvSpPr>
        <p:spPr>
          <a:xfrm>
            <a:off x="6636433" y="836712"/>
            <a:ext cx="3523978"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Metadata Extension for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6"/>
              </a:rPr>
              <a:t>Booking</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98840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Behavior Definition for Approver</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rotWithShape="1">
          <a:blip r:embed="rId3"/>
          <a:srcRect r="10703"/>
          <a:stretch/>
        </p:blipFill>
        <p:spPr>
          <a:xfrm>
            <a:off x="7606580" y="3471028"/>
            <a:ext cx="4183573" cy="2304256"/>
          </a:xfrm>
          <a:prstGeom prst="rect">
            <a:avLst/>
          </a:prstGeom>
        </p:spPr>
      </p:pic>
      <p:pic>
        <p:nvPicPr>
          <p:cNvPr id="3" name="Picture 2"/>
          <p:cNvPicPr>
            <a:picLocks noChangeAspect="1"/>
          </p:cNvPicPr>
          <p:nvPr/>
        </p:nvPicPr>
        <p:blipFill>
          <a:blip r:embed="rId4"/>
          <a:stretch>
            <a:fillRect/>
          </a:stretch>
        </p:blipFill>
        <p:spPr>
          <a:xfrm>
            <a:off x="609441" y="3093505"/>
            <a:ext cx="6061035" cy="3189540"/>
          </a:xfrm>
          <a:prstGeom prst="rect">
            <a:avLst/>
          </a:prstGeom>
        </p:spPr>
      </p:pic>
      <p:sp>
        <p:nvSpPr>
          <p:cNvPr id="7" name="Trapezoid 6">
            <a:extLst>
              <a:ext uri="{FF2B5EF4-FFF2-40B4-BE49-F238E27FC236}">
                <a16:creationId xmlns:a16="http://schemas.microsoft.com/office/drawing/2014/main" id="{3CF9945D-8CE6-41B7-BD84-CF2E0B472A12}"/>
              </a:ext>
            </a:extLst>
          </p:cNvPr>
          <p:cNvSpPr/>
          <p:nvPr/>
        </p:nvSpPr>
        <p:spPr>
          <a:xfrm rot="27000000">
            <a:off x="5799780" y="4086587"/>
            <a:ext cx="2805397" cy="1064006"/>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Rectangle 3"/>
          <p:cNvSpPr/>
          <p:nvPr/>
        </p:nvSpPr>
        <p:spPr>
          <a:xfrm>
            <a:off x="609442" y="760636"/>
            <a:ext cx="10969942" cy="2308324"/>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scope of the UI service for the approver is more limited than for the processor. The approver can only modify the travel entity with accepting or rejecting the travel entries. The values in the corresponding booking entries are the basis for this decision-making.</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behavior for the BO projection is defined in a behavior definition of type projection. The type is defined in the behavior definition header. The projection behavior definition provides the behavior for the projection CDS view. All characteristics and operations that you want to include in the BO projection must be listed explicitly. The keyword for this is use. -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5"/>
              </a:rPr>
              <a:t>Code here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120751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Service Definition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5374332" y="3562849"/>
            <a:ext cx="5670523" cy="2541488"/>
          </a:xfrm>
          <a:prstGeom prst="rect">
            <a:avLst/>
          </a:prstGeom>
        </p:spPr>
      </p:pic>
      <p:sp>
        <p:nvSpPr>
          <p:cNvPr id="3" name="Rectangle 2"/>
          <p:cNvSpPr/>
          <p:nvPr/>
        </p:nvSpPr>
        <p:spPr>
          <a:xfrm>
            <a:off x="609441" y="905526"/>
            <a:ext cx="10771236" cy="2308324"/>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service definition is a projection of the models and related behavior that you want to expose.</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 a service definition, you define the OData service to determine which CDS entities are part of the service. This service is then bound to a protocol and to either a UI technology or an A2X service by a service binding artifact. A service definition can be integrated in various protocols without any reimplementation.</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Service definition is used to assign the scope of the OData service. Travel, Booking, Passenger, TravelAgency, Currency CDS views are exposed in the service definition. Optionally, you can assign an alias for the each exposed CDS view</a:t>
            </a:r>
          </a:p>
        </p:txBody>
      </p:sp>
      <p:cxnSp>
        <p:nvCxnSpPr>
          <p:cNvPr id="8" name="Straight Connector 7"/>
          <p:cNvCxnSpPr/>
          <p:nvPr/>
        </p:nvCxnSpPr>
        <p:spPr>
          <a:xfrm>
            <a:off x="621804" y="3816692"/>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621804" y="3851756"/>
            <a:ext cx="4044812"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4"/>
              </a:rPr>
              <a:t>Service Definition</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TextBox 9">
            <a:extLst>
              <a:ext uri="{FF2B5EF4-FFF2-40B4-BE49-F238E27FC236}">
                <a16:creationId xmlns:a16="http://schemas.microsoft.com/office/drawing/2014/main" id="{0ED6B133-127C-45F7-A6F7-791D612BB43A}"/>
              </a:ext>
            </a:extLst>
          </p:cNvPr>
          <p:cNvSpPr txBox="1"/>
          <p:nvPr/>
        </p:nvSpPr>
        <p:spPr>
          <a:xfrm>
            <a:off x="621804" y="3346217"/>
            <a:ext cx="2088231"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72 Black" panose="020B0A04030603020204" pitchFamily="34" charset="0"/>
                <a:ea typeface="+mn-ea"/>
                <a:cs typeface="72 Black" panose="020B0A04030603020204" pitchFamily="34" charset="0"/>
              </a:rPr>
              <a:t>Exercise</a:t>
            </a:r>
          </a:p>
        </p:txBody>
      </p:sp>
    </p:spTree>
    <p:extLst>
      <p:ext uri="{BB962C8B-B14F-4D97-AF65-F5344CB8AC3E}">
        <p14:creationId xmlns:p14="http://schemas.microsoft.com/office/powerpoint/2010/main" val="2317246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Service Binding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785698" y="1621022"/>
            <a:ext cx="10349274" cy="4904321"/>
          </a:xfrm>
          <a:prstGeom prst="rect">
            <a:avLst/>
          </a:prstGeom>
        </p:spPr>
      </p:pic>
      <p:sp>
        <p:nvSpPr>
          <p:cNvPr id="3" name="Rectangle 2"/>
          <p:cNvSpPr/>
          <p:nvPr/>
        </p:nvSpPr>
        <p:spPr>
          <a:xfrm>
            <a:off x="785698" y="905526"/>
            <a:ext cx="10594980" cy="646331"/>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service binding implements the protocol that is used for the OData service. It uses a service definition that projects the data models and their related behaviors to the service.</a:t>
            </a:r>
          </a:p>
        </p:txBody>
      </p:sp>
    </p:spTree>
    <p:extLst>
      <p:ext uri="{BB962C8B-B14F-4D97-AF65-F5344CB8AC3E}">
        <p14:creationId xmlns:p14="http://schemas.microsoft.com/office/powerpoint/2010/main" val="40007882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Fiori App Preview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526925" y="1382193"/>
            <a:ext cx="11134973" cy="5084463"/>
          </a:xfrm>
          <a:prstGeom prst="rect">
            <a:avLst/>
          </a:prstGeom>
        </p:spPr>
      </p:pic>
    </p:spTree>
    <p:extLst>
      <p:ext uri="{BB962C8B-B14F-4D97-AF65-F5344CB8AC3E}">
        <p14:creationId xmlns:p14="http://schemas.microsoft.com/office/powerpoint/2010/main" val="345197409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5355312"/>
          </a:xfrm>
          <a:prstGeom prst="rect">
            <a:avLst/>
          </a:prstGeom>
          <a:noFill/>
        </p:spPr>
        <p:txBody>
          <a:bodyPr wrap="square" rtlCol="0">
            <a:spAutoFit/>
          </a:bodyPr>
          <a:lstStyle/>
          <a:p>
            <a:pPr marL="457086" indent="-457086">
              <a:buFont typeface="Wingdings" panose="05000000000000000000" pitchFamily="2" charset="2"/>
              <a:buChar char="ü"/>
            </a:pPr>
            <a:r>
              <a:rPr lang="en-US" sz="1800" dirty="0"/>
              <a:t>Till now Anubhav is sharing zip file of project code with all of you, imagine in a team of 40 developers and at end of day if every developer share a zip file, who can merge all code.</a:t>
            </a:r>
          </a:p>
          <a:p>
            <a:pPr marL="457086" indent="-457086">
              <a:buFont typeface="Wingdings" panose="05000000000000000000" pitchFamily="2" charset="2"/>
              <a:buChar char="ü"/>
            </a:pPr>
            <a:r>
              <a:rPr lang="en-IN" sz="1800" dirty="0"/>
              <a:t>When someone go on holiday or left team, how can we make sure that we have latest code available for successor to manage it.</a:t>
            </a:r>
          </a:p>
          <a:p>
            <a:pPr marL="457086" indent="-457086">
              <a:buFont typeface="Wingdings" panose="05000000000000000000" pitchFamily="2" charset="2"/>
              <a:buChar char="ü"/>
            </a:pPr>
            <a:r>
              <a:rPr lang="en-IN" sz="1800" dirty="0"/>
              <a:t>Anubhav last evening my code was stable, this morning I came to office and made 40-50 changes which has disrupted everything, I pray to god to go back to last night state. Basically, we need version management.</a:t>
            </a:r>
          </a:p>
          <a:p>
            <a:pPr marL="457086" indent="-457086">
              <a:buFont typeface="Wingdings" panose="05000000000000000000" pitchFamily="2" charset="2"/>
              <a:buChar char="ü"/>
            </a:pPr>
            <a:r>
              <a:rPr lang="en-IN" sz="1800" dirty="0"/>
              <a:t>In a team, one developer using BAS another using VS code another using </a:t>
            </a:r>
            <a:r>
              <a:rPr lang="en-IN" sz="1800" dirty="0" err="1"/>
              <a:t>WebIDE</a:t>
            </a:r>
            <a:r>
              <a:rPr lang="en-IN" sz="1800" dirty="0"/>
              <a:t>, how can we easily move code from one dev tool to another</a:t>
            </a:r>
          </a:p>
          <a:p>
            <a:pPr marL="457086" indent="-457086">
              <a:buFont typeface="Wingdings" panose="05000000000000000000" pitchFamily="2" charset="2"/>
              <a:buChar char="ü"/>
            </a:pPr>
            <a:r>
              <a:rPr lang="en-IN" sz="1800" dirty="0"/>
              <a:t>When something cause production issues, we want to know which change was made by who last time that caused the issue.</a:t>
            </a:r>
          </a:p>
          <a:p>
            <a:pPr marL="457086" indent="-457086">
              <a:buFont typeface="Wingdings" panose="05000000000000000000" pitchFamily="2" charset="2"/>
              <a:buChar char="ü"/>
            </a:pPr>
            <a:r>
              <a:rPr lang="en-IN" sz="1800" dirty="0"/>
              <a:t>How to share our code effectively between multiple team members as best practice from industry. And how to merge conflicts also.</a:t>
            </a:r>
          </a:p>
          <a:p>
            <a:endParaRPr lang="en-IN" sz="1800" dirty="0"/>
          </a:p>
          <a:p>
            <a:endParaRPr lang="en-IN" sz="1800" dirty="0"/>
          </a:p>
          <a:p>
            <a:r>
              <a:rPr lang="en-IN" sz="1800" dirty="0"/>
              <a:t>Git and </a:t>
            </a:r>
            <a:r>
              <a:rPr lang="en-IN" sz="1800" dirty="0" err="1"/>
              <a:t>Github</a:t>
            </a:r>
            <a:endParaRPr lang="en-IN" sz="1800" dirty="0"/>
          </a:p>
          <a:p>
            <a:r>
              <a:rPr lang="en-IN" sz="1800" dirty="0"/>
              <a:t>Git is a de-central repository management system for managing any kind of source code. And git hub is a central repository where everyone sync their changes (internet).</a:t>
            </a:r>
          </a:p>
          <a:p>
            <a:r>
              <a:rPr lang="en-IN" sz="1800" dirty="0">
                <a:hlinkClick r:id="rId2"/>
              </a:rPr>
              <a:t>https://git-scm.com/download/win</a:t>
            </a:r>
            <a:endParaRPr lang="en-IN" sz="1800" dirty="0"/>
          </a:p>
          <a:p>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Challenges to share code</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337632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100"/>
              <a:pPr/>
              <a:t>16</a:t>
            </a:fld>
            <a:endParaRPr lang="en-US" sz="1100" dirty="0">
              <a:latin typeface="Segoe UI Black" panose="020B0A02040204020203" pitchFamily="34" charset="0"/>
              <a:ea typeface="Segoe UI Black" panose="020B0A02040204020203" pitchFamily="34"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pic>
        <p:nvPicPr>
          <p:cNvPr id="1026" name="Picture 2" descr="Programmer Generic color fill icon">
            <a:extLst>
              <a:ext uri="{FF2B5EF4-FFF2-40B4-BE49-F238E27FC236}">
                <a16:creationId xmlns:a16="http://schemas.microsoft.com/office/drawing/2014/main" id="{0FD26A9B-1983-0551-81D9-1FC95EDF4E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588" y="584941"/>
            <a:ext cx="1625177" cy="16251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52692D-03E3-CD1C-DCB7-51A04D8FE680}"/>
              </a:ext>
            </a:extLst>
          </p:cNvPr>
          <p:cNvSpPr txBox="1"/>
          <p:nvPr/>
        </p:nvSpPr>
        <p:spPr>
          <a:xfrm>
            <a:off x="203147" y="22701"/>
            <a:ext cx="3047206" cy="461665"/>
          </a:xfrm>
          <a:prstGeom prst="rect">
            <a:avLst/>
          </a:prstGeom>
          <a:noFill/>
        </p:spPr>
        <p:txBody>
          <a:bodyPr wrap="square" rtlCol="0">
            <a:spAutoFit/>
          </a:bodyPr>
          <a:lstStyle/>
          <a:p>
            <a:r>
              <a:rPr lang="en-US" dirty="0"/>
              <a:t>Ryan – UI5 developer</a:t>
            </a:r>
          </a:p>
        </p:txBody>
      </p:sp>
      <p:sp>
        <p:nvSpPr>
          <p:cNvPr id="3" name="Rectangle 2">
            <a:extLst>
              <a:ext uri="{FF2B5EF4-FFF2-40B4-BE49-F238E27FC236}">
                <a16:creationId xmlns:a16="http://schemas.microsoft.com/office/drawing/2014/main" id="{C62CFDAE-310E-505E-C1E2-D7EAA8A0CD51}"/>
              </a:ext>
            </a:extLst>
          </p:cNvPr>
          <p:cNvSpPr/>
          <p:nvPr/>
        </p:nvSpPr>
        <p:spPr>
          <a:xfrm>
            <a:off x="4875530" y="1042022"/>
            <a:ext cx="2133044" cy="457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(ui5)</a:t>
            </a:r>
          </a:p>
        </p:txBody>
      </p:sp>
      <p:sp>
        <p:nvSpPr>
          <p:cNvPr id="5" name="Rectangle 4">
            <a:extLst>
              <a:ext uri="{FF2B5EF4-FFF2-40B4-BE49-F238E27FC236}">
                <a16:creationId xmlns:a16="http://schemas.microsoft.com/office/drawing/2014/main" id="{E4B6A6E2-EAF8-7F82-4FB3-74E33AE26907}"/>
              </a:ext>
            </a:extLst>
          </p:cNvPr>
          <p:cNvSpPr/>
          <p:nvPr/>
        </p:nvSpPr>
        <p:spPr>
          <a:xfrm>
            <a:off x="4773956" y="1600676"/>
            <a:ext cx="2336191" cy="304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VS Code</a:t>
            </a:r>
          </a:p>
        </p:txBody>
      </p:sp>
      <p:cxnSp>
        <p:nvCxnSpPr>
          <p:cNvPr id="7" name="Straight Arrow Connector 6">
            <a:extLst>
              <a:ext uri="{FF2B5EF4-FFF2-40B4-BE49-F238E27FC236}">
                <a16:creationId xmlns:a16="http://schemas.microsoft.com/office/drawing/2014/main" id="{41AE72B6-9305-EBCE-5E5C-5C3147B7613A}"/>
              </a:ext>
            </a:extLst>
          </p:cNvPr>
          <p:cNvCxnSpPr>
            <a:cxnSpLocks/>
            <a:endCxn id="3" idx="1"/>
          </p:cNvCxnSpPr>
          <p:nvPr/>
        </p:nvCxnSpPr>
        <p:spPr>
          <a:xfrm>
            <a:off x="2742485" y="1270562"/>
            <a:ext cx="2133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E4DF94E-DE02-C8C0-71C6-95282C67E344}"/>
              </a:ext>
            </a:extLst>
          </p:cNvPr>
          <p:cNvSpPr/>
          <p:nvPr/>
        </p:nvSpPr>
        <p:spPr>
          <a:xfrm>
            <a:off x="9344765" y="711908"/>
            <a:ext cx="2373966" cy="11173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Local Repository</a:t>
            </a:r>
          </a:p>
        </p:txBody>
      </p:sp>
      <p:cxnSp>
        <p:nvCxnSpPr>
          <p:cNvPr id="11" name="Straight Arrow Connector 10">
            <a:extLst>
              <a:ext uri="{FF2B5EF4-FFF2-40B4-BE49-F238E27FC236}">
                <a16:creationId xmlns:a16="http://schemas.microsoft.com/office/drawing/2014/main" id="{29D1D60F-3240-EA57-A817-68F73496802E}"/>
              </a:ext>
            </a:extLst>
          </p:cNvPr>
          <p:cNvCxnSpPr>
            <a:stCxn id="3" idx="3"/>
            <a:endCxn id="9" idx="1"/>
          </p:cNvCxnSpPr>
          <p:nvPr/>
        </p:nvCxnSpPr>
        <p:spPr>
          <a:xfrm>
            <a:off x="7008574" y="1270562"/>
            <a:ext cx="2336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FF3488-FCE9-C82B-7676-E4C5F286EC91}"/>
              </a:ext>
            </a:extLst>
          </p:cNvPr>
          <p:cNvSpPr txBox="1"/>
          <p:nvPr/>
        </p:nvSpPr>
        <p:spPr>
          <a:xfrm>
            <a:off x="7110147" y="478523"/>
            <a:ext cx="2437765" cy="1200329"/>
          </a:xfrm>
          <a:prstGeom prst="rect">
            <a:avLst/>
          </a:prstGeom>
          <a:noFill/>
        </p:spPr>
        <p:txBody>
          <a:bodyPr wrap="square" rtlCol="0">
            <a:spAutoFit/>
          </a:bodyPr>
          <a:lstStyle/>
          <a:p>
            <a:r>
              <a:rPr lang="en-US" sz="1200" b="1" dirty="0">
                <a:solidFill>
                  <a:srgbClr val="C00000"/>
                </a:solidFill>
              </a:rPr>
              <a:t>git </a:t>
            </a:r>
            <a:r>
              <a:rPr lang="en-US" sz="1200" b="1" dirty="0" err="1">
                <a:solidFill>
                  <a:srgbClr val="C00000"/>
                </a:solidFill>
              </a:rPr>
              <a:t>init</a:t>
            </a:r>
            <a:endParaRPr lang="en-US" sz="1200" b="1" dirty="0">
              <a:solidFill>
                <a:srgbClr val="C00000"/>
              </a:solidFill>
            </a:endParaRPr>
          </a:p>
          <a:p>
            <a:r>
              <a:rPr lang="en-US" sz="1200" b="1" dirty="0">
                <a:solidFill>
                  <a:srgbClr val="C00000"/>
                </a:solidFill>
              </a:rPr>
              <a:t>Create .</a:t>
            </a:r>
            <a:r>
              <a:rPr lang="en-US" sz="1200" b="1" dirty="0" err="1">
                <a:solidFill>
                  <a:srgbClr val="C00000"/>
                </a:solidFill>
              </a:rPr>
              <a:t>gitignore</a:t>
            </a:r>
            <a:endParaRPr lang="en-US" sz="1200" b="1" dirty="0">
              <a:solidFill>
                <a:srgbClr val="FFC000"/>
              </a:solidFill>
            </a:endParaRPr>
          </a:p>
          <a:p>
            <a:r>
              <a:rPr lang="en-US" sz="1200" b="1" dirty="0">
                <a:solidFill>
                  <a:srgbClr val="FFC000"/>
                </a:solidFill>
              </a:rPr>
              <a:t>git add .</a:t>
            </a:r>
          </a:p>
          <a:p>
            <a:r>
              <a:rPr lang="en-US" sz="1200" b="1" dirty="0">
                <a:solidFill>
                  <a:srgbClr val="FFC000"/>
                </a:solidFill>
              </a:rPr>
              <a:t>git commit -m “msg”</a:t>
            </a:r>
          </a:p>
          <a:p>
            <a:r>
              <a:rPr lang="en-US" sz="1200" b="1" dirty="0">
                <a:solidFill>
                  <a:srgbClr val="FFC000"/>
                </a:solidFill>
              </a:rPr>
              <a:t>MAKE Changes</a:t>
            </a:r>
          </a:p>
          <a:p>
            <a:r>
              <a:rPr lang="en-US" sz="1200" b="1" dirty="0">
                <a:solidFill>
                  <a:srgbClr val="FFC000"/>
                </a:solidFill>
              </a:rPr>
              <a:t>git reset --hard</a:t>
            </a:r>
          </a:p>
        </p:txBody>
      </p:sp>
      <p:sp>
        <p:nvSpPr>
          <p:cNvPr id="14" name="Oval 13">
            <a:extLst>
              <a:ext uri="{FF2B5EF4-FFF2-40B4-BE49-F238E27FC236}">
                <a16:creationId xmlns:a16="http://schemas.microsoft.com/office/drawing/2014/main" id="{AAF241FD-C734-2EFD-651E-7A85FF26A4EF}"/>
              </a:ext>
            </a:extLst>
          </p:cNvPr>
          <p:cNvSpPr/>
          <p:nvPr/>
        </p:nvSpPr>
        <p:spPr>
          <a:xfrm>
            <a:off x="11423468" y="2326712"/>
            <a:ext cx="304721" cy="3047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314A0A8-7F79-060A-E3A6-BCC208C1151F}"/>
              </a:ext>
            </a:extLst>
          </p:cNvPr>
          <p:cNvSpPr/>
          <p:nvPr/>
        </p:nvSpPr>
        <p:spPr>
          <a:xfrm>
            <a:off x="11423468" y="2885367"/>
            <a:ext cx="304721" cy="3047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AA7C8B1-AE06-B968-FCA8-3F3AA537735C}"/>
              </a:ext>
            </a:extLst>
          </p:cNvPr>
          <p:cNvSpPr/>
          <p:nvPr/>
        </p:nvSpPr>
        <p:spPr>
          <a:xfrm>
            <a:off x="11423468" y="3444021"/>
            <a:ext cx="304721" cy="3047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8018E28-F134-B24D-6F55-B9EA53047FE1}"/>
              </a:ext>
            </a:extLst>
          </p:cNvPr>
          <p:cNvSpPr/>
          <p:nvPr/>
        </p:nvSpPr>
        <p:spPr>
          <a:xfrm>
            <a:off x="11423468" y="3994594"/>
            <a:ext cx="304721" cy="3047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B979834-E240-E200-0B7C-63108B22F529}"/>
              </a:ext>
            </a:extLst>
          </p:cNvPr>
          <p:cNvCxnSpPr>
            <a:stCxn id="14" idx="4"/>
          </p:cNvCxnSpPr>
          <p:nvPr/>
        </p:nvCxnSpPr>
        <p:spPr>
          <a:xfrm>
            <a:off x="11575828" y="2631433"/>
            <a:ext cx="0" cy="192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Premium Vector | Avatar of a man with beard office worker ...">
            <a:extLst>
              <a:ext uri="{FF2B5EF4-FFF2-40B4-BE49-F238E27FC236}">
                <a16:creationId xmlns:a16="http://schemas.microsoft.com/office/drawing/2014/main" id="{D625D2A2-3345-2B41-DAEA-6E4C675FE6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806" y="4523749"/>
            <a:ext cx="1784819" cy="17848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8E086E2-50BE-F5B8-C83C-E79B4FE3435E}"/>
              </a:ext>
            </a:extLst>
          </p:cNvPr>
          <p:cNvSpPr txBox="1"/>
          <p:nvPr/>
        </p:nvSpPr>
        <p:spPr>
          <a:xfrm>
            <a:off x="203147" y="4146955"/>
            <a:ext cx="3047206" cy="461665"/>
          </a:xfrm>
          <a:prstGeom prst="rect">
            <a:avLst/>
          </a:prstGeom>
          <a:noFill/>
        </p:spPr>
        <p:txBody>
          <a:bodyPr wrap="square" rtlCol="0">
            <a:spAutoFit/>
          </a:bodyPr>
          <a:lstStyle/>
          <a:p>
            <a:r>
              <a:rPr lang="en-US" dirty="0"/>
              <a:t>Rob – UI5 developer</a:t>
            </a:r>
          </a:p>
        </p:txBody>
      </p:sp>
      <p:sp>
        <p:nvSpPr>
          <p:cNvPr id="21" name="Thought Bubble: Cloud 20">
            <a:extLst>
              <a:ext uri="{FF2B5EF4-FFF2-40B4-BE49-F238E27FC236}">
                <a16:creationId xmlns:a16="http://schemas.microsoft.com/office/drawing/2014/main" id="{C1736CB8-CEEB-14D6-EAFA-8EA825CCFAE2}"/>
              </a:ext>
            </a:extLst>
          </p:cNvPr>
          <p:cNvSpPr/>
          <p:nvPr/>
        </p:nvSpPr>
        <p:spPr>
          <a:xfrm>
            <a:off x="9547913" y="2956360"/>
            <a:ext cx="1625175" cy="1280043"/>
          </a:xfrm>
          <a:prstGeom prst="cloudCallout">
            <a:avLst>
              <a:gd name="adj1" fmla="val -9583"/>
              <a:gd name="adj2" fmla="val 331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err="1"/>
              <a:t>gitHUB</a:t>
            </a:r>
            <a:endParaRPr lang="en-US" sz="1800" dirty="0"/>
          </a:p>
        </p:txBody>
      </p:sp>
      <p:sp>
        <p:nvSpPr>
          <p:cNvPr id="23" name="Rectangle 6">
            <a:extLst>
              <a:ext uri="{FF2B5EF4-FFF2-40B4-BE49-F238E27FC236}">
                <a16:creationId xmlns:a16="http://schemas.microsoft.com/office/drawing/2014/main" id="{3A4B7FF9-7C5E-15A4-5F59-1428A6F8713B}"/>
              </a:ext>
            </a:extLst>
          </p:cNvPr>
          <p:cNvSpPr>
            <a:spLocks noChangeArrowheads="1"/>
          </p:cNvSpPr>
          <p:nvPr/>
        </p:nvSpPr>
        <p:spPr bwMode="auto">
          <a:xfrm>
            <a:off x="1854436" y="2884235"/>
            <a:ext cx="76934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0" rIns="121888" bIns="0" numCol="1" anchor="ctr" anchorCtr="0" compatLnSpc="1">
            <a:prstTxWarp prst="textNoShape">
              <a:avLst/>
            </a:prstTxWarp>
            <a:spAutoFit/>
          </a:bodyPr>
          <a:lstStyle/>
          <a:p>
            <a:pPr defTabSz="1218895" eaLnBrk="0" fontAlgn="base" hangingPunct="0">
              <a:spcBef>
                <a:spcPct val="0"/>
              </a:spcBef>
              <a:spcAft>
                <a:spcPct val="0"/>
              </a:spcAft>
            </a:pPr>
            <a:r>
              <a:rPr lang="en-US" altLang="en-US" sz="1200" b="1" dirty="0">
                <a:solidFill>
                  <a:srgbClr val="C00000"/>
                </a:solidFill>
              </a:rPr>
              <a:t>git branch -M master </a:t>
            </a:r>
          </a:p>
          <a:p>
            <a:pPr defTabSz="1218895" eaLnBrk="0" fontAlgn="base" hangingPunct="0">
              <a:spcBef>
                <a:spcPct val="0"/>
              </a:spcBef>
              <a:spcAft>
                <a:spcPct val="0"/>
              </a:spcAft>
            </a:pPr>
            <a:r>
              <a:rPr lang="en-US" altLang="en-US" sz="1200" b="1" dirty="0">
                <a:solidFill>
                  <a:srgbClr val="C00000"/>
                </a:solidFill>
              </a:rPr>
              <a:t>git remote add origin https://github.com/soyuztechnologies/Test_Ryan_ui5_project.git </a:t>
            </a:r>
          </a:p>
          <a:p>
            <a:pPr defTabSz="1218895" eaLnBrk="0" fontAlgn="base" hangingPunct="0">
              <a:spcBef>
                <a:spcPct val="0"/>
              </a:spcBef>
              <a:spcAft>
                <a:spcPct val="0"/>
              </a:spcAft>
            </a:pPr>
            <a:r>
              <a:rPr lang="en-US" altLang="en-US" sz="1200" b="1" dirty="0">
                <a:solidFill>
                  <a:srgbClr val="FFC000"/>
                </a:solidFill>
              </a:rPr>
              <a:t>git push -u origin master </a:t>
            </a:r>
          </a:p>
        </p:txBody>
      </p:sp>
      <p:cxnSp>
        <p:nvCxnSpPr>
          <p:cNvPr id="25" name="Connector: Elbow 24">
            <a:extLst>
              <a:ext uri="{FF2B5EF4-FFF2-40B4-BE49-F238E27FC236}">
                <a16:creationId xmlns:a16="http://schemas.microsoft.com/office/drawing/2014/main" id="{8CF9B907-D359-7FCE-F3C7-14DBFF086EC2}"/>
              </a:ext>
            </a:extLst>
          </p:cNvPr>
          <p:cNvCxnSpPr>
            <a:stCxn id="1026" idx="2"/>
            <a:endCxn id="21" idx="0"/>
          </p:cNvCxnSpPr>
          <p:nvPr/>
        </p:nvCxnSpPr>
        <p:spPr>
          <a:xfrm rot="16200000" flipH="1">
            <a:off x="4895934" y="-1060640"/>
            <a:ext cx="1386264" cy="79277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5D3F27C-5A67-7019-83CB-6A51478D2541}"/>
              </a:ext>
            </a:extLst>
          </p:cNvPr>
          <p:cNvSpPr/>
          <p:nvPr/>
        </p:nvSpPr>
        <p:spPr>
          <a:xfrm>
            <a:off x="4266088" y="4851029"/>
            <a:ext cx="2437765" cy="9649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a:t>
            </a:r>
          </a:p>
        </p:txBody>
      </p:sp>
      <p:cxnSp>
        <p:nvCxnSpPr>
          <p:cNvPr id="28" name="Connector: Elbow 27">
            <a:extLst>
              <a:ext uri="{FF2B5EF4-FFF2-40B4-BE49-F238E27FC236}">
                <a16:creationId xmlns:a16="http://schemas.microsoft.com/office/drawing/2014/main" id="{EDC467DF-9D58-CE76-819B-D3F3D2AC529B}"/>
              </a:ext>
            </a:extLst>
          </p:cNvPr>
          <p:cNvCxnSpPr>
            <a:stCxn id="21" idx="1"/>
          </p:cNvCxnSpPr>
          <p:nvPr/>
        </p:nvCxnSpPr>
        <p:spPr>
          <a:xfrm rot="5400000">
            <a:off x="8071823" y="2867070"/>
            <a:ext cx="920711" cy="36566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AB18BF4-4D20-BE8D-0407-2E828E4D2F9B}"/>
              </a:ext>
            </a:extLst>
          </p:cNvPr>
          <p:cNvCxnSpPr/>
          <p:nvPr/>
        </p:nvCxnSpPr>
        <p:spPr>
          <a:xfrm>
            <a:off x="2432723" y="5114218"/>
            <a:ext cx="1833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FCCEA74-C43D-D613-5450-C11830B15456}"/>
              </a:ext>
            </a:extLst>
          </p:cNvPr>
          <p:cNvSpPr txBox="1"/>
          <p:nvPr/>
        </p:nvSpPr>
        <p:spPr>
          <a:xfrm>
            <a:off x="7008574" y="4786515"/>
            <a:ext cx="2437765" cy="461665"/>
          </a:xfrm>
          <a:prstGeom prst="rect">
            <a:avLst/>
          </a:prstGeom>
          <a:noFill/>
        </p:spPr>
        <p:txBody>
          <a:bodyPr wrap="square" rtlCol="0">
            <a:spAutoFit/>
          </a:bodyPr>
          <a:lstStyle/>
          <a:p>
            <a:r>
              <a:rPr lang="en-US" sz="1200" b="1" dirty="0">
                <a:solidFill>
                  <a:srgbClr val="C00000"/>
                </a:solidFill>
              </a:rPr>
              <a:t>git clone URL</a:t>
            </a:r>
          </a:p>
          <a:p>
            <a:r>
              <a:rPr lang="en-US" sz="1200" b="1" dirty="0">
                <a:solidFill>
                  <a:srgbClr val="C00000"/>
                </a:solidFill>
              </a:rPr>
              <a:t>git pull</a:t>
            </a:r>
            <a:endParaRPr lang="en-US" sz="1200" b="1" dirty="0">
              <a:solidFill>
                <a:srgbClr val="FFC000"/>
              </a:solidFill>
            </a:endParaRPr>
          </a:p>
        </p:txBody>
      </p:sp>
      <p:cxnSp>
        <p:nvCxnSpPr>
          <p:cNvPr id="33" name="Connector: Elbow 32">
            <a:extLst>
              <a:ext uri="{FF2B5EF4-FFF2-40B4-BE49-F238E27FC236}">
                <a16:creationId xmlns:a16="http://schemas.microsoft.com/office/drawing/2014/main" id="{5D1BAE4A-3301-98A5-BD3F-E56D93593D0F}"/>
              </a:ext>
            </a:extLst>
          </p:cNvPr>
          <p:cNvCxnSpPr>
            <a:stCxn id="21" idx="3"/>
            <a:endCxn id="5" idx="2"/>
          </p:cNvCxnSpPr>
          <p:nvPr/>
        </p:nvCxnSpPr>
        <p:spPr>
          <a:xfrm rot="16200000" flipV="1">
            <a:off x="7589202" y="258249"/>
            <a:ext cx="1124151" cy="4418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186B9F-4C95-FDCE-B46F-EB00BA1ADC24}"/>
              </a:ext>
            </a:extLst>
          </p:cNvPr>
          <p:cNvSpPr txBox="1"/>
          <p:nvPr/>
        </p:nvSpPr>
        <p:spPr>
          <a:xfrm>
            <a:off x="6498167" y="2151551"/>
            <a:ext cx="6099491" cy="369332"/>
          </a:xfrm>
          <a:prstGeom prst="rect">
            <a:avLst/>
          </a:prstGeom>
          <a:noFill/>
        </p:spPr>
        <p:txBody>
          <a:bodyPr wrap="square">
            <a:spAutoFit/>
          </a:bodyPr>
          <a:lstStyle/>
          <a:p>
            <a:r>
              <a:rPr lang="en-US" sz="1800" b="1" dirty="0">
                <a:solidFill>
                  <a:srgbClr val="C00000"/>
                </a:solidFill>
              </a:rPr>
              <a:t>git pull</a:t>
            </a:r>
          </a:p>
        </p:txBody>
      </p:sp>
    </p:spTree>
    <p:extLst>
      <p:ext uri="{BB962C8B-B14F-4D97-AF65-F5344CB8AC3E}">
        <p14:creationId xmlns:p14="http://schemas.microsoft.com/office/powerpoint/2010/main" val="39067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12</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321223" y="1508772"/>
            <a:ext cx="5472608" cy="3293209"/>
          </a:xfrm>
          <a:prstGeom prst="rect">
            <a:avLst/>
          </a:prstGeom>
          <a:noFill/>
        </p:spPr>
        <p:txBody>
          <a:bodyPr wrap="square" rtlCol="0">
            <a:spAutoFit/>
          </a:bodyPr>
          <a:lstStyle/>
          <a:p>
            <a:pPr marL="133234" indent="-285664">
              <a:buFont typeface="Arial" panose="020B0604020202020204" pitchFamily="34" charset="0"/>
              <a:buChar char="•"/>
            </a:pPr>
            <a:r>
              <a:rPr lang="en-IN" sz="1600" dirty="0"/>
              <a:t>Enable Early Numbering for Travel and Booking</a:t>
            </a:r>
          </a:p>
          <a:p>
            <a:pPr marL="133234" indent="-285664">
              <a:buFont typeface="Arial" panose="020B0604020202020204" pitchFamily="34" charset="0"/>
              <a:buChar char="•"/>
            </a:pPr>
            <a:r>
              <a:rPr lang="en-IN" sz="1600" dirty="0"/>
              <a:t>Integrating augment in Managed Object</a:t>
            </a:r>
          </a:p>
          <a:p>
            <a:r>
              <a:rPr lang="en-US" sz="1600" dirty="0"/>
              <a:t>--Break</a:t>
            </a:r>
          </a:p>
          <a:p>
            <a:pPr marL="133234" indent="-285664">
              <a:buFont typeface="Arial" panose="020B0604020202020204" pitchFamily="34" charset="0"/>
              <a:buChar char="•"/>
            </a:pPr>
            <a:r>
              <a:rPr lang="en-US" sz="1600" dirty="0"/>
              <a:t>Understand the persona for Approver</a:t>
            </a:r>
          </a:p>
          <a:p>
            <a:pPr marL="133234" indent="-285664">
              <a:buFont typeface="Arial" panose="020B0604020202020204" pitchFamily="34" charset="0"/>
              <a:buChar char="•"/>
            </a:pPr>
            <a:r>
              <a:rPr lang="en-US" sz="1600" dirty="0"/>
              <a:t>Implementing Approver projection</a:t>
            </a:r>
          </a:p>
          <a:p>
            <a:pPr marL="133234" indent="-285664">
              <a:buFont typeface="Arial" panose="020B0604020202020204" pitchFamily="34" charset="0"/>
              <a:buChar char="•"/>
            </a:pPr>
            <a:r>
              <a:rPr lang="en-US" sz="1600" dirty="0"/>
              <a:t>Annotations for Approver Scenario</a:t>
            </a:r>
          </a:p>
          <a:p>
            <a:pPr marL="133234" indent="-285664">
              <a:buFont typeface="Arial" panose="020B0604020202020204" pitchFamily="34" charset="0"/>
              <a:buChar char="•"/>
            </a:pPr>
            <a:r>
              <a:rPr lang="en-US" sz="1600" dirty="0"/>
              <a:t>Behavior Definition for Approver</a:t>
            </a:r>
          </a:p>
          <a:p>
            <a:pPr marL="133234" indent="-285664">
              <a:buFont typeface="Arial" panose="020B0604020202020204" pitchFamily="34" charset="0"/>
              <a:buChar char="•"/>
            </a:pPr>
            <a:r>
              <a:rPr lang="en-US" sz="1600" dirty="0"/>
              <a:t>Service Binding for Approver Scenario</a:t>
            </a:r>
          </a:p>
          <a:p>
            <a:pPr marL="133234" indent="-285664">
              <a:buFont typeface="Arial" panose="020B0604020202020204" pitchFamily="34" charset="0"/>
              <a:buChar char="•"/>
            </a:pPr>
            <a:r>
              <a:rPr lang="en-US" sz="1600" dirty="0"/>
              <a:t>Fiori App for Approver</a:t>
            </a:r>
          </a:p>
          <a:p>
            <a:r>
              <a:rPr lang="en-US" sz="1600" dirty="0"/>
              <a:t>--Break</a:t>
            </a:r>
          </a:p>
          <a:p>
            <a:pPr marL="285750" indent="-285750">
              <a:buFont typeface="Arial" panose="020B0604020202020204" pitchFamily="34" charset="0"/>
              <a:buChar char="•"/>
            </a:pPr>
            <a:r>
              <a:rPr lang="en-US" sz="1600" dirty="0"/>
              <a:t>Git and </a:t>
            </a:r>
            <a:r>
              <a:rPr lang="en-US" sz="1600" dirty="0" err="1"/>
              <a:t>GitHUB</a:t>
            </a:r>
            <a:endParaRPr lang="en-US" sz="1600" dirty="0"/>
          </a:p>
          <a:p>
            <a:pPr marL="285750" indent="-285750">
              <a:buFont typeface="Arial" panose="020B0604020202020204" pitchFamily="34" charset="0"/>
              <a:buChar char="•"/>
            </a:pPr>
            <a:r>
              <a:rPr lang="en-US" sz="1600" dirty="0"/>
              <a:t>Deployment to S/4HANA</a:t>
            </a:r>
          </a:p>
          <a:p>
            <a:pPr marL="285750" indent="-285750">
              <a:buFont typeface="Arial" panose="020B0604020202020204" pitchFamily="34" charset="0"/>
              <a:buChar char="•"/>
            </a:pPr>
            <a:r>
              <a:rPr lang="en-US" sz="1600" dirty="0"/>
              <a:t>Integrate with Launchpad</a:t>
            </a:r>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Enable Early Numbering for Travel and Booking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9145016" cy="5563449"/>
          </a:xfrm>
        </p:spPr>
        <p:txBody>
          <a:bodyPr>
            <a:normAutofit/>
          </a:bodyPr>
          <a:lstStyle/>
          <a:p>
            <a:pPr algn="l"/>
            <a:r>
              <a:rPr lang="en-US" sz="1600" b="1" dirty="0">
                <a:solidFill>
                  <a:schemeClr val="tx1"/>
                </a:solidFill>
                <a:latin typeface="+mn-lt"/>
              </a:rPr>
              <a:t>About Numbering</a:t>
            </a:r>
          </a:p>
          <a:p>
            <a:pPr algn="l"/>
            <a:r>
              <a:rPr lang="en-US" sz="1600" dirty="0">
                <a:solidFill>
                  <a:schemeClr val="tx1"/>
                </a:solidFill>
                <a:latin typeface="+mn-lt"/>
              </a:rPr>
              <a:t>Numbering is about setting values for primary key fields of entity instances during runtime.</a:t>
            </a:r>
          </a:p>
          <a:p>
            <a:pPr algn="l"/>
            <a:r>
              <a:rPr lang="en-US" sz="1600" dirty="0">
                <a:solidFill>
                  <a:schemeClr val="tx1"/>
                </a:solidFill>
                <a:latin typeface="+mn-lt"/>
              </a:rPr>
              <a:t>The primary key of a business object entity can be composed of one or more key fields, which are identified by the keyword key in the underlying CDS view of the business object. The set of primary key fields uniquely identify each instance of a business object. The primary key value of a business object instance cannot be changed after the CREATE.</a:t>
            </a:r>
          </a:p>
          <a:p>
            <a:pPr algn="l"/>
            <a:r>
              <a:rPr lang="en-US" sz="1600" dirty="0">
                <a:solidFill>
                  <a:schemeClr val="tx1"/>
                </a:solidFill>
                <a:latin typeface="+mn-lt"/>
              </a:rPr>
              <a:t>There are various options to handle the numbering for primary key fields depending on when (early or late during the transactional processing) and by whom (consumer, application developer, or framework) the primary key values are set. You can assign a numbering type for each primary key field separately.</a:t>
            </a:r>
          </a:p>
          <a:p>
            <a:pPr algn="l"/>
            <a:endParaRPr lang="en-US" sz="1600" dirty="0">
              <a:solidFill>
                <a:schemeClr val="tx1"/>
              </a:solidFill>
              <a:latin typeface="+mn-lt"/>
            </a:endParaRPr>
          </a:p>
          <a:p>
            <a:pPr algn="l"/>
            <a:r>
              <a:rPr lang="en-US" sz="1600" b="1" dirty="0">
                <a:solidFill>
                  <a:schemeClr val="tx1"/>
                </a:solidFill>
                <a:latin typeface="+mn-lt"/>
              </a:rPr>
              <a:t>Early and Late Numbering</a:t>
            </a:r>
          </a:p>
          <a:p>
            <a:pPr algn="l"/>
            <a:r>
              <a:rPr lang="en-US" sz="1600" dirty="0">
                <a:solidFill>
                  <a:schemeClr val="tx1"/>
                </a:solidFill>
                <a:latin typeface="+mn-lt"/>
              </a:rPr>
              <a:t>In an early numbering scenario, the primary key value is set instantly after the modify request for the CREATE is executed. The key values can be passed externally by the consumer or can be set internally by the framework or an implementation of the FOR NUMBERING method. For more information, see Early Numbering.</a:t>
            </a:r>
          </a:p>
          <a:p>
            <a:pPr algn="l"/>
            <a:r>
              <a:rPr lang="en-US" sz="1600" dirty="0">
                <a:solidFill>
                  <a:schemeClr val="tx1"/>
                </a:solidFill>
                <a:latin typeface="+mn-lt"/>
              </a:rPr>
              <a:t>In a late numbering scenario, the key values are always assigned internally without consumer interaction after the point of no return in the interaction phase has passed, and the SAVE sequence is triggered. This ensures a gap free key value assignment like it is required for example for invoices. For more information, see Late Numbering.</a:t>
            </a: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3078" name="Picture 6" descr="Numbered Information - Free business icons">
            <a:extLst>
              <a:ext uri="{FF2B5EF4-FFF2-40B4-BE49-F238E27FC236}">
                <a16:creationId xmlns:a16="http://schemas.microsoft.com/office/drawing/2014/main" id="{2BA206C5-4168-4C3F-BE72-3E0E4BC3D1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7048" y="915575"/>
            <a:ext cx="2006352" cy="200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Implementation for Early Numbering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marL="457200" indent="-457200" algn="l">
              <a:buFont typeface="+mj-lt"/>
              <a:buAutoNum type="arabicPeriod"/>
            </a:pPr>
            <a:r>
              <a:rPr lang="en-US" sz="2000" dirty="0">
                <a:solidFill>
                  <a:schemeClr val="tx1"/>
                </a:solidFill>
                <a:latin typeface="+mn-lt"/>
              </a:rPr>
              <a:t>Add the addition early numbering keyword as shown below to enable early numbering for your travel entity.</a:t>
            </a:r>
          </a:p>
          <a:p>
            <a:pPr marL="457200" indent="-457200" algn="l">
              <a:buFont typeface="+mj-lt"/>
              <a:buAutoNum type="arabicPeriod"/>
            </a:pPr>
            <a:r>
              <a:rPr lang="en-US" sz="2000" dirty="0">
                <a:solidFill>
                  <a:schemeClr val="tx1"/>
                </a:solidFill>
                <a:latin typeface="+mn-lt"/>
              </a:rPr>
              <a:t>The ADT Quick Fix feature can be used to add the earlynumbering method for travel entity.</a:t>
            </a:r>
          </a:p>
          <a:p>
            <a:pPr marL="457200" indent="-457200" algn="l">
              <a:buFont typeface="+mj-lt"/>
              <a:buAutoNum type="arabicPeriod"/>
            </a:pPr>
            <a:r>
              <a:rPr lang="en-US" sz="2000" dirty="0">
                <a:solidFill>
                  <a:schemeClr val="tx1"/>
                </a:solidFill>
                <a:latin typeface="+mn-lt"/>
              </a:rPr>
              <a:t>Implement the function to handle early numbering – </a:t>
            </a:r>
            <a:r>
              <a:rPr lang="en-US" sz="2000" dirty="0">
                <a:solidFill>
                  <a:schemeClr val="tx1"/>
                </a:solidFill>
                <a:latin typeface="+mn-lt"/>
                <a:hlinkClick r:id="rId2"/>
              </a:rPr>
              <a:t>code here</a:t>
            </a:r>
            <a:endParaRPr lang="en-US" sz="2000" dirty="0">
              <a:solidFill>
                <a:schemeClr val="tx1"/>
              </a:solidFill>
              <a:latin typeface="+mn-lt"/>
            </a:endParaRPr>
          </a:p>
          <a:p>
            <a:pPr marL="457200" indent="-457200" algn="l">
              <a:buFont typeface="+mj-lt"/>
              <a:buAutoNum type="arabicPeriod"/>
            </a:pPr>
            <a:r>
              <a:rPr lang="en-US" sz="2000" dirty="0">
                <a:solidFill>
                  <a:schemeClr val="tx1"/>
                </a:solidFill>
                <a:latin typeface="+mn-lt"/>
              </a:rPr>
              <a:t>Repeat the same for the booking by adding early numbering</a:t>
            </a:r>
          </a:p>
          <a:p>
            <a:pPr marL="457200" indent="-457200" algn="l">
              <a:buFont typeface="+mj-lt"/>
              <a:buAutoNum type="arabicPeriod"/>
            </a:pPr>
            <a:r>
              <a:rPr lang="en-US" sz="2000" dirty="0">
                <a:solidFill>
                  <a:schemeClr val="tx1"/>
                </a:solidFill>
                <a:latin typeface="+mn-lt"/>
              </a:rPr>
              <a:t>Implement the function to handle early numbering – </a:t>
            </a:r>
            <a:r>
              <a:rPr lang="en-US" sz="2000" dirty="0">
                <a:solidFill>
                  <a:schemeClr val="tx1"/>
                </a:solidFill>
                <a:latin typeface="+mn-lt"/>
                <a:hlinkClick r:id="rId3"/>
              </a:rPr>
              <a:t>code here</a:t>
            </a:r>
            <a:endParaRPr lang="en-US" sz="20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5" name="Picture 4">
            <a:extLst>
              <a:ext uri="{FF2B5EF4-FFF2-40B4-BE49-F238E27FC236}">
                <a16:creationId xmlns:a16="http://schemas.microsoft.com/office/drawing/2014/main" id="{3B3793CB-FB88-4C1F-93D0-DDA43F2C5F38}"/>
              </a:ext>
            </a:extLst>
          </p:cNvPr>
          <p:cNvPicPr>
            <a:picLocks noChangeAspect="1"/>
          </p:cNvPicPr>
          <p:nvPr/>
        </p:nvPicPr>
        <p:blipFill>
          <a:blip r:embed="rId4"/>
          <a:stretch>
            <a:fillRect/>
          </a:stretch>
        </p:blipFill>
        <p:spPr>
          <a:xfrm>
            <a:off x="202193" y="3338161"/>
            <a:ext cx="4982804" cy="252028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E12D177-B98A-4E5D-8D83-889B108B5094}"/>
              </a:ext>
            </a:extLst>
          </p:cNvPr>
          <p:cNvPicPr>
            <a:picLocks noChangeAspect="1"/>
          </p:cNvPicPr>
          <p:nvPr/>
        </p:nvPicPr>
        <p:blipFill>
          <a:blip r:embed="rId5"/>
          <a:stretch>
            <a:fillRect/>
          </a:stretch>
        </p:blipFill>
        <p:spPr>
          <a:xfrm>
            <a:off x="6178856" y="3245572"/>
            <a:ext cx="5686902" cy="2703709"/>
          </a:xfrm>
          <a:prstGeom prst="rect">
            <a:avLst/>
          </a:prstGeom>
          <a:ln>
            <a:noFill/>
          </a:ln>
          <a:effectLst>
            <a:outerShdw blurRad="292100" dist="139700" dir="2700000" algn="tl" rotWithShape="0">
              <a:srgbClr val="333333">
                <a:alpha val="65000"/>
              </a:srgbClr>
            </a:outerShdw>
          </a:effectLst>
        </p:spPr>
      </p:pic>
      <p:sp>
        <p:nvSpPr>
          <p:cNvPr id="7" name="Arrow: Chevron 6">
            <a:extLst>
              <a:ext uri="{FF2B5EF4-FFF2-40B4-BE49-F238E27FC236}">
                <a16:creationId xmlns:a16="http://schemas.microsoft.com/office/drawing/2014/main" id="{6B72CE04-D4DC-4FA8-8FF1-23353F3547CD}"/>
              </a:ext>
            </a:extLst>
          </p:cNvPr>
          <p:cNvSpPr/>
          <p:nvPr/>
        </p:nvSpPr>
        <p:spPr>
          <a:xfrm>
            <a:off x="5386768" y="4202257"/>
            <a:ext cx="640770" cy="50405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238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What is Augmenting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600" dirty="0">
                <a:solidFill>
                  <a:schemeClr val="tx1"/>
                </a:solidFill>
                <a:latin typeface="+mn-lt"/>
              </a:rPr>
              <a:t>With an augmentation implementation you can add data or modify incoming requests on the projection layer before data reaches the transactional buffer. You can add data to a modify request or issue additional requests by augmenting the operation before the request is passed to the base business object.</a:t>
            </a:r>
          </a:p>
          <a:p>
            <a:pPr algn="l"/>
            <a:endParaRPr lang="en-US" sz="1600" dirty="0">
              <a:solidFill>
                <a:schemeClr val="tx1"/>
              </a:solidFill>
              <a:latin typeface="+mn-lt"/>
            </a:endParaRPr>
          </a:p>
          <a:p>
            <a:pPr algn="l"/>
            <a:r>
              <a:rPr lang="en-US" sz="1600" b="1" dirty="0">
                <a:solidFill>
                  <a:schemeClr val="tx1"/>
                </a:solidFill>
                <a:latin typeface="+mn-lt"/>
              </a:rPr>
              <a:t>Use case</a:t>
            </a:r>
          </a:p>
          <a:p>
            <a:pPr algn="l"/>
            <a:r>
              <a:rPr lang="en-US" sz="1600" dirty="0">
                <a:solidFill>
                  <a:schemeClr val="tx1"/>
                </a:solidFill>
                <a:latin typeface="+mn-lt"/>
              </a:rPr>
              <a:t>• Defaulting for incoming requests.</a:t>
            </a:r>
          </a:p>
          <a:p>
            <a:pPr algn="l"/>
            <a:r>
              <a:rPr lang="en-US" sz="1600" dirty="0">
                <a:solidFill>
                  <a:schemeClr val="tx1"/>
                </a:solidFill>
                <a:latin typeface="+mn-lt"/>
              </a:rPr>
              <a:t>• Behavior-enabling denormalized fields, for example enabling editing of language dependent fields.</a:t>
            </a:r>
          </a:p>
          <a:p>
            <a:pPr algn="l"/>
            <a:endParaRPr lang="en-US" sz="1600" dirty="0">
              <a:solidFill>
                <a:schemeClr val="tx1"/>
              </a:solidFill>
              <a:latin typeface="+mn-lt"/>
            </a:endParaRPr>
          </a:p>
          <a:p>
            <a:pPr algn="l"/>
            <a:r>
              <a:rPr lang="en-US" sz="1600" b="1" dirty="0">
                <a:solidFill>
                  <a:schemeClr val="tx1"/>
                </a:solidFill>
                <a:latin typeface="+mn-lt"/>
              </a:rPr>
              <a:t>Definition</a:t>
            </a:r>
          </a:p>
          <a:p>
            <a:pPr algn="l"/>
            <a:r>
              <a:rPr lang="en-US" sz="1600" dirty="0">
                <a:solidFill>
                  <a:schemeClr val="tx1"/>
                </a:solidFill>
                <a:latin typeface="+mn-lt"/>
              </a:rPr>
              <a:t>Augmentation is defined in the projection behavior definition on the relevant operation with the following syntax:</a:t>
            </a: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6" name="Picture 5">
            <a:extLst>
              <a:ext uri="{FF2B5EF4-FFF2-40B4-BE49-F238E27FC236}">
                <a16:creationId xmlns:a16="http://schemas.microsoft.com/office/drawing/2014/main" id="{E8F18220-766A-4767-9B86-F6764B2D952A}"/>
              </a:ext>
            </a:extLst>
          </p:cNvPr>
          <p:cNvPicPr>
            <a:picLocks noChangeAspect="1"/>
          </p:cNvPicPr>
          <p:nvPr/>
        </p:nvPicPr>
        <p:blipFill>
          <a:blip r:embed="rId2"/>
          <a:stretch>
            <a:fillRect/>
          </a:stretch>
        </p:blipFill>
        <p:spPr>
          <a:xfrm>
            <a:off x="189757" y="4077072"/>
            <a:ext cx="4450466" cy="2110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846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Use case and Implementation</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600" dirty="0">
                <a:solidFill>
                  <a:schemeClr val="tx1"/>
                </a:solidFill>
                <a:latin typeface="+mn-lt"/>
              </a:rPr>
              <a:t>We want to auto populate the agency id and the status of a new travel request during creation. The business has already provided default values which needs to be made available on fiori app.</a:t>
            </a:r>
          </a:p>
          <a:p>
            <a:pPr algn="l"/>
            <a:endParaRPr lang="en-US" sz="1600" dirty="0">
              <a:solidFill>
                <a:schemeClr val="tx1"/>
              </a:solidFill>
              <a:latin typeface="+mn-lt"/>
            </a:endParaRPr>
          </a:p>
          <a:p>
            <a:pPr algn="l"/>
            <a:r>
              <a:rPr lang="en-US" sz="1600" b="1" dirty="0">
                <a:solidFill>
                  <a:schemeClr val="tx1"/>
                </a:solidFill>
                <a:latin typeface="+mn-lt"/>
              </a:rPr>
              <a:t>Process</a:t>
            </a:r>
          </a:p>
          <a:p>
            <a:pPr marL="342900" indent="-342900" algn="l">
              <a:buFont typeface="+mj-lt"/>
              <a:buAutoNum type="arabicPeriod"/>
            </a:pPr>
            <a:r>
              <a:rPr lang="en-US" sz="1600" dirty="0">
                <a:solidFill>
                  <a:schemeClr val="tx1"/>
                </a:solidFill>
                <a:latin typeface="+mn-lt"/>
              </a:rPr>
              <a:t>In our projection behavior definition, define augmentation for the create operation.</a:t>
            </a:r>
          </a:p>
          <a:p>
            <a:pPr marL="342900" indent="-342900" algn="l">
              <a:buFont typeface="+mj-lt"/>
              <a:buAutoNum type="arabicPeriod"/>
            </a:pPr>
            <a:r>
              <a:rPr lang="en-US" sz="1600" dirty="0">
                <a:solidFill>
                  <a:schemeClr val="tx1"/>
                </a:solidFill>
                <a:latin typeface="+mn-lt"/>
              </a:rPr>
              <a:t>Add behavior implementation class to the Travel behavior.</a:t>
            </a:r>
          </a:p>
          <a:p>
            <a:pPr marL="342900" indent="-342900" algn="l">
              <a:buFont typeface="+mj-lt"/>
              <a:buAutoNum type="arabicPeriod"/>
            </a:pPr>
            <a:r>
              <a:rPr lang="en-US" sz="1600" dirty="0">
                <a:solidFill>
                  <a:schemeClr val="tx1"/>
                </a:solidFill>
                <a:latin typeface="+mn-lt"/>
              </a:rPr>
              <a:t>The ADT Quick Fix feature can be used to create implementation class for travel entity.</a:t>
            </a:r>
          </a:p>
          <a:p>
            <a:pPr marL="342900" indent="-342900" algn="l">
              <a:buFont typeface="+mj-lt"/>
              <a:buAutoNum type="arabicPeriod"/>
            </a:pPr>
            <a:r>
              <a:rPr lang="en-US" sz="1600" dirty="0">
                <a:solidFill>
                  <a:schemeClr val="tx1"/>
                </a:solidFill>
                <a:latin typeface="+mn-lt"/>
              </a:rPr>
              <a:t>Write the code to implement the default values for the agency id and status- </a:t>
            </a:r>
            <a:r>
              <a:rPr lang="en-US" sz="1600" dirty="0">
                <a:solidFill>
                  <a:schemeClr val="tx1"/>
                </a:solidFill>
                <a:latin typeface="+mn-lt"/>
                <a:hlinkClick r:id="rId2"/>
              </a:rPr>
              <a:t>Code here</a:t>
            </a:r>
            <a:endParaRPr lang="en-US" sz="16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6" name="Picture 5">
            <a:extLst>
              <a:ext uri="{FF2B5EF4-FFF2-40B4-BE49-F238E27FC236}">
                <a16:creationId xmlns:a16="http://schemas.microsoft.com/office/drawing/2014/main" id="{6148ED92-5D0C-4839-9227-4AEDE21067C1}"/>
              </a:ext>
            </a:extLst>
          </p:cNvPr>
          <p:cNvPicPr>
            <a:picLocks noChangeAspect="1"/>
          </p:cNvPicPr>
          <p:nvPr/>
        </p:nvPicPr>
        <p:blipFill>
          <a:blip r:embed="rId3"/>
          <a:stretch>
            <a:fillRect/>
          </a:stretch>
        </p:blipFill>
        <p:spPr>
          <a:xfrm>
            <a:off x="3638545" y="3497749"/>
            <a:ext cx="4839725" cy="24355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264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Understand the Persona for Approver</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sp>
        <p:nvSpPr>
          <p:cNvPr id="2" name="Rectangle 1"/>
          <p:cNvSpPr/>
          <p:nvPr/>
        </p:nvSpPr>
        <p:spPr>
          <a:xfrm>
            <a:off x="609440" y="938188"/>
            <a:ext cx="10771237" cy="2031325"/>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business object projection is the basis for a UI service that contains the functionality that is relevant for an approver. Imagine a person, maybe a manager of a travel agency, that approves the data that was entered by the processor. That means, this person sees the travel information and the corresponding booking data. Based on this data, the approver can either accept or reject the travel. For a minimal scope of fields in the travel entity the approver is enabled to edit the values, for example the BookingFee or the Description. The information about bookings is set to read-only for the approver. The approver is not allowed to change the fields of the booking entity.</a:t>
            </a:r>
          </a:p>
        </p:txBody>
      </p:sp>
      <p:grpSp>
        <p:nvGrpSpPr>
          <p:cNvPr id="3" name="Group 2"/>
          <p:cNvGrpSpPr/>
          <p:nvPr/>
        </p:nvGrpSpPr>
        <p:grpSpPr>
          <a:xfrm>
            <a:off x="5158308" y="2780928"/>
            <a:ext cx="1872208" cy="2004402"/>
            <a:chOff x="1989956" y="4149080"/>
            <a:chExt cx="1152128" cy="1464942"/>
          </a:xfrm>
        </p:grpSpPr>
        <p:sp>
          <p:nvSpPr>
            <p:cNvPr id="8" name="TextBox 7">
              <a:extLst>
                <a:ext uri="{FF2B5EF4-FFF2-40B4-BE49-F238E27FC236}">
                  <a16:creationId xmlns:a16="http://schemas.microsoft.com/office/drawing/2014/main" id="{712A256E-C220-4D96-BE08-291506C3C4EC}"/>
                </a:ext>
              </a:extLst>
            </p:cNvPr>
            <p:cNvSpPr txBox="1"/>
            <p:nvPr/>
          </p:nvSpPr>
          <p:spPr>
            <a:xfrm>
              <a:off x="1989956" y="5344091"/>
              <a:ext cx="1152128" cy="2699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Approver</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9" name="Picture 4" descr="Clipart of manager avatar free image download">
              <a:extLst>
                <a:ext uri="{FF2B5EF4-FFF2-40B4-BE49-F238E27FC236}">
                  <a16:creationId xmlns:a16="http://schemas.microsoft.com/office/drawing/2014/main" id="{E9864AC1-5D3F-4C49-92E9-C05732C231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40851" y="4149080"/>
              <a:ext cx="850339" cy="119501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ounded Rectangle 3"/>
          <p:cNvSpPr/>
          <p:nvPr/>
        </p:nvSpPr>
        <p:spPr>
          <a:xfrm>
            <a:off x="3214092" y="5157192"/>
            <a:ext cx="1656184" cy="100811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Accept</a:t>
            </a:r>
          </a:p>
        </p:txBody>
      </p:sp>
      <p:sp>
        <p:nvSpPr>
          <p:cNvPr id="12" name="Rounded Rectangle 11"/>
          <p:cNvSpPr/>
          <p:nvPr/>
        </p:nvSpPr>
        <p:spPr>
          <a:xfrm>
            <a:off x="7462564" y="5157192"/>
            <a:ext cx="1656184" cy="100811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Reject</a:t>
            </a:r>
          </a:p>
        </p:txBody>
      </p:sp>
      <p:cxnSp>
        <p:nvCxnSpPr>
          <p:cNvPr id="7" name="Elbow Connector 6"/>
          <p:cNvCxnSpPr>
            <a:stCxn id="4" idx="0"/>
            <a:endCxn id="9" idx="3"/>
          </p:cNvCxnSpPr>
          <p:nvPr/>
        </p:nvCxnSpPr>
        <p:spPr>
          <a:xfrm rot="5400000" flipH="1" flipV="1">
            <a:off x="3943484" y="3697164"/>
            <a:ext cx="1558729" cy="1361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2" idx="0"/>
            <a:endCxn id="9" idx="1"/>
          </p:cNvCxnSpPr>
          <p:nvPr/>
        </p:nvCxnSpPr>
        <p:spPr>
          <a:xfrm rot="16200000" flipV="1">
            <a:off x="6758621" y="3625156"/>
            <a:ext cx="1558729" cy="15053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7274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Approver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sp>
        <p:nvSpPr>
          <p:cNvPr id="2" name="Rectangle 1"/>
          <p:cNvSpPr/>
          <p:nvPr/>
        </p:nvSpPr>
        <p:spPr>
          <a:xfrm>
            <a:off x="609441" y="905522"/>
            <a:ext cx="11229191" cy="5262979"/>
          </a:xfrm>
          <a:prstGeom prst="rect">
            <a:avLst/>
          </a:prstGeom>
        </p:spPr>
        <p:txBody>
          <a:bodyPr wrap="square">
            <a:spAutoFit/>
          </a:bodyPr>
          <a:lstStyle/>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Travel Projection CDS View for Approver BO</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Except for the actions, which are different in the processor and the approver projection, the CDS projection views for the processor and the approver BO are identical. Minor changes can be detected in the field label of the field TravelID and TravelStatus. This results from the fact, that the approver does not create new travel entries. It is not necessary for this role to know the number range of the TravelID or the possible values of the TravelStatus. In addition, the approver BO projection has gained a selection field for the TravelStatus to make it easier for the approver to filter for open/accepted/rejected travels.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Actions</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The position and the label for the action button must be defined in the CDS projection views. In the case of an approver, the available actions concerning the travel entity set are Accept Travel and Reject Travel. The implementation of these actions is done in the behavior implementation . It is simply the UI appearance that needs to be configured in the projection view. The action buttons for the respective actions are designed to appear on the travel list report page and on the travel object page. That is why the annotations are used in the list item and identification UI annotation. When executing the action on the list report page, a travel instance must be selected to assign an instance for the instance-bound action. On the object page, the instance for which the action shall be executed is clear.</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Booking Projection CDS View for Approver BO</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The CDS projection views for the processor and the approver BO are almost identical.</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Value helps are not necessary for the interpretation of the approver role in this scenario. As the booking entity is a read-only entity in this scenario and selection fields with value helps cannot be defined for a sub entity, value helps cannot be applied and thus are not necessary to be defined for the booking entity.</a:t>
            </a:r>
          </a:p>
        </p:txBody>
      </p:sp>
    </p:spTree>
    <p:extLst>
      <p:ext uri="{BB962C8B-B14F-4D97-AF65-F5344CB8AC3E}">
        <p14:creationId xmlns:p14="http://schemas.microsoft.com/office/powerpoint/2010/main" val="1450620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Implementing Approver Projection CDS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71486" y="652583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6646725" y="1421582"/>
            <a:ext cx="4733953" cy="5175770"/>
          </a:xfrm>
          <a:prstGeom prst="rect">
            <a:avLst/>
          </a:prstGeom>
        </p:spPr>
      </p:pic>
      <p:pic>
        <p:nvPicPr>
          <p:cNvPr id="3" name="Picture 2"/>
          <p:cNvPicPr>
            <a:picLocks noChangeAspect="1"/>
          </p:cNvPicPr>
          <p:nvPr/>
        </p:nvPicPr>
        <p:blipFill rotWithShape="1">
          <a:blip r:embed="rId4"/>
          <a:srcRect b="2719"/>
          <a:stretch/>
        </p:blipFill>
        <p:spPr>
          <a:xfrm>
            <a:off x="729277" y="1412776"/>
            <a:ext cx="5043038" cy="5184576"/>
          </a:xfrm>
          <a:prstGeom prst="rect">
            <a:avLst/>
          </a:prstGeom>
        </p:spPr>
      </p:pic>
      <p:cxnSp>
        <p:nvCxnSpPr>
          <p:cNvPr id="7" name="Straight Connector 6"/>
          <p:cNvCxnSpPr/>
          <p:nvPr/>
        </p:nvCxnSpPr>
        <p:spPr>
          <a:xfrm>
            <a:off x="6094412" y="836712"/>
            <a:ext cx="24680" cy="56692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29277" y="908720"/>
            <a:ext cx="3845220"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5"/>
              </a:rPr>
              <a:t>ZC_TRAVEL_APPROVER_M_LAMAB</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8"/>
          <p:cNvSpPr/>
          <p:nvPr/>
        </p:nvSpPr>
        <p:spPr>
          <a:xfrm>
            <a:off x="6636433" y="908720"/>
            <a:ext cx="4067973"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6"/>
              </a:rPr>
              <a:t>ZC_BOOKING_APPROVER_M_LAMAB</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5130958"/>
      </p:ext>
    </p:extLst>
  </p:cSld>
  <p:clrMapOvr>
    <a:masterClrMapping/>
  </p:clrMapOvr>
  <p:transition spd="slow">
    <p:push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9027</TotalTime>
  <Words>1835</Words>
  <Application>Microsoft Office PowerPoint</Application>
  <PresentationFormat>Custom</PresentationFormat>
  <Paragraphs>147</Paragraphs>
  <Slides>20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72 Black</vt:lpstr>
      <vt:lpstr>Arial</vt:lpstr>
      <vt:lpstr>Calibri</vt:lpstr>
      <vt:lpstr>Cooper Black</vt:lpstr>
      <vt:lpstr>Franklin Gothic Heavy</vt:lpstr>
      <vt:lpstr>Segoe UI</vt:lpstr>
      <vt:lpstr>Segoe UI Black</vt:lpstr>
      <vt:lpstr>Wingdings</vt:lpstr>
      <vt:lpstr>Office Theme</vt:lpstr>
      <vt:lpstr>1_Office Theme</vt:lpstr>
      <vt:lpstr>SAP S/4HANA CDS, RAP Training Day 12</vt:lpstr>
      <vt:lpstr>Agenda – Day 12</vt:lpstr>
      <vt:lpstr>Enable Early Numbering for Travel and Booking</vt:lpstr>
      <vt:lpstr>Implementation for Early Numbering</vt:lpstr>
      <vt:lpstr>What is Augmenting</vt:lpstr>
      <vt:lpstr>Use case and Implementation</vt:lpstr>
      <vt:lpstr>Understand the Persona for Approver</vt:lpstr>
      <vt:lpstr>Approver Scenario</vt:lpstr>
      <vt:lpstr>Implementing Approver Projection CDS</vt:lpstr>
      <vt:lpstr>Metadata Extension</vt:lpstr>
      <vt:lpstr>Behavior Definition for Approver</vt:lpstr>
      <vt:lpstr>Service Definition</vt:lpstr>
      <vt:lpstr>Service Binding</vt:lpstr>
      <vt:lpstr>Fiori App Preview</vt:lpstr>
      <vt:lpstr>PowerPoint Presentation</vt:lpstr>
      <vt:lpstr>PowerPoint Presentation</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260</cp:revision>
  <dcterms:created xsi:type="dcterms:W3CDTF">2013-09-12T13:05:01Z</dcterms:created>
  <dcterms:modified xsi:type="dcterms:W3CDTF">2023-10-23T15:20:10Z</dcterms:modified>
</cp:coreProperties>
</file>