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7" r:id="rId3"/>
    <p:sldId id="1058" r:id="rId4"/>
    <p:sldId id="348" r:id="rId5"/>
    <p:sldId id="352" r:id="rId6"/>
    <p:sldId id="1060" r:id="rId7"/>
    <p:sldId id="1061" r:id="rId8"/>
    <p:sldId id="1062" r:id="rId9"/>
    <p:sldId id="335" r:id="rId10"/>
    <p:sldId id="336" r:id="rId11"/>
    <p:sldId id="337" r:id="rId12"/>
    <p:sldId id="338" r:id="rId13"/>
    <p:sldId id="339" r:id="rId14"/>
    <p:sldId id="340" r:id="rId15"/>
    <p:sldId id="343" r:id="rId16"/>
    <p:sldId id="344" r:id="rId17"/>
    <p:sldId id="1054" r:id="rId18"/>
    <p:sldId id="1038" r:id="rId19"/>
    <p:sldId id="280" r:id="rId20"/>
    <p:sldId id="287"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10/18/2023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10/18/2023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28/Behavior%20Pool%20logic.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8</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Rule for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19730261-CF6C-4157-81BC-2352D8128480}"/>
              </a:ext>
            </a:extLst>
          </p:cNvPr>
          <p:cNvSpPr txBox="1"/>
          <p:nvPr/>
        </p:nvSpPr>
        <p:spPr>
          <a:xfrm>
            <a:off x="648073" y="836712"/>
            <a:ext cx="10732605" cy="1815882"/>
          </a:xfrm>
          <a:prstGeom prst="rect">
            <a:avLst/>
          </a:prstGeom>
          <a:noFill/>
        </p:spPr>
        <p:txBody>
          <a:bodyPr wrap="square" rtlCol="0">
            <a:spAutoFit/>
          </a:bodyPr>
          <a:lstStyle/>
          <a:p>
            <a:pPr algn="just"/>
            <a:r>
              <a:rPr lang="en-US" sz="1600" dirty="0"/>
              <a:t>In addition to the data we also have a compiler generated field in input and output results called %control, this field is responsible to inform the RESTful framework that, which are all the fields we would like to send to DB while creation or update while updating. Also while read we can specify the same to avoid reading everything.</a:t>
            </a:r>
          </a:p>
          <a:p>
            <a:endParaRPr lang="en-US" sz="1600" dirty="0"/>
          </a:p>
          <a:p>
            <a:endParaRPr lang="en-US" sz="1600" dirty="0"/>
          </a:p>
          <a:p>
            <a:r>
              <a:rPr lang="en-US" sz="1600" dirty="0"/>
              <a:t>We can also see the complete BO structure in BO Explorer using keyboard shortcut :-</a:t>
            </a:r>
          </a:p>
          <a:p>
            <a:r>
              <a:rPr lang="en-US" sz="1600" dirty="0"/>
              <a:t>Alt+Shift+W</a:t>
            </a:r>
            <a:endParaRPr lang="en-IN" sz="1600" dirty="0"/>
          </a:p>
        </p:txBody>
      </p:sp>
      <p:pic>
        <p:nvPicPr>
          <p:cNvPr id="1026" name="Picture 2" descr="Design Rules Available for PCB Layout in Altium Designer | Altium Designer  21 User Manual |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015" y="2842705"/>
            <a:ext cx="6052719" cy="369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0624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058724"/>
            <a:ext cx="7380952" cy="4819048"/>
          </a:xfrm>
          <a:prstGeom prst="rect">
            <a:avLst/>
          </a:prstGeom>
        </p:spPr>
      </p:pic>
    </p:spTree>
    <p:extLst>
      <p:ext uri="{BB962C8B-B14F-4D97-AF65-F5344CB8AC3E}">
        <p14:creationId xmlns:p14="http://schemas.microsoft.com/office/powerpoint/2010/main" val="27552266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9</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785652"/>
          </a:xfrm>
          <a:prstGeom prst="rect">
            <a:avLst/>
          </a:prstGeom>
          <a:noFill/>
        </p:spPr>
        <p:txBody>
          <a:bodyPr wrap="square" rtlCol="0">
            <a:spAutoFit/>
          </a:bodyPr>
          <a:lstStyle/>
          <a:p>
            <a:pPr marL="342900" indent="-342900">
              <a:buFont typeface="Arial" panose="020B0604020202020204" pitchFamily="34" charset="0"/>
              <a:buChar char="•"/>
            </a:pPr>
            <a:r>
              <a:rPr lang="en-US" sz="1600" dirty="0"/>
              <a:t>Sequence Diagram</a:t>
            </a:r>
          </a:p>
          <a:p>
            <a:pPr marL="342900" indent="-342900">
              <a:buFont typeface="Arial" panose="020B0604020202020204" pitchFamily="34" charset="0"/>
              <a:buChar char="•"/>
            </a:pPr>
            <a:r>
              <a:rPr lang="en-US" sz="1600" dirty="0"/>
              <a:t>Implementing Create, Update and Delete</a:t>
            </a:r>
          </a:p>
          <a:p>
            <a:pPr marL="342900" indent="-342900">
              <a:buFont typeface="Arial" panose="020B0604020202020204" pitchFamily="34" charset="0"/>
              <a:buChar char="•"/>
            </a:pPr>
            <a:r>
              <a:rPr lang="en-US" sz="1600" dirty="0"/>
              <a:t>Make field read only</a:t>
            </a:r>
          </a:p>
          <a:p>
            <a:pPr marL="342900" indent="-342900">
              <a:buFont typeface="Arial" panose="020B0604020202020204" pitchFamily="34" charset="0"/>
              <a:buChar char="•"/>
            </a:pPr>
            <a:r>
              <a:rPr lang="en-US" sz="1600" dirty="0"/>
              <a:t>Making field Mandatory</a:t>
            </a:r>
          </a:p>
          <a:p>
            <a:pPr marL="342900" indent="-342900">
              <a:buFont typeface="Arial" panose="020B0604020202020204" pitchFamily="34" charset="0"/>
              <a:buChar char="•"/>
            </a:pPr>
            <a:r>
              <a:rPr lang="en-US" sz="1600" dirty="0"/>
              <a:t>Add validation to the code</a:t>
            </a:r>
          </a:p>
          <a:p>
            <a:pPr marL="342900" indent="-342900">
              <a:buFont typeface="Arial" panose="020B0604020202020204" pitchFamily="34" charset="0"/>
              <a:buChar char="•"/>
            </a:pPr>
            <a:r>
              <a:rPr lang="en-US" sz="1600" dirty="0"/>
              <a:t>Implement Actions - </a:t>
            </a:r>
            <a:r>
              <a:rPr lang="en-US" sz="1600" dirty="0" err="1"/>
              <a:t>set_status_booked</a:t>
            </a:r>
            <a:endParaRPr lang="en-US" sz="1600" dirty="0"/>
          </a:p>
          <a:p>
            <a:r>
              <a:rPr lang="en-US" sz="1600" dirty="0"/>
              <a:t>--break</a:t>
            </a:r>
          </a:p>
          <a:p>
            <a:pPr marL="342900" indent="-342900">
              <a:buFont typeface="Arial" panose="020B0604020202020204" pitchFamily="34" charset="0"/>
              <a:buChar char="•"/>
            </a:pPr>
            <a:r>
              <a:rPr lang="en-US" sz="1600" dirty="0"/>
              <a:t>What is EML ?</a:t>
            </a:r>
          </a:p>
          <a:p>
            <a:pPr marL="342900" indent="-342900">
              <a:buFont typeface="Arial" panose="020B0604020202020204" pitchFamily="34" charset="0"/>
              <a:buChar char="•"/>
            </a:pPr>
            <a:r>
              <a:rPr lang="en-US" sz="1600" dirty="0"/>
              <a:t>Why we use EML</a:t>
            </a:r>
          </a:p>
          <a:p>
            <a:pPr marL="342900" indent="-342900">
              <a:buFont typeface="Arial" panose="020B0604020202020204" pitchFamily="34" charset="0"/>
              <a:buChar char="•"/>
            </a:pPr>
            <a:r>
              <a:rPr lang="en-US" sz="1600" dirty="0"/>
              <a:t>Syntax of EML</a:t>
            </a:r>
          </a:p>
          <a:p>
            <a:pPr marL="342900" indent="-342900">
              <a:buFont typeface="Arial" panose="020B0604020202020204" pitchFamily="34" charset="0"/>
              <a:buChar char="•"/>
            </a:pPr>
            <a:r>
              <a:rPr lang="en-US" sz="1600" dirty="0"/>
              <a:t>C-R-U-D Using EML</a:t>
            </a:r>
          </a:p>
          <a:p>
            <a:pPr marL="342900" indent="-342900">
              <a:buFont typeface="Arial" panose="020B0604020202020204" pitchFamily="34" charset="0"/>
              <a:buChar char="•"/>
            </a:pPr>
            <a:r>
              <a:rPr lang="en-US" sz="1600" dirty="0"/>
              <a:t>Implementation of EML</a:t>
            </a:r>
          </a:p>
          <a:p>
            <a:r>
              <a:rPr lang="en-US" sz="1600" dirty="0"/>
              <a:t>--break</a:t>
            </a:r>
          </a:p>
          <a:p>
            <a:pPr marL="285750" indent="-285750">
              <a:buFont typeface="Arial" panose="020B0604020202020204" pitchFamily="34" charset="0"/>
              <a:buChar char="•"/>
            </a:pPr>
            <a:r>
              <a:rPr lang="en-US" sz="1600" dirty="0"/>
              <a:t>Introduction to Managed Scenario</a:t>
            </a:r>
          </a:p>
          <a:p>
            <a:pPr marL="285750" indent="-285750">
              <a:buFont typeface="Arial" panose="020B0604020202020204" pitchFamily="34" charset="0"/>
              <a:buChar char="•"/>
            </a:pPr>
            <a:r>
              <a:rPr lang="en-US" sz="1600" dirty="0"/>
              <a:t>Implementing </a:t>
            </a:r>
            <a:r>
              <a:rPr lang="en-US" sz="1600"/>
              <a:t>the Processor</a:t>
            </a:r>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1C78EC37-9C90-4271-BFAC-2A5FD3DC1249}"/>
              </a:ext>
            </a:extLst>
          </p:cNvPr>
          <p:cNvSpPr/>
          <p:nvPr/>
        </p:nvSpPr>
        <p:spPr>
          <a:xfrm>
            <a:off x="117748" y="476672"/>
            <a:ext cx="576064" cy="576064"/>
          </a:xfrm>
          <a:prstGeom prst="smileyFace">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466137-F867-4239-AC60-85A71EF9BD97}"/>
              </a:ext>
            </a:extLst>
          </p:cNvPr>
          <p:cNvSpPr/>
          <p:nvPr/>
        </p:nvSpPr>
        <p:spPr>
          <a:xfrm>
            <a:off x="1485900"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App</a:t>
            </a:r>
          </a:p>
        </p:txBody>
      </p:sp>
      <p:sp>
        <p:nvSpPr>
          <p:cNvPr id="6" name="Rectangle 5">
            <a:extLst>
              <a:ext uri="{FF2B5EF4-FFF2-40B4-BE49-F238E27FC236}">
                <a16:creationId xmlns:a16="http://schemas.microsoft.com/office/drawing/2014/main" id="{16E49940-6870-4384-BDC1-7B45DB260EA2}"/>
              </a:ext>
            </a:extLst>
          </p:cNvPr>
          <p:cNvSpPr/>
          <p:nvPr/>
        </p:nvSpPr>
        <p:spPr>
          <a:xfrm>
            <a:off x="3862164" y="476672"/>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 </a:t>
            </a:r>
          </a:p>
        </p:txBody>
      </p:sp>
      <p:sp>
        <p:nvSpPr>
          <p:cNvPr id="7" name="Rectangle 6">
            <a:extLst>
              <a:ext uri="{FF2B5EF4-FFF2-40B4-BE49-F238E27FC236}">
                <a16:creationId xmlns:a16="http://schemas.microsoft.com/office/drawing/2014/main" id="{F04AFAE3-A195-48A6-9C14-1F07D09DD69C}"/>
              </a:ext>
            </a:extLst>
          </p:cNvPr>
          <p:cNvSpPr/>
          <p:nvPr/>
        </p:nvSpPr>
        <p:spPr>
          <a:xfrm>
            <a:off x="6266995"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RAP</a:t>
            </a:r>
          </a:p>
        </p:txBody>
      </p:sp>
      <p:sp>
        <p:nvSpPr>
          <p:cNvPr id="8" name="Rectangle 7">
            <a:extLst>
              <a:ext uri="{FF2B5EF4-FFF2-40B4-BE49-F238E27FC236}">
                <a16:creationId xmlns:a16="http://schemas.microsoft.com/office/drawing/2014/main" id="{74C69CE4-B712-4909-8D46-F37E66DAE641}"/>
              </a:ext>
            </a:extLst>
          </p:cNvPr>
          <p:cNvSpPr/>
          <p:nvPr/>
        </p:nvSpPr>
        <p:spPr>
          <a:xfrm>
            <a:off x="8902724" y="462283"/>
            <a:ext cx="1656184"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B-IMP</a:t>
            </a:r>
          </a:p>
        </p:txBody>
      </p:sp>
      <p:cxnSp>
        <p:nvCxnSpPr>
          <p:cNvPr id="10" name="Straight Connector 9">
            <a:extLst>
              <a:ext uri="{FF2B5EF4-FFF2-40B4-BE49-F238E27FC236}">
                <a16:creationId xmlns:a16="http://schemas.microsoft.com/office/drawing/2014/main" id="{9340040A-B226-4B52-BA8A-21D6CBA6008A}"/>
              </a:ext>
            </a:extLst>
          </p:cNvPr>
          <p:cNvCxnSpPr>
            <a:stCxn id="5" idx="2"/>
          </p:cNvCxnSpPr>
          <p:nvPr/>
        </p:nvCxnSpPr>
        <p:spPr>
          <a:xfrm>
            <a:off x="2313992"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1F0EE-CAFD-4393-9831-C39BF8EB2DAB}"/>
              </a:ext>
            </a:extLst>
          </p:cNvPr>
          <p:cNvCxnSpPr/>
          <p:nvPr/>
        </p:nvCxnSpPr>
        <p:spPr>
          <a:xfrm>
            <a:off x="4706159"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19FD66-FEF4-4A7D-9CEF-0B80B0B9A1CF}"/>
              </a:ext>
            </a:extLst>
          </p:cNvPr>
          <p:cNvCxnSpPr/>
          <p:nvPr/>
        </p:nvCxnSpPr>
        <p:spPr>
          <a:xfrm>
            <a:off x="40578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EC30CC-C146-4888-84AA-FDB669CBB57B}"/>
              </a:ext>
            </a:extLst>
          </p:cNvPr>
          <p:cNvCxnSpPr/>
          <p:nvPr/>
        </p:nvCxnSpPr>
        <p:spPr>
          <a:xfrm>
            <a:off x="7110990"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7A8A4-F7FF-4BA4-944A-DC17D64849C9}"/>
              </a:ext>
            </a:extLst>
          </p:cNvPr>
          <p:cNvCxnSpPr/>
          <p:nvPr/>
        </p:nvCxnSpPr>
        <p:spPr>
          <a:xfrm>
            <a:off x="9730816" y="1038347"/>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FF9F05-320B-47D6-BD7E-65EBECA47317}"/>
              </a:ext>
            </a:extLst>
          </p:cNvPr>
          <p:cNvCxnSpPr/>
          <p:nvPr/>
        </p:nvCxnSpPr>
        <p:spPr>
          <a:xfrm>
            <a:off x="405780" y="1484784"/>
            <a:ext cx="1908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1ABB837-CA4F-4C99-8472-C75BE81EE7FB}"/>
              </a:ext>
            </a:extLst>
          </p:cNvPr>
          <p:cNvSpPr/>
          <p:nvPr/>
        </p:nvSpPr>
        <p:spPr>
          <a:xfrm>
            <a:off x="2313992" y="1484783"/>
            <a:ext cx="85913" cy="498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A76E56-393B-42CA-A146-19112DEC8888}"/>
              </a:ext>
            </a:extLst>
          </p:cNvPr>
          <p:cNvCxnSpPr/>
          <p:nvPr/>
        </p:nvCxnSpPr>
        <p:spPr>
          <a:xfrm>
            <a:off x="2359711" y="1916833"/>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7F0FAF-AB1D-4716-96BB-EAC9E3CA0ED3}"/>
              </a:ext>
            </a:extLst>
          </p:cNvPr>
          <p:cNvSpPr/>
          <p:nvPr/>
        </p:nvSpPr>
        <p:spPr>
          <a:xfrm>
            <a:off x="4715527" y="1916832"/>
            <a:ext cx="45719" cy="4406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30323F-2DC4-4A43-ADFD-46A1696B323F}"/>
              </a:ext>
            </a:extLst>
          </p:cNvPr>
          <p:cNvSpPr/>
          <p:nvPr/>
        </p:nvSpPr>
        <p:spPr>
          <a:xfrm>
            <a:off x="7110969" y="2204863"/>
            <a:ext cx="45719" cy="4104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1CEAFF9-45BF-40B3-9413-05D1A9DE866C}"/>
              </a:ext>
            </a:extLst>
          </p:cNvPr>
          <p:cNvCxnSpPr/>
          <p:nvPr/>
        </p:nvCxnSpPr>
        <p:spPr>
          <a:xfrm>
            <a:off x="4770613" y="2276872"/>
            <a:ext cx="2324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6B7A25-8FE8-49FA-84B5-282D27A8822A}"/>
              </a:ext>
            </a:extLst>
          </p:cNvPr>
          <p:cNvCxnSpPr>
            <a:cxnSpLocks/>
          </p:cNvCxnSpPr>
          <p:nvPr/>
        </p:nvCxnSpPr>
        <p:spPr>
          <a:xfrm>
            <a:off x="7156688" y="2528900"/>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DA2782C-C5BD-418B-8388-B9F989FE19E0}"/>
              </a:ext>
            </a:extLst>
          </p:cNvPr>
          <p:cNvSpPr/>
          <p:nvPr/>
        </p:nvSpPr>
        <p:spPr>
          <a:xfrm>
            <a:off x="9736066" y="2539707"/>
            <a:ext cx="53173" cy="2617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9BA9DB8-657E-4B5A-9467-3D278270F13F}"/>
              </a:ext>
            </a:extLst>
          </p:cNvPr>
          <p:cNvSpPr txBox="1"/>
          <p:nvPr/>
        </p:nvSpPr>
        <p:spPr>
          <a:xfrm>
            <a:off x="2697227" y="1614411"/>
            <a:ext cx="1378684" cy="369332"/>
          </a:xfrm>
          <a:prstGeom prst="rect">
            <a:avLst/>
          </a:prstGeom>
          <a:noFill/>
        </p:spPr>
        <p:txBody>
          <a:bodyPr wrap="square" rtlCol="0">
            <a:spAutoFit/>
          </a:bodyPr>
          <a:lstStyle/>
          <a:p>
            <a:r>
              <a:rPr lang="en-US" sz="1800" b="1" i="1" dirty="0"/>
              <a:t>post</a:t>
            </a:r>
          </a:p>
        </p:txBody>
      </p:sp>
      <p:sp>
        <p:nvSpPr>
          <p:cNvPr id="28" name="TextBox 27">
            <a:extLst>
              <a:ext uri="{FF2B5EF4-FFF2-40B4-BE49-F238E27FC236}">
                <a16:creationId xmlns:a16="http://schemas.microsoft.com/office/drawing/2014/main" id="{6BF5A24A-824B-4C36-9B26-E9E6EF78E1AF}"/>
              </a:ext>
            </a:extLst>
          </p:cNvPr>
          <p:cNvSpPr txBox="1"/>
          <p:nvPr/>
        </p:nvSpPr>
        <p:spPr>
          <a:xfrm>
            <a:off x="5502708" y="1916833"/>
            <a:ext cx="1378684" cy="369332"/>
          </a:xfrm>
          <a:prstGeom prst="rect">
            <a:avLst/>
          </a:prstGeom>
          <a:noFill/>
        </p:spPr>
        <p:txBody>
          <a:bodyPr wrap="square" rtlCol="0">
            <a:spAutoFit/>
          </a:bodyPr>
          <a:lstStyle/>
          <a:p>
            <a:r>
              <a:rPr lang="en-US" sz="1800" b="1" i="1" dirty="0"/>
              <a:t>Create</a:t>
            </a:r>
          </a:p>
        </p:txBody>
      </p:sp>
      <p:sp>
        <p:nvSpPr>
          <p:cNvPr id="29" name="TextBox 28">
            <a:extLst>
              <a:ext uri="{FF2B5EF4-FFF2-40B4-BE49-F238E27FC236}">
                <a16:creationId xmlns:a16="http://schemas.microsoft.com/office/drawing/2014/main" id="{19588A4F-3A8E-4CCC-97A7-65908950F2F0}"/>
              </a:ext>
            </a:extLst>
          </p:cNvPr>
          <p:cNvSpPr txBox="1"/>
          <p:nvPr/>
        </p:nvSpPr>
        <p:spPr>
          <a:xfrm>
            <a:off x="7161936" y="2187172"/>
            <a:ext cx="3008585" cy="646331"/>
          </a:xfrm>
          <a:prstGeom prst="rect">
            <a:avLst/>
          </a:prstGeom>
          <a:noFill/>
        </p:spPr>
        <p:txBody>
          <a:bodyPr wrap="square" rtlCol="0">
            <a:spAutoFit/>
          </a:bodyPr>
          <a:lstStyle/>
          <a:p>
            <a:r>
              <a:rPr lang="en-US" sz="1800" b="1" i="1" dirty="0"/>
              <a:t>Create IMPORT</a:t>
            </a:r>
          </a:p>
          <a:p>
            <a:r>
              <a:rPr lang="en-US" sz="1800" b="1" i="1" dirty="0">
                <a:solidFill>
                  <a:srgbClr val="FFC000"/>
                </a:solidFill>
              </a:rPr>
              <a:t>Entities (%</a:t>
            </a:r>
            <a:r>
              <a:rPr lang="en-US" sz="1800" b="1" i="1" dirty="0" err="1">
                <a:solidFill>
                  <a:srgbClr val="FFC000"/>
                </a:solidFill>
              </a:rPr>
              <a:t>cid</a:t>
            </a:r>
            <a:r>
              <a:rPr lang="en-US" sz="1800" b="1" i="1" dirty="0">
                <a:solidFill>
                  <a:srgbClr val="FFC000"/>
                </a:solidFill>
              </a:rPr>
              <a:t>)</a:t>
            </a:r>
          </a:p>
        </p:txBody>
      </p:sp>
      <p:sp>
        <p:nvSpPr>
          <p:cNvPr id="30" name="Rectangle 29">
            <a:extLst>
              <a:ext uri="{FF2B5EF4-FFF2-40B4-BE49-F238E27FC236}">
                <a16:creationId xmlns:a16="http://schemas.microsoft.com/office/drawing/2014/main" id="{503E1ABA-3AE5-4CEB-BC4A-F1077715B9AC}"/>
              </a:ext>
            </a:extLst>
          </p:cNvPr>
          <p:cNvSpPr/>
          <p:nvPr/>
        </p:nvSpPr>
        <p:spPr>
          <a:xfrm>
            <a:off x="10830690" y="462283"/>
            <a:ext cx="1304958"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Legacy Code</a:t>
            </a:r>
          </a:p>
        </p:txBody>
      </p:sp>
      <p:cxnSp>
        <p:nvCxnSpPr>
          <p:cNvPr id="31" name="Straight Connector 30">
            <a:extLst>
              <a:ext uri="{FF2B5EF4-FFF2-40B4-BE49-F238E27FC236}">
                <a16:creationId xmlns:a16="http://schemas.microsoft.com/office/drawing/2014/main" id="{27E8D534-BF05-42F3-BA08-7A514D34B0AC}"/>
              </a:ext>
            </a:extLst>
          </p:cNvPr>
          <p:cNvCxnSpPr/>
          <p:nvPr/>
        </p:nvCxnSpPr>
        <p:spPr>
          <a:xfrm>
            <a:off x="11756777" y="1052736"/>
            <a:ext cx="0" cy="568863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CA8E60-B866-490B-9D68-7DA09B525DE6}"/>
              </a:ext>
            </a:extLst>
          </p:cNvPr>
          <p:cNvCxnSpPr>
            <a:cxnSpLocks/>
          </p:cNvCxnSpPr>
          <p:nvPr/>
        </p:nvCxnSpPr>
        <p:spPr>
          <a:xfrm>
            <a:off x="9708775" y="2928942"/>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1111B4-4A37-441A-9231-4A8F4D4D43DF}"/>
              </a:ext>
            </a:extLst>
          </p:cNvPr>
          <p:cNvSpPr txBox="1"/>
          <p:nvPr/>
        </p:nvSpPr>
        <p:spPr>
          <a:xfrm>
            <a:off x="10102797" y="2559610"/>
            <a:ext cx="1378684" cy="369332"/>
          </a:xfrm>
          <a:prstGeom prst="rect">
            <a:avLst/>
          </a:prstGeom>
          <a:noFill/>
        </p:spPr>
        <p:txBody>
          <a:bodyPr wrap="square" rtlCol="0">
            <a:spAutoFit/>
          </a:bodyPr>
          <a:lstStyle/>
          <a:p>
            <a:r>
              <a:rPr lang="en-US" sz="1800" b="1" i="1" dirty="0"/>
              <a:t>Write to TB</a:t>
            </a:r>
          </a:p>
        </p:txBody>
      </p:sp>
      <p:sp>
        <p:nvSpPr>
          <p:cNvPr id="35" name="Rectangle 34">
            <a:extLst>
              <a:ext uri="{FF2B5EF4-FFF2-40B4-BE49-F238E27FC236}">
                <a16:creationId xmlns:a16="http://schemas.microsoft.com/office/drawing/2014/main" id="{13AF5743-4AC0-48DD-B642-5F51BBF91840}"/>
              </a:ext>
            </a:extLst>
          </p:cNvPr>
          <p:cNvSpPr/>
          <p:nvPr/>
        </p:nvSpPr>
        <p:spPr>
          <a:xfrm>
            <a:off x="11755958" y="2914553"/>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A127107-A8FD-433A-8685-1D9CB03C7539}"/>
              </a:ext>
            </a:extLst>
          </p:cNvPr>
          <p:cNvCxnSpPr>
            <a:cxnSpLocks/>
            <a:stCxn id="35" idx="2"/>
          </p:cNvCxnSpPr>
          <p:nvPr/>
        </p:nvCxnSpPr>
        <p:spPr>
          <a:xfrm flipH="1">
            <a:off x="9708775" y="3490617"/>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40B06-CE9E-4AB1-BB62-C8FD6D43A06E}"/>
              </a:ext>
            </a:extLst>
          </p:cNvPr>
          <p:cNvCxnSpPr/>
          <p:nvPr/>
        </p:nvCxnSpPr>
        <p:spPr>
          <a:xfrm flipH="1">
            <a:off x="7156688" y="3717032"/>
            <a:ext cx="2574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B2750-0352-4DB0-A03F-B04A00A79782}"/>
              </a:ext>
            </a:extLst>
          </p:cNvPr>
          <p:cNvCxnSpPr/>
          <p:nvPr/>
        </p:nvCxnSpPr>
        <p:spPr>
          <a:xfrm>
            <a:off x="7156688" y="4005065"/>
            <a:ext cx="255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808CC15-8036-46DB-BAB4-3E944EB5904C}"/>
              </a:ext>
            </a:extLst>
          </p:cNvPr>
          <p:cNvCxnSpPr>
            <a:cxnSpLocks/>
          </p:cNvCxnSpPr>
          <p:nvPr/>
        </p:nvCxnSpPr>
        <p:spPr>
          <a:xfrm>
            <a:off x="9776513" y="4229084"/>
            <a:ext cx="2048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090CC-EF06-4C34-8F67-6F791869D18A}"/>
              </a:ext>
            </a:extLst>
          </p:cNvPr>
          <p:cNvSpPr txBox="1"/>
          <p:nvPr/>
        </p:nvSpPr>
        <p:spPr>
          <a:xfrm>
            <a:off x="10170535" y="3859752"/>
            <a:ext cx="1378684" cy="369332"/>
          </a:xfrm>
          <a:prstGeom prst="rect">
            <a:avLst/>
          </a:prstGeom>
          <a:noFill/>
        </p:spPr>
        <p:txBody>
          <a:bodyPr wrap="square" rtlCol="0">
            <a:spAutoFit/>
          </a:bodyPr>
          <a:lstStyle/>
          <a:p>
            <a:r>
              <a:rPr lang="en-US" sz="1800" b="1" i="1" dirty="0"/>
              <a:t>Save to DB</a:t>
            </a:r>
          </a:p>
        </p:txBody>
      </p:sp>
      <p:sp>
        <p:nvSpPr>
          <p:cNvPr id="45" name="Rectangle 44">
            <a:extLst>
              <a:ext uri="{FF2B5EF4-FFF2-40B4-BE49-F238E27FC236}">
                <a16:creationId xmlns:a16="http://schemas.microsoft.com/office/drawing/2014/main" id="{D5EE5EF3-7261-4816-8C89-F5786A8D51AB}"/>
              </a:ext>
            </a:extLst>
          </p:cNvPr>
          <p:cNvSpPr/>
          <p:nvPr/>
        </p:nvSpPr>
        <p:spPr>
          <a:xfrm>
            <a:off x="11755958" y="4216006"/>
            <a:ext cx="45719"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07CF6276-F92D-48BF-9A07-614159C9EE61}"/>
              </a:ext>
            </a:extLst>
          </p:cNvPr>
          <p:cNvCxnSpPr>
            <a:cxnSpLocks/>
            <a:stCxn id="45" idx="2"/>
          </p:cNvCxnSpPr>
          <p:nvPr/>
        </p:nvCxnSpPr>
        <p:spPr>
          <a:xfrm flipH="1">
            <a:off x="9708775" y="4792070"/>
            <a:ext cx="2070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1F0E6D-2C83-4821-8E21-CA775C88A8A5}"/>
              </a:ext>
            </a:extLst>
          </p:cNvPr>
          <p:cNvSpPr txBox="1"/>
          <p:nvPr/>
        </p:nvSpPr>
        <p:spPr>
          <a:xfrm>
            <a:off x="8080351" y="3697997"/>
            <a:ext cx="1378684" cy="369332"/>
          </a:xfrm>
          <a:prstGeom prst="rect">
            <a:avLst/>
          </a:prstGeom>
          <a:noFill/>
        </p:spPr>
        <p:txBody>
          <a:bodyPr wrap="square" rtlCol="0">
            <a:spAutoFit/>
          </a:bodyPr>
          <a:lstStyle/>
          <a:p>
            <a:r>
              <a:rPr lang="en-US" sz="1800" b="1" i="1" dirty="0"/>
              <a:t>save</a:t>
            </a:r>
          </a:p>
        </p:txBody>
      </p:sp>
      <p:cxnSp>
        <p:nvCxnSpPr>
          <p:cNvPr id="49" name="Straight Arrow Connector 48">
            <a:extLst>
              <a:ext uri="{FF2B5EF4-FFF2-40B4-BE49-F238E27FC236}">
                <a16:creationId xmlns:a16="http://schemas.microsoft.com/office/drawing/2014/main" id="{FBEEC4C3-6A40-4ACD-AA86-AEDC68492FCE}"/>
              </a:ext>
            </a:extLst>
          </p:cNvPr>
          <p:cNvCxnSpPr/>
          <p:nvPr/>
        </p:nvCxnSpPr>
        <p:spPr>
          <a:xfrm flipH="1">
            <a:off x="7133828" y="5013176"/>
            <a:ext cx="2628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00E195-7C22-4F13-BFAA-82A7AA1520AE}"/>
              </a:ext>
            </a:extLst>
          </p:cNvPr>
          <p:cNvSpPr txBox="1"/>
          <p:nvPr/>
        </p:nvSpPr>
        <p:spPr>
          <a:xfrm>
            <a:off x="8004173" y="4972520"/>
            <a:ext cx="1378684" cy="369332"/>
          </a:xfrm>
          <a:prstGeom prst="rect">
            <a:avLst/>
          </a:prstGeom>
          <a:noFill/>
        </p:spPr>
        <p:txBody>
          <a:bodyPr wrap="square" rtlCol="0">
            <a:spAutoFit/>
          </a:bodyPr>
          <a:lstStyle/>
          <a:p>
            <a:r>
              <a:rPr lang="en-US" sz="1800" b="1" i="1" dirty="0"/>
              <a:t>cleanup</a:t>
            </a:r>
          </a:p>
        </p:txBody>
      </p:sp>
      <p:cxnSp>
        <p:nvCxnSpPr>
          <p:cNvPr id="52" name="Straight Arrow Connector 51">
            <a:extLst>
              <a:ext uri="{FF2B5EF4-FFF2-40B4-BE49-F238E27FC236}">
                <a16:creationId xmlns:a16="http://schemas.microsoft.com/office/drawing/2014/main" id="{7FAE6437-FA5C-40A3-BEDE-4C49CE94B391}"/>
              </a:ext>
            </a:extLst>
          </p:cNvPr>
          <p:cNvCxnSpPr/>
          <p:nvPr/>
        </p:nvCxnSpPr>
        <p:spPr>
          <a:xfrm>
            <a:off x="7172570" y="5373216"/>
            <a:ext cx="256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4D23C1-263C-4CB5-BA30-14432D3D73DA}"/>
              </a:ext>
            </a:extLst>
          </p:cNvPr>
          <p:cNvSpPr/>
          <p:nvPr/>
        </p:nvSpPr>
        <p:spPr>
          <a:xfrm>
            <a:off x="9736067" y="5388877"/>
            <a:ext cx="53172" cy="517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6E5BA9A0-10F8-444B-9025-DE6C22653D49}"/>
              </a:ext>
            </a:extLst>
          </p:cNvPr>
          <p:cNvCxnSpPr>
            <a:stCxn id="53" idx="2"/>
          </p:cNvCxnSpPr>
          <p:nvPr/>
        </p:nvCxnSpPr>
        <p:spPr>
          <a:xfrm flipH="1">
            <a:off x="7156688" y="5906393"/>
            <a:ext cx="2605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535B9D6-3613-4756-9BAB-52F928F1E47B}"/>
              </a:ext>
            </a:extLst>
          </p:cNvPr>
          <p:cNvCxnSpPr>
            <a:stCxn id="21" idx="2"/>
          </p:cNvCxnSpPr>
          <p:nvPr/>
        </p:nvCxnSpPr>
        <p:spPr>
          <a:xfrm flipH="1">
            <a:off x="4761246" y="6309318"/>
            <a:ext cx="2372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F85E96-1CD3-48AA-925D-CF96C29EB8AB}"/>
              </a:ext>
            </a:extLst>
          </p:cNvPr>
          <p:cNvCxnSpPr/>
          <p:nvPr/>
        </p:nvCxnSpPr>
        <p:spPr>
          <a:xfrm flipH="1">
            <a:off x="2359711" y="6597352"/>
            <a:ext cx="2346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Decision 59">
            <a:extLst>
              <a:ext uri="{FF2B5EF4-FFF2-40B4-BE49-F238E27FC236}">
                <a16:creationId xmlns:a16="http://schemas.microsoft.com/office/drawing/2014/main" id="{FBF0DDC1-D0E8-44FB-A4E2-648BF4BFE8CD}"/>
              </a:ext>
            </a:extLst>
          </p:cNvPr>
          <p:cNvSpPr/>
          <p:nvPr/>
        </p:nvSpPr>
        <p:spPr>
          <a:xfrm>
            <a:off x="6166420" y="3490617"/>
            <a:ext cx="1006150" cy="452184"/>
          </a:xfrm>
          <a:prstGeom prst="flowChartDecisi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4B0AF0B-24EC-4C83-A047-43A81CEA7DA2}"/>
              </a:ext>
            </a:extLst>
          </p:cNvPr>
          <p:cNvSpPr txBox="1"/>
          <p:nvPr/>
        </p:nvSpPr>
        <p:spPr>
          <a:xfrm>
            <a:off x="7939083" y="3393345"/>
            <a:ext cx="1274101" cy="338554"/>
          </a:xfrm>
          <a:prstGeom prst="rect">
            <a:avLst/>
          </a:prstGeom>
          <a:noFill/>
        </p:spPr>
        <p:txBody>
          <a:bodyPr wrap="square" rtlCol="0">
            <a:spAutoFit/>
          </a:bodyPr>
          <a:lstStyle/>
          <a:p>
            <a:r>
              <a:rPr lang="en-US" sz="1600" dirty="0"/>
              <a:t>messages</a:t>
            </a:r>
          </a:p>
        </p:txBody>
      </p:sp>
      <p:cxnSp>
        <p:nvCxnSpPr>
          <p:cNvPr id="63" name="Straight Arrow Connector 62">
            <a:extLst>
              <a:ext uri="{FF2B5EF4-FFF2-40B4-BE49-F238E27FC236}">
                <a16:creationId xmlns:a16="http://schemas.microsoft.com/office/drawing/2014/main" id="{FA33BEC6-469A-4FD4-971D-EE2AC2EFF948}"/>
              </a:ext>
            </a:extLst>
          </p:cNvPr>
          <p:cNvCxnSpPr>
            <a:stCxn id="60" idx="1"/>
          </p:cNvCxnSpPr>
          <p:nvPr/>
        </p:nvCxnSpPr>
        <p:spPr>
          <a:xfrm flipH="1" flipV="1">
            <a:off x="405780" y="3697997"/>
            <a:ext cx="5760640"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8118C88-327C-4BAF-B9F2-8075AE8F2582}"/>
              </a:ext>
            </a:extLst>
          </p:cNvPr>
          <p:cNvCxnSpPr>
            <a:stCxn id="60" idx="2"/>
          </p:cNvCxnSpPr>
          <p:nvPr/>
        </p:nvCxnSpPr>
        <p:spPr>
          <a:xfrm rot="16200000" flipH="1">
            <a:off x="6870131" y="3742164"/>
            <a:ext cx="62264" cy="4635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9A701EC-6D59-41E8-8C97-106C0954C2B5}"/>
              </a:ext>
            </a:extLst>
          </p:cNvPr>
          <p:cNvSpPr/>
          <p:nvPr/>
        </p:nvSpPr>
        <p:spPr>
          <a:xfrm>
            <a:off x="1546866" y="1774329"/>
            <a:ext cx="853038" cy="6995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Agency customer id</a:t>
            </a:r>
          </a:p>
          <a:p>
            <a:pPr algn="ctr"/>
            <a:r>
              <a:rPr lang="en-US" sz="1000" dirty="0">
                <a:solidFill>
                  <a:schemeClr val="tx1"/>
                </a:solidFill>
              </a:rPr>
              <a:t>Start date</a:t>
            </a:r>
          </a:p>
          <a:p>
            <a:pPr algn="ctr"/>
            <a:r>
              <a:rPr lang="en-US" sz="1000" dirty="0">
                <a:solidFill>
                  <a:schemeClr val="tx1"/>
                </a:solidFill>
              </a:rPr>
              <a:t>End date</a:t>
            </a:r>
          </a:p>
        </p:txBody>
      </p:sp>
    </p:spTree>
    <p:extLst>
      <p:ext uri="{BB962C8B-B14F-4D97-AF65-F5344CB8AC3E}">
        <p14:creationId xmlns:p14="http://schemas.microsoft.com/office/powerpoint/2010/main" val="315803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9733" y="39873"/>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raw.githubusercontent.com/soyuztechnologies/restful-abap/master/Unmanaged%20Implementation/DevelopingUnmanagedTransactionalApp/images/8CID.png?token=ASAGDWZQZY6Y4QTBSFHEHKLBUYP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38" y="2915899"/>
            <a:ext cx="7560840" cy="33722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9811" y="895161"/>
            <a:ext cx="10760867" cy="1815882"/>
          </a:xfrm>
          <a:prstGeom prst="rect">
            <a:avLst/>
          </a:prstGeom>
          <a:noFill/>
        </p:spPr>
        <p:txBody>
          <a:bodyPr wrap="square" rtlCol="0">
            <a:spAutoFit/>
          </a:bodyPr>
          <a:lstStyle/>
          <a:p>
            <a:pPr lvl="0" defTabSz="914400" eaLnBrk="0" fontAlgn="base" hangingPunct="0">
              <a:spcBef>
                <a:spcPct val="0"/>
              </a:spcBef>
              <a:spcAft>
                <a:spcPct val="0"/>
              </a:spcAft>
            </a:pPr>
            <a:r>
              <a:rPr lang="en-US" sz="1600" dirty="0"/>
              <a:t>“Actions” are </a:t>
            </a:r>
            <a:r>
              <a:rPr lang="en-US" sz="1600" b="1" dirty="0"/>
              <a:t>addition operations in addition to CRUD operations</a:t>
            </a:r>
            <a:r>
              <a:rPr lang="en-US" sz="1600" dirty="0"/>
              <a:t>. Are the operations which are non-standard for a business object</a:t>
            </a:r>
            <a:endParaRPr lang="en-US" altLang="en-US" sz="1600" dirty="0">
              <a:solidFill>
                <a:srgbClr val="24292F"/>
              </a:solidFill>
            </a:endParaRPr>
          </a:p>
          <a:p>
            <a:pPr lvl="0" algn="just" defTabSz="914400" eaLnBrk="0" fontAlgn="base" hangingPunct="0">
              <a:spcBef>
                <a:spcPct val="0"/>
              </a:spcBef>
              <a:spcAft>
                <a:spcPct val="0"/>
              </a:spcAft>
            </a:pPr>
            <a:r>
              <a:rPr lang="en-US" altLang="en-US" sz="1600" dirty="0">
                <a:solidFill>
                  <a:srgbClr val="24292F"/>
                </a:solidFill>
              </a:rPr>
              <a:t>Below steps describes the implementation of an action related to the travel instances. Using this action, the end user should be able to change the status of travel processing.</a:t>
            </a:r>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buFontTx/>
              <a:buAutoNum type="arabicPeriod"/>
            </a:pPr>
            <a:r>
              <a:rPr lang="en-US" altLang="en-US" sz="1600" dirty="0">
                <a:solidFill>
                  <a:srgbClr val="24292F"/>
                </a:solidFill>
              </a:rPr>
              <a:t>Adding a Type Definition for Import and Export Parameters Required for the </a:t>
            </a:r>
            <a:r>
              <a:rPr lang="en-US" altLang="en-US" sz="1600" b="1" dirty="0">
                <a:solidFill>
                  <a:srgbClr val="24292F"/>
                </a:solidFill>
              </a:rPr>
              <a:t>Action SET_STATUS_BOOKED</a:t>
            </a:r>
          </a:p>
          <a:p>
            <a:pPr defTabSz="914400" eaLnBrk="0" fontAlgn="base" hangingPunct="0">
              <a:spcBef>
                <a:spcPct val="0"/>
              </a:spcBef>
              <a:spcAft>
                <a:spcPct val="0"/>
              </a:spcAft>
              <a:buFontTx/>
              <a:buAutoNum type="arabicPeriod"/>
            </a:pPr>
            <a:r>
              <a:rPr lang="en-US" sz="1600" dirty="0"/>
              <a:t>Implementing the Action Handling.</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284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raw.githubusercontent.com/soyuztechnologies/restful-abap/master/Unmanaged%20Implementation/DevelopingUnmanagedTransactionalApp/images/8SelRadio.png?token=ASAGDW2TY5U3VUC3P2YWYQ3BUYTGA"/>
          <p:cNvPicPr>
            <a:picLocks noChangeAspect="1" noChangeArrowheads="1"/>
          </p:cNvPicPr>
          <p:nvPr/>
        </p:nvPicPr>
        <p:blipFill rotWithShape="1">
          <a:blip r:embed="rId2">
            <a:extLst>
              <a:ext uri="{28A0092B-C50C-407E-A947-70E740481C1C}">
                <a14:useLocalDpi xmlns:a14="http://schemas.microsoft.com/office/drawing/2010/main" val="0"/>
              </a:ext>
            </a:extLst>
          </a:blip>
          <a:srcRect t="13067" b="11452"/>
          <a:stretch/>
        </p:blipFill>
        <p:spPr bwMode="auto">
          <a:xfrm>
            <a:off x="1010787" y="1124744"/>
            <a:ext cx="9980169" cy="25202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AutoShape 2" descr="8CI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19811" y="895161"/>
            <a:ext cx="10959574" cy="369332"/>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800" dirty="0">
                <a:solidFill>
                  <a:srgbClr val="24292F"/>
                </a:solidFill>
              </a:rPr>
              <a:t>Select Radio Button and Click on </a:t>
            </a:r>
            <a:r>
              <a:rPr lang="en-US" altLang="en-US" sz="1800" b="1" dirty="0">
                <a:solidFill>
                  <a:srgbClr val="24292F"/>
                </a:solidFill>
              </a:rPr>
              <a:t>Set To Booked &amp; Travel Status </a:t>
            </a:r>
            <a:r>
              <a:rPr lang="en-US" altLang="en-US" sz="1800" dirty="0">
                <a:solidFill>
                  <a:srgbClr val="24292F"/>
                </a:solidFill>
              </a:rPr>
              <a:t>Change to Book </a:t>
            </a:r>
            <a:r>
              <a:rPr lang="en-US" altLang="en-US" sz="1800" b="1" dirty="0">
                <a:solidFill>
                  <a:srgbClr val="24292F"/>
                </a:solidFill>
              </a:rPr>
              <a:t>(B)</a:t>
            </a:r>
          </a:p>
        </p:txBody>
      </p:sp>
      <p:sp>
        <p:nvSpPr>
          <p:cNvPr id="5" name="Rectangle 8"/>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4" descr="8StatusChang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raw.githubusercontent.com/soyuztechnologies/restful-abap/master/Unmanaged%20Implementation/DevelopingUnmanagedTransactionalApp/images/8StatusChanged.png?token=ASAGDW3NA3D32HNYLQ3LBULBUYTVO"/>
          <p:cNvPicPr>
            <a:picLocks noChangeAspect="1" noChangeArrowheads="1"/>
          </p:cNvPicPr>
          <p:nvPr/>
        </p:nvPicPr>
        <p:blipFill rotWithShape="1">
          <a:blip r:embed="rId4">
            <a:extLst>
              <a:ext uri="{28A0092B-C50C-407E-A947-70E740481C1C}">
                <a14:useLocalDpi xmlns:a14="http://schemas.microsoft.com/office/drawing/2010/main" val="0"/>
              </a:ext>
            </a:extLst>
          </a:blip>
          <a:srcRect t="15608"/>
          <a:stretch/>
        </p:blipFill>
        <p:spPr bwMode="auto">
          <a:xfrm>
            <a:off x="1615943" y="4293096"/>
            <a:ext cx="8769856" cy="2257369"/>
          </a:xfrm>
          <a:prstGeom prst="rect">
            <a:avLst/>
          </a:prstGeom>
          <a:noFill/>
          <a:extLst>
            <a:ext uri="{909E8E84-426E-40DD-AFC4-6F175D3DCCD1}">
              <a14:hiddenFill xmlns:a14="http://schemas.microsoft.com/office/drawing/2010/main">
                <a:solidFill>
                  <a:srgbClr val="FFFFFF"/>
                </a:solidFill>
              </a14:hiddenFill>
            </a:ext>
          </a:extLst>
        </p:spPr>
      </p:pic>
      <p:sp>
        <p:nvSpPr>
          <p:cNvPr id="12" name="Chevron 11"/>
          <p:cNvSpPr/>
          <p:nvPr/>
        </p:nvSpPr>
        <p:spPr>
          <a:xfrm rot="5400000">
            <a:off x="5778955" y="3672449"/>
            <a:ext cx="486897" cy="576064"/>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68810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16632"/>
            <a:ext cx="10969943" cy="711081"/>
          </a:xfrm>
        </p:spPr>
        <p:txBody>
          <a:bodyPr>
            <a:noAutofit/>
          </a:bodyPr>
          <a:lstStyle/>
          <a:p>
            <a:r>
              <a:rPr lang="en-US" dirty="0">
                <a:latin typeface="Cooper Black" panose="0208090404030B020404" pitchFamily="18" charset="0"/>
              </a:rPr>
              <a:t>Behavior Pool Logic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887528"/>
            <a:ext cx="6371429" cy="4771429"/>
          </a:xfrm>
          <a:prstGeom prst="rect">
            <a:avLst/>
          </a:prstGeom>
        </p:spPr>
      </p:pic>
      <p:cxnSp>
        <p:nvCxnSpPr>
          <p:cNvPr id="8" name="Straight Connector 7"/>
          <p:cNvCxnSpPr/>
          <p:nvPr/>
        </p:nvCxnSpPr>
        <p:spPr>
          <a:xfrm>
            <a:off x="6933781" y="5112836"/>
            <a:ext cx="50652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933781" y="5147900"/>
            <a:ext cx="4044812" cy="369332"/>
          </a:xfrm>
          <a:prstGeom prst="rect">
            <a:avLst/>
          </a:prstGeom>
          <a:noFill/>
        </p:spPr>
        <p:txBody>
          <a:bodyPr wrap="square" rtlCol="0">
            <a:spAutoFit/>
          </a:bodyPr>
          <a:lstStyle/>
          <a:p>
            <a:pPr marL="457200" indent="-457200">
              <a:buFont typeface="Arial" panose="020B0604020202020204" pitchFamily="34" charset="0"/>
              <a:buChar char="•"/>
            </a:pPr>
            <a:r>
              <a:rPr lang="en-US" sz="1800" dirty="0">
                <a:hlinkClick r:id="rId4"/>
              </a:rPr>
              <a:t>Behavior Pool Logic</a:t>
            </a:r>
            <a:endParaRPr lang="en-US" sz="1800" dirty="0"/>
          </a:p>
        </p:txBody>
      </p:sp>
      <p:sp>
        <p:nvSpPr>
          <p:cNvPr id="10" name="TextBox 9">
            <a:extLst>
              <a:ext uri="{FF2B5EF4-FFF2-40B4-BE49-F238E27FC236}">
                <a16:creationId xmlns:a16="http://schemas.microsoft.com/office/drawing/2014/main" id="{0ED6B133-127C-45F7-A6F7-791D612BB43A}"/>
              </a:ext>
            </a:extLst>
          </p:cNvPr>
          <p:cNvSpPr txBox="1"/>
          <p:nvPr/>
        </p:nvSpPr>
        <p:spPr>
          <a:xfrm>
            <a:off x="6933781" y="4642361"/>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4919863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What is EML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08720"/>
            <a:ext cx="11101595" cy="2554545"/>
          </a:xfrm>
          <a:prstGeom prst="rect">
            <a:avLst/>
          </a:prstGeom>
          <a:noFill/>
        </p:spPr>
        <p:txBody>
          <a:bodyPr wrap="square" rtlCol="0">
            <a:spAutoFit/>
          </a:bodyPr>
          <a:lstStyle/>
          <a:p>
            <a:r>
              <a:rPr lang="en-US" sz="1600" dirty="0"/>
              <a:t>The </a:t>
            </a:r>
            <a:r>
              <a:rPr lang="en-US" sz="1600" b="1" dirty="0"/>
              <a:t>Entity Manipulation Language</a:t>
            </a:r>
            <a:r>
              <a:rPr lang="en-US" sz="1600" dirty="0"/>
              <a:t> (EML) is a part of the ABAP language that enables access to RAP business objects. Because the consumption of business objects via the OData protocol requires a Fiori UI or a web API, EML enables a type-safe access to business objects directly by using ABAP.</a:t>
            </a:r>
            <a:endParaRPr lang="en-IN" sz="1600" dirty="0"/>
          </a:p>
          <a:p>
            <a:pPr algn="just"/>
            <a:r>
              <a:rPr lang="en-US" sz="1600" dirty="0"/>
              <a:t>A Business Object in RESTful ABAP is consists of multiple Entities. This is a entity composition tree with one entity acting as a root. EML is part of the ABAP language and used in context of RESTful ABAP to control the BO behavior </a:t>
            </a:r>
            <a:r>
              <a:rPr lang="en-US" sz="1600" b="1" dirty="0"/>
              <a:t>(create, read, update, delete). </a:t>
            </a:r>
          </a:p>
          <a:p>
            <a:pPr algn="just"/>
            <a:endParaRPr lang="en-US" sz="1600" b="1" dirty="0"/>
          </a:p>
          <a:p>
            <a:pPr algn="just"/>
            <a:endParaRPr lang="en-US" sz="1600" b="1" dirty="0"/>
          </a:p>
          <a:p>
            <a:pPr algn="just"/>
            <a:r>
              <a:rPr lang="en-US" sz="1600" dirty="0"/>
              <a:t>We can use the EML in ABAP to test our BO. We can call the BO using EMP from ABAP program in 2 ways</a:t>
            </a:r>
          </a:p>
          <a:p>
            <a:pPr algn="just"/>
            <a:endParaRPr lang="en-US" sz="1600" b="1" dirty="0"/>
          </a:p>
        </p:txBody>
      </p:sp>
      <p:sp>
        <p:nvSpPr>
          <p:cNvPr id="27" name="Freeform: Shape 43">
            <a:extLst>
              <a:ext uri="{FF2B5EF4-FFF2-40B4-BE49-F238E27FC236}">
                <a16:creationId xmlns:a16="http://schemas.microsoft.com/office/drawing/2014/main" id="{407DAA7D-80ED-4684-BC1F-AC12A3BA2A71}"/>
              </a:ext>
            </a:extLst>
          </p:cNvPr>
          <p:cNvSpPr>
            <a:spLocks/>
          </p:cNvSpPr>
          <p:nvPr/>
        </p:nvSpPr>
        <p:spPr bwMode="auto">
          <a:xfrm>
            <a:off x="1779587" y="3723159"/>
            <a:ext cx="5023206" cy="1246187"/>
          </a:xfrm>
          <a:custGeom>
            <a:avLst/>
            <a:gdLst>
              <a:gd name="connsiteX0" fmla="*/ 619125 w 5023206"/>
              <a:gd name="connsiteY0" fmla="*/ 0 h 1246187"/>
              <a:gd name="connsiteX1" fmla="*/ 619125 w 5023206"/>
              <a:gd name="connsiteY1" fmla="*/ 134937 h 1246187"/>
              <a:gd name="connsiteX2" fmla="*/ 1343039 w 5023206"/>
              <a:gd name="connsiteY2" fmla="*/ 134937 h 1246187"/>
              <a:gd name="connsiteX3" fmla="*/ 4835711 w 5023206"/>
              <a:gd name="connsiteY3" fmla="*/ 134937 h 1246187"/>
              <a:gd name="connsiteX4" fmla="*/ 5023142 w 5023206"/>
              <a:gd name="connsiteY4" fmla="*/ 241954 h 1246187"/>
              <a:gd name="connsiteX5" fmla="*/ 4930868 w 5023206"/>
              <a:gd name="connsiteY5" fmla="*/ 522513 h 1246187"/>
              <a:gd name="connsiteX6" fmla="*/ 4858780 w 5023206"/>
              <a:gd name="connsiteY6" fmla="*/ 756794 h 1246187"/>
              <a:gd name="connsiteX7" fmla="*/ 4769390 w 5023206"/>
              <a:gd name="connsiteY7" fmla="*/ 1109662 h 1246187"/>
              <a:gd name="connsiteX8" fmla="*/ 662095 w 5023206"/>
              <a:gd name="connsiteY8" fmla="*/ 1109662 h 1246187"/>
              <a:gd name="connsiteX9" fmla="*/ 619125 w 5023206"/>
              <a:gd name="connsiteY9" fmla="*/ 1109662 h 1246187"/>
              <a:gd name="connsiteX10" fmla="*/ 619125 w 5023206"/>
              <a:gd name="connsiteY10" fmla="*/ 1246187 h 1246187"/>
              <a:gd name="connsiteX11" fmla="*/ 0 w 5023206"/>
              <a:gd name="connsiteY11" fmla="*/ 623887 h 124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3206" h="1246187">
                <a:moveTo>
                  <a:pt x="619125" y="0"/>
                </a:moveTo>
                <a:lnTo>
                  <a:pt x="619125" y="134937"/>
                </a:lnTo>
                <a:lnTo>
                  <a:pt x="1343039" y="134937"/>
                </a:lnTo>
                <a:cubicBezTo>
                  <a:pt x="4835711" y="134937"/>
                  <a:pt x="4835711" y="134937"/>
                  <a:pt x="4835711" y="134937"/>
                </a:cubicBezTo>
                <a:cubicBezTo>
                  <a:pt x="4835711" y="134937"/>
                  <a:pt x="5020258" y="134937"/>
                  <a:pt x="5023142" y="241954"/>
                </a:cubicBezTo>
                <a:cubicBezTo>
                  <a:pt x="5026025" y="279555"/>
                  <a:pt x="4930868" y="522513"/>
                  <a:pt x="4930868" y="522513"/>
                </a:cubicBezTo>
                <a:cubicBezTo>
                  <a:pt x="4858780" y="756794"/>
                  <a:pt x="4858780" y="756794"/>
                  <a:pt x="4858780" y="756794"/>
                </a:cubicBezTo>
                <a:cubicBezTo>
                  <a:pt x="4769390" y="1109662"/>
                  <a:pt x="4769390" y="1109662"/>
                  <a:pt x="4769390" y="1109662"/>
                </a:cubicBezTo>
                <a:cubicBezTo>
                  <a:pt x="1640023" y="1109662"/>
                  <a:pt x="857681" y="1109662"/>
                  <a:pt x="662095" y="1109662"/>
                </a:cubicBezTo>
                <a:lnTo>
                  <a:pt x="619125" y="1109662"/>
                </a:lnTo>
                <a:lnTo>
                  <a:pt x="619125" y="1246187"/>
                </a:lnTo>
                <a:lnTo>
                  <a:pt x="0" y="623887"/>
                </a:lnTo>
                <a:close/>
              </a:path>
            </a:pathLst>
          </a:custGeom>
          <a:gradFill>
            <a:gsLst>
              <a:gs pos="24000">
                <a:schemeClr val="accent1"/>
              </a:gs>
              <a:gs pos="100000">
                <a:schemeClr val="accent1">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sp>
        <p:nvSpPr>
          <p:cNvPr id="28" name="Freeform: Shape 76">
            <a:extLst>
              <a:ext uri="{FF2B5EF4-FFF2-40B4-BE49-F238E27FC236}">
                <a16:creationId xmlns:a16="http://schemas.microsoft.com/office/drawing/2014/main" id="{1FDAA983-DA5F-4707-AF23-292FB0B72E1D}"/>
              </a:ext>
            </a:extLst>
          </p:cNvPr>
          <p:cNvSpPr>
            <a:spLocks/>
          </p:cNvSpPr>
          <p:nvPr/>
        </p:nvSpPr>
        <p:spPr bwMode="auto">
          <a:xfrm>
            <a:off x="5357456" y="4850284"/>
            <a:ext cx="5051782" cy="1243012"/>
          </a:xfrm>
          <a:custGeom>
            <a:avLst/>
            <a:gdLst>
              <a:gd name="connsiteX0" fmla="*/ 4437419 w 5051782"/>
              <a:gd name="connsiteY0" fmla="*/ 0 h 1243012"/>
              <a:gd name="connsiteX1" fmla="*/ 5051782 w 5051782"/>
              <a:gd name="connsiteY1" fmla="*/ 612775 h 1243012"/>
              <a:gd name="connsiteX2" fmla="*/ 4437419 w 5051782"/>
              <a:gd name="connsiteY2" fmla="*/ 1243012 h 1243012"/>
              <a:gd name="connsiteX3" fmla="*/ 4437419 w 5051782"/>
              <a:gd name="connsiteY3" fmla="*/ 1108075 h 1243012"/>
              <a:gd name="connsiteX4" fmla="*/ 3737727 w 5051782"/>
              <a:gd name="connsiteY4" fmla="*/ 1108075 h 1243012"/>
              <a:gd name="connsiteX5" fmla="*/ 187522 w 5051782"/>
              <a:gd name="connsiteY5" fmla="*/ 1108075 h 1243012"/>
              <a:gd name="connsiteX6" fmla="*/ 65 w 5051782"/>
              <a:gd name="connsiteY6" fmla="*/ 1001089 h 1243012"/>
              <a:gd name="connsiteX7" fmla="*/ 92352 w 5051782"/>
              <a:gd name="connsiteY7" fmla="*/ 723503 h 1243012"/>
              <a:gd name="connsiteX8" fmla="*/ 164451 w 5051782"/>
              <a:gd name="connsiteY8" fmla="*/ 489290 h 1243012"/>
              <a:gd name="connsiteX9" fmla="*/ 253854 w 5051782"/>
              <a:gd name="connsiteY9" fmla="*/ 136525 h 1243012"/>
              <a:gd name="connsiteX10" fmla="*/ 4429870 w 5051782"/>
              <a:gd name="connsiteY10" fmla="*/ 136525 h 1243012"/>
              <a:gd name="connsiteX11" fmla="*/ 4437419 w 5051782"/>
              <a:gd name="connsiteY11" fmla="*/ 136525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1782" h="1243012">
                <a:moveTo>
                  <a:pt x="4437419" y="0"/>
                </a:moveTo>
                <a:lnTo>
                  <a:pt x="5051782" y="612775"/>
                </a:lnTo>
                <a:lnTo>
                  <a:pt x="4437419" y="1243012"/>
                </a:lnTo>
                <a:lnTo>
                  <a:pt x="4437419" y="1108075"/>
                </a:lnTo>
                <a:lnTo>
                  <a:pt x="3737727" y="1108075"/>
                </a:lnTo>
                <a:cubicBezTo>
                  <a:pt x="187522" y="1108075"/>
                  <a:pt x="187522" y="1108075"/>
                  <a:pt x="187522" y="1108075"/>
                </a:cubicBezTo>
                <a:cubicBezTo>
                  <a:pt x="187522" y="1108075"/>
                  <a:pt x="5833" y="1108075"/>
                  <a:pt x="65" y="1001089"/>
                </a:cubicBezTo>
                <a:cubicBezTo>
                  <a:pt x="-2819" y="963499"/>
                  <a:pt x="92352" y="723503"/>
                  <a:pt x="92352" y="723503"/>
                </a:cubicBezTo>
                <a:cubicBezTo>
                  <a:pt x="164451" y="489290"/>
                  <a:pt x="164451" y="489290"/>
                  <a:pt x="164451" y="489290"/>
                </a:cubicBezTo>
                <a:cubicBezTo>
                  <a:pt x="253854" y="136525"/>
                  <a:pt x="253854" y="136525"/>
                  <a:pt x="253854" y="136525"/>
                </a:cubicBezTo>
                <a:cubicBezTo>
                  <a:pt x="3435580" y="136525"/>
                  <a:pt x="4231012" y="136525"/>
                  <a:pt x="4429870" y="136525"/>
                </a:cubicBezTo>
                <a:lnTo>
                  <a:pt x="4437419" y="136525"/>
                </a:lnTo>
                <a:close/>
              </a:path>
            </a:pathLst>
          </a:custGeom>
          <a:gradFill>
            <a:gsLst>
              <a:gs pos="66000">
                <a:schemeClr val="accent2"/>
              </a:gs>
              <a:gs pos="0">
                <a:schemeClr val="accent2">
                  <a:lumMod val="50000"/>
                </a:schemeClr>
              </a:gs>
            </a:gsLst>
            <a:lin ang="0" scaled="1"/>
          </a:gradFill>
          <a:ln>
            <a:noFill/>
          </a:ln>
        </p:spPr>
        <p:txBody>
          <a:bodyPr vert="horz" wrap="square" lIns="91440" tIns="45720" rIns="91440" bIns="45720" numCol="1" anchor="t" anchorCtr="0" compatLnSpc="1">
            <a:prstTxWarp prst="textNoShape">
              <a:avLst/>
            </a:prstTxWarp>
            <a:noAutofit/>
          </a:bodyPr>
          <a:lstStyle/>
          <a:p>
            <a:endParaRPr lang="en-IN" sz="2000" dirty="0"/>
          </a:p>
        </p:txBody>
      </p:sp>
      <p:grpSp>
        <p:nvGrpSpPr>
          <p:cNvPr id="29" name="Group 28">
            <a:extLst>
              <a:ext uri="{FF2B5EF4-FFF2-40B4-BE49-F238E27FC236}">
                <a16:creationId xmlns:a16="http://schemas.microsoft.com/office/drawing/2014/main" id="{EC014EF9-CE79-447B-B99A-FA7D6F0FD276}"/>
              </a:ext>
            </a:extLst>
          </p:cNvPr>
          <p:cNvGrpSpPr/>
          <p:nvPr/>
        </p:nvGrpSpPr>
        <p:grpSpPr>
          <a:xfrm>
            <a:off x="2460213" y="4063012"/>
            <a:ext cx="3418175" cy="553998"/>
            <a:chOff x="2368138" y="2983041"/>
            <a:chExt cx="3418175" cy="553998"/>
          </a:xfrm>
        </p:grpSpPr>
        <p:sp>
          <p:nvSpPr>
            <p:cNvPr id="30" name="TextBox 29">
              <a:extLst>
                <a:ext uri="{FF2B5EF4-FFF2-40B4-BE49-F238E27FC236}">
                  <a16:creationId xmlns:a16="http://schemas.microsoft.com/office/drawing/2014/main" id="{E9208030-E724-4CC3-A982-C1CB65F14C52}"/>
                </a:ext>
              </a:extLst>
            </p:cNvPr>
            <p:cNvSpPr txBox="1"/>
            <p:nvPr/>
          </p:nvSpPr>
          <p:spPr>
            <a:xfrm>
              <a:off x="2368138" y="2983041"/>
              <a:ext cx="532197" cy="553998"/>
            </a:xfrm>
            <a:prstGeom prst="rect">
              <a:avLst/>
            </a:prstGeom>
            <a:noFill/>
          </p:spPr>
          <p:txBody>
            <a:bodyPr wrap="none" lIns="0" tIns="0" rIns="0" bIns="0" rtlCol="0" anchor="ctr">
              <a:spAutoFit/>
            </a:bodyPr>
            <a:lstStyle/>
            <a:p>
              <a:pPr algn="ctr"/>
              <a:r>
                <a:rPr lang="en-US" sz="3600" b="1" dirty="0">
                  <a:solidFill>
                    <a:schemeClr val="bg1"/>
                  </a:solidFill>
                </a:rPr>
                <a:t>01</a:t>
              </a:r>
              <a:endParaRPr lang="en-IN" sz="3600" b="1" dirty="0">
                <a:solidFill>
                  <a:schemeClr val="bg1"/>
                </a:solidFill>
              </a:endParaRPr>
            </a:p>
          </p:txBody>
        </p:sp>
        <p:sp>
          <p:nvSpPr>
            <p:cNvPr id="31" name="TextBox 30">
              <a:extLst>
                <a:ext uri="{FF2B5EF4-FFF2-40B4-BE49-F238E27FC236}">
                  <a16:creationId xmlns:a16="http://schemas.microsoft.com/office/drawing/2014/main" id="{C531D543-6283-480C-9906-74460C09187F}"/>
                </a:ext>
              </a:extLst>
            </p:cNvPr>
            <p:cNvSpPr txBox="1"/>
            <p:nvPr/>
          </p:nvSpPr>
          <p:spPr>
            <a:xfrm>
              <a:off x="3070076" y="3059985"/>
              <a:ext cx="2716237" cy="400110"/>
            </a:xfrm>
            <a:prstGeom prst="rect">
              <a:avLst/>
            </a:prstGeom>
            <a:noFill/>
          </p:spPr>
          <p:txBody>
            <a:bodyPr wrap="square" rtlCol="0" anchor="ctr">
              <a:spAutoFit/>
            </a:bodyPr>
            <a:lstStyle/>
            <a:p>
              <a:r>
                <a:rPr lang="en-US" sz="2000" dirty="0">
                  <a:solidFill>
                    <a:schemeClr val="bg1"/>
                  </a:solidFill>
                </a:rPr>
                <a:t>Standard (Statically)</a:t>
              </a:r>
              <a:endParaRPr lang="en-IN" sz="2000" dirty="0">
                <a:solidFill>
                  <a:schemeClr val="bg1"/>
                </a:solidFill>
              </a:endParaRPr>
            </a:p>
          </p:txBody>
        </p:sp>
      </p:grpSp>
      <p:grpSp>
        <p:nvGrpSpPr>
          <p:cNvPr id="32" name="Group 31">
            <a:extLst>
              <a:ext uri="{FF2B5EF4-FFF2-40B4-BE49-F238E27FC236}">
                <a16:creationId xmlns:a16="http://schemas.microsoft.com/office/drawing/2014/main" id="{36EFFE49-1A37-41F4-B53D-E332509B8D24}"/>
              </a:ext>
            </a:extLst>
          </p:cNvPr>
          <p:cNvGrpSpPr/>
          <p:nvPr/>
        </p:nvGrpSpPr>
        <p:grpSpPr>
          <a:xfrm>
            <a:off x="6217836" y="5146739"/>
            <a:ext cx="3359171" cy="707886"/>
            <a:chOff x="6637916" y="4117568"/>
            <a:chExt cx="2858993" cy="707886"/>
          </a:xfrm>
        </p:grpSpPr>
        <p:sp>
          <p:nvSpPr>
            <p:cNvPr id="33" name="TextBox 32">
              <a:extLst>
                <a:ext uri="{FF2B5EF4-FFF2-40B4-BE49-F238E27FC236}">
                  <a16:creationId xmlns:a16="http://schemas.microsoft.com/office/drawing/2014/main" id="{F0F5685C-3FD4-41BA-9451-83AB04A45501}"/>
                </a:ext>
              </a:extLst>
            </p:cNvPr>
            <p:cNvSpPr txBox="1"/>
            <p:nvPr/>
          </p:nvSpPr>
          <p:spPr>
            <a:xfrm>
              <a:off x="9043956" y="4174038"/>
              <a:ext cx="452953" cy="553998"/>
            </a:xfrm>
            <a:prstGeom prst="rect">
              <a:avLst/>
            </a:prstGeom>
            <a:noFill/>
          </p:spPr>
          <p:txBody>
            <a:bodyPr wrap="none" lIns="0" tIns="0" rIns="0" bIns="0" rtlCol="0" anchor="ctr">
              <a:spAutoFit/>
            </a:bodyPr>
            <a:lstStyle/>
            <a:p>
              <a:pPr algn="ctr"/>
              <a:r>
                <a:rPr lang="en-US" sz="3600" b="1" dirty="0">
                  <a:solidFill>
                    <a:schemeClr val="bg1"/>
                  </a:solidFill>
                </a:rPr>
                <a:t>02</a:t>
              </a:r>
              <a:endParaRPr lang="en-IN" sz="3600" b="1" dirty="0">
                <a:solidFill>
                  <a:schemeClr val="bg1"/>
                </a:solidFill>
              </a:endParaRPr>
            </a:p>
          </p:txBody>
        </p:sp>
        <p:sp>
          <p:nvSpPr>
            <p:cNvPr id="34" name="TextBox 33">
              <a:extLst>
                <a:ext uri="{FF2B5EF4-FFF2-40B4-BE49-F238E27FC236}">
                  <a16:creationId xmlns:a16="http://schemas.microsoft.com/office/drawing/2014/main" id="{58175713-F0EF-4A2A-98A2-F8DADA739ABE}"/>
                </a:ext>
              </a:extLst>
            </p:cNvPr>
            <p:cNvSpPr txBox="1"/>
            <p:nvPr/>
          </p:nvSpPr>
          <p:spPr>
            <a:xfrm>
              <a:off x="6637916" y="4117568"/>
              <a:ext cx="2530255" cy="707886"/>
            </a:xfrm>
            <a:prstGeom prst="rect">
              <a:avLst/>
            </a:prstGeom>
            <a:noFill/>
          </p:spPr>
          <p:txBody>
            <a:bodyPr wrap="square" rtlCol="0" anchor="ctr">
              <a:spAutoFit/>
            </a:bodyPr>
            <a:lstStyle/>
            <a:p>
              <a:r>
                <a:rPr lang="en-US" sz="2000" dirty="0">
                  <a:solidFill>
                    <a:schemeClr val="bg1"/>
                  </a:solidFill>
                </a:rPr>
                <a:t>Generically (Dynamic) framework</a:t>
              </a:r>
              <a:r>
                <a:rPr lang="en-IN" sz="2000" dirty="0">
                  <a:solidFill>
                    <a:schemeClr val="bg1"/>
                  </a:solidFill>
                  <a:ea typeface="Open Sans" panose="020B0606030504020204" pitchFamily="34" charset="0"/>
                  <a:cs typeface="Segoe UI Light" panose="020B0502040204020203" pitchFamily="34" charset="0"/>
                </a:rPr>
                <a:t>.</a:t>
              </a:r>
              <a:endParaRPr lang="en-IN" sz="2000" dirty="0">
                <a:solidFill>
                  <a:schemeClr val="bg1"/>
                </a:solidFill>
              </a:endParaRPr>
            </a:p>
          </p:txBody>
        </p:sp>
      </p:grpSp>
      <p:sp>
        <p:nvSpPr>
          <p:cNvPr id="35" name="Freeform 7">
            <a:extLst>
              <a:ext uri="{FF2B5EF4-FFF2-40B4-BE49-F238E27FC236}">
                <a16:creationId xmlns:a16="http://schemas.microsoft.com/office/drawing/2014/main" id="{60D08EA3-4E1D-4F4A-B039-302A1F320366}"/>
              </a:ext>
            </a:extLst>
          </p:cNvPr>
          <p:cNvSpPr>
            <a:spLocks/>
          </p:cNvSpPr>
          <p:nvPr/>
        </p:nvSpPr>
        <p:spPr bwMode="auto">
          <a:xfrm>
            <a:off x="5357813" y="3966046"/>
            <a:ext cx="1484313" cy="1884362"/>
          </a:xfrm>
          <a:custGeom>
            <a:avLst/>
            <a:gdLst>
              <a:gd name="T0" fmla="*/ 0 w 515"/>
              <a:gd name="T1" fmla="*/ 370 h 652"/>
              <a:gd name="T2" fmla="*/ 335 w 515"/>
              <a:gd name="T3" fmla="*/ 141 h 652"/>
              <a:gd name="T4" fmla="*/ 501 w 515"/>
              <a:gd name="T5" fmla="*/ 0 h 652"/>
              <a:gd name="T6" fmla="*/ 501 w 515"/>
              <a:gd name="T7" fmla="*/ 281 h 652"/>
              <a:gd name="T8" fmla="*/ 335 w 515"/>
              <a:gd name="T9" fmla="*/ 423 h 652"/>
              <a:gd name="T10" fmla="*/ 0 w 515"/>
              <a:gd name="T11" fmla="*/ 652 h 652"/>
              <a:gd name="T12" fmla="*/ 0 w 515"/>
              <a:gd name="T13" fmla="*/ 370 h 652"/>
            </a:gdLst>
            <a:ahLst/>
            <a:cxnLst>
              <a:cxn ang="0">
                <a:pos x="T0" y="T1"/>
              </a:cxn>
              <a:cxn ang="0">
                <a:pos x="T2" y="T3"/>
              </a:cxn>
              <a:cxn ang="0">
                <a:pos x="T4" y="T5"/>
              </a:cxn>
              <a:cxn ang="0">
                <a:pos x="T6" y="T7"/>
              </a:cxn>
              <a:cxn ang="0">
                <a:pos x="T8" y="T9"/>
              </a:cxn>
              <a:cxn ang="0">
                <a:pos x="T10" y="T11"/>
              </a:cxn>
              <a:cxn ang="0">
                <a:pos x="T12" y="T13"/>
              </a:cxn>
            </a:cxnLst>
            <a:rect l="0" t="0" r="r" b="b"/>
            <a:pathLst>
              <a:path w="515" h="652">
                <a:moveTo>
                  <a:pt x="0" y="370"/>
                </a:moveTo>
                <a:cubicBezTo>
                  <a:pt x="7" y="338"/>
                  <a:pt x="146" y="253"/>
                  <a:pt x="335" y="141"/>
                </a:cubicBezTo>
                <a:cubicBezTo>
                  <a:pt x="510" y="37"/>
                  <a:pt x="501" y="0"/>
                  <a:pt x="501" y="0"/>
                </a:cubicBezTo>
                <a:cubicBezTo>
                  <a:pt x="501" y="281"/>
                  <a:pt x="501" y="281"/>
                  <a:pt x="501" y="281"/>
                </a:cubicBezTo>
                <a:cubicBezTo>
                  <a:pt x="501" y="281"/>
                  <a:pt x="515" y="321"/>
                  <a:pt x="335" y="423"/>
                </a:cubicBezTo>
                <a:cubicBezTo>
                  <a:pt x="143" y="531"/>
                  <a:pt x="7" y="620"/>
                  <a:pt x="0" y="652"/>
                </a:cubicBezTo>
                <a:lnTo>
                  <a:pt x="0" y="370"/>
                </a:lnTo>
                <a:close/>
              </a:path>
            </a:pathLst>
          </a:custGeom>
          <a:gradFill>
            <a:gsLst>
              <a:gs pos="11000">
                <a:schemeClr val="accent2"/>
              </a:gs>
              <a:gs pos="92000">
                <a:schemeClr val="accent1">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119810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972130"/>
            <a:ext cx="10771237" cy="369332"/>
          </a:xfrm>
          <a:prstGeom prst="rect">
            <a:avLst/>
          </a:prstGeom>
        </p:spPr>
        <p:txBody>
          <a:bodyPr wrap="square">
            <a:spAutoFit/>
          </a:bodyPr>
          <a:lstStyle/>
          <a:p>
            <a:r>
              <a:rPr lang="en-US" sz="1800" dirty="0"/>
              <a:t>The EML provides </a:t>
            </a:r>
            <a:r>
              <a:rPr lang="en-US" sz="1800" i="1" dirty="0"/>
              <a:t>us 3 important access statements </a:t>
            </a:r>
            <a:r>
              <a:rPr lang="en-US" sz="1800" dirty="0"/>
              <a:t>for Data Manipulation using BO( Business Object ).</a:t>
            </a:r>
          </a:p>
        </p:txBody>
      </p:sp>
      <p:sp>
        <p:nvSpPr>
          <p:cNvPr id="7" name="TextBox 20"/>
          <p:cNvSpPr txBox="1"/>
          <p:nvPr/>
        </p:nvSpPr>
        <p:spPr>
          <a:xfrm>
            <a:off x="878566" y="1373344"/>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3"/>
                </a:solidFill>
                <a:latin typeface="Arial" pitchFamily="34" charset="0"/>
                <a:cs typeface="Arial" pitchFamily="34" charset="0"/>
              </a:rPr>
              <a:t>01</a:t>
            </a:r>
          </a:p>
        </p:txBody>
      </p:sp>
      <p:sp>
        <p:nvSpPr>
          <p:cNvPr id="9" name="TextBox 27"/>
          <p:cNvSpPr txBox="1"/>
          <p:nvPr/>
        </p:nvSpPr>
        <p:spPr>
          <a:xfrm>
            <a:off x="1944132" y="1357956"/>
            <a:ext cx="7534656"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Perform the CUD ( Create ,Update ,Delete on BO</a:t>
            </a:r>
            <a:endParaRPr lang="en-US" sz="1800" b="1" kern="0" dirty="0">
              <a:latin typeface="Arial" pitchFamily="34" charset="0"/>
              <a:cs typeface="Arial" pitchFamily="34" charset="0"/>
            </a:endParaRPr>
          </a:p>
        </p:txBody>
      </p:sp>
      <p:sp>
        <p:nvSpPr>
          <p:cNvPr id="10" name="TextBox 30"/>
          <p:cNvSpPr txBox="1"/>
          <p:nvPr/>
        </p:nvSpPr>
        <p:spPr>
          <a:xfrm>
            <a:off x="878566" y="396563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1"/>
                </a:solidFill>
                <a:latin typeface="Arial" pitchFamily="34" charset="0"/>
                <a:cs typeface="Arial" pitchFamily="34" charset="0"/>
              </a:rPr>
              <a:t>02</a:t>
            </a:r>
          </a:p>
        </p:txBody>
      </p:sp>
      <p:sp>
        <p:nvSpPr>
          <p:cNvPr id="12" name="TextBox 31"/>
          <p:cNvSpPr txBox="1"/>
          <p:nvPr/>
        </p:nvSpPr>
        <p:spPr>
          <a:xfrm>
            <a:off x="1944132" y="4207498"/>
            <a:ext cx="9436546"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Will actually persist the changes in the DB from transaction buffer.  Any modify operation that are executed within behavior pool or by ABAP program are not causing any DB change because they are applied on transaction Buffer and this buffer content will disappear when ABAP session ends. So if we want the changes to be passed to SAVE SEQUENCE and persisted, we will use the COMMIT ENTITIES statement.</a:t>
            </a:r>
          </a:p>
          <a:p>
            <a:pPr algn="just"/>
            <a:r>
              <a:rPr lang="en-US" sz="1600" dirty="0"/>
              <a:t>finalize ( )</a:t>
            </a:r>
          </a:p>
          <a:p>
            <a:pPr algn="just"/>
            <a:r>
              <a:rPr lang="en-IN" sz="1600" dirty="0"/>
              <a:t>check_before_save( )</a:t>
            </a:r>
          </a:p>
          <a:p>
            <a:pPr algn="just"/>
            <a:r>
              <a:rPr lang="en-IN" sz="1600" dirty="0"/>
              <a:t>Adjust_numbers( )</a:t>
            </a:r>
          </a:p>
          <a:p>
            <a:pPr algn="just"/>
            <a:r>
              <a:rPr lang="en-IN" sz="1600" dirty="0"/>
              <a:t>Save( )</a:t>
            </a:r>
          </a:p>
        </p:txBody>
      </p:sp>
      <p:sp>
        <p:nvSpPr>
          <p:cNvPr id="13" name="TextBox 32"/>
          <p:cNvSpPr txBox="1"/>
          <p:nvPr/>
        </p:nvSpPr>
        <p:spPr>
          <a:xfrm>
            <a:off x="1944132" y="3950244"/>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Commit Entities</a:t>
            </a:r>
          </a:p>
        </p:txBody>
      </p:sp>
      <p:sp>
        <p:nvSpPr>
          <p:cNvPr id="17" name="TextBox 31"/>
          <p:cNvSpPr txBox="1"/>
          <p:nvPr/>
        </p:nvSpPr>
        <p:spPr>
          <a:xfrm>
            <a:off x="1989956" y="1615210"/>
            <a:ext cx="6696744" cy="206210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600" dirty="0"/>
              <a:t>MODIFY ENTITIES OF </a:t>
            </a:r>
            <a:r>
              <a:rPr lang="en-IN" sz="1600" i="1" dirty="0"/>
              <a:t>RootEntityName</a:t>
            </a:r>
          </a:p>
          <a:p>
            <a:r>
              <a:rPr lang="en-IN" sz="1600" dirty="0"/>
              <a:t>ENTITY EntityAliasName</a:t>
            </a:r>
          </a:p>
          <a:p>
            <a:r>
              <a:rPr lang="en-IN" sz="1600" dirty="0"/>
              <a:t>[ CREATE FROM  it_instance_c ]</a:t>
            </a:r>
          </a:p>
          <a:p>
            <a:r>
              <a:rPr lang="en-IN" sz="1600" dirty="0"/>
              <a:t>[ UPDATE FROM it_instance_u ]</a:t>
            </a:r>
          </a:p>
          <a:p>
            <a:r>
              <a:rPr lang="en-IN" sz="1600" dirty="0"/>
              <a:t>[ DELETE FROM it_instance_d ]</a:t>
            </a:r>
          </a:p>
          <a:p>
            <a:r>
              <a:rPr lang="en-IN" sz="1600" dirty="0"/>
              <a:t>[ CREATE BY \AssociationName FROM it_instance_cba ]</a:t>
            </a:r>
          </a:p>
          <a:p>
            <a:r>
              <a:rPr lang="en-IN" sz="1600" dirty="0"/>
              <a:t>[ RESULT et_result_tab ] [ FAILED failed ] [ REPORTED response ] [ MAPPED mapped ]</a:t>
            </a:r>
          </a:p>
        </p:txBody>
      </p:sp>
    </p:spTree>
    <p:extLst>
      <p:ext uri="{BB962C8B-B14F-4D97-AF65-F5344CB8AC3E}">
        <p14:creationId xmlns:p14="http://schemas.microsoft.com/office/powerpoint/2010/main" val="815318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sz="3200" dirty="0">
                <a:latin typeface="Cooper Black" panose="0208090404030B020404" pitchFamily="18" charset="0"/>
              </a:rPr>
              <a:t>Syntax of EML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panose="020F0502020204030204"/>
              </a:rPr>
              <a:t>Trainer: </a:t>
            </a:r>
            <a:r>
              <a:rPr lang="en-US" sz="1200" b="1" noProof="0" dirty="0">
                <a:solidFill>
                  <a:schemeClr val="tx1"/>
                </a:solidFill>
                <a:latin typeface="Calibri" panose="020F0502020204030204"/>
              </a:rPr>
              <a:t>Anubhav Oberoy</a:t>
            </a:r>
            <a:endParaRPr kumimoji="0" lang="en-US" sz="12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34"/>
          <p:cNvSpPr txBox="1"/>
          <p:nvPr/>
        </p:nvSpPr>
        <p:spPr>
          <a:xfrm>
            <a:off x="735490" y="895652"/>
            <a:ext cx="870751" cy="830997"/>
          </a:xfrm>
          <a:prstGeom prst="rect">
            <a:avLst/>
          </a:prstGeom>
          <a:noFill/>
        </p:spPr>
        <p:txBody>
          <a:bodyPr wrap="non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4800" b="1" dirty="0">
                <a:solidFill>
                  <a:schemeClr val="accent2"/>
                </a:solidFill>
                <a:latin typeface="Arial" pitchFamily="34" charset="0"/>
                <a:cs typeface="Arial" pitchFamily="34" charset="0"/>
              </a:rPr>
              <a:t>03</a:t>
            </a:r>
          </a:p>
        </p:txBody>
      </p:sp>
      <p:sp>
        <p:nvSpPr>
          <p:cNvPr id="7" name="TextBox 35"/>
          <p:cNvSpPr txBox="1"/>
          <p:nvPr/>
        </p:nvSpPr>
        <p:spPr>
          <a:xfrm>
            <a:off x="1629916" y="1381969"/>
            <a:ext cx="8829860" cy="427809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600" dirty="0"/>
              <a:t>All operations that do not need to change the data of an entity are carried out by READ Data.</a:t>
            </a:r>
          </a:p>
          <a:p>
            <a:pPr algn="just"/>
            <a:r>
              <a:rPr lang="en-US" sz="1600" dirty="0"/>
              <a:t>There 2 types of Read</a:t>
            </a:r>
          </a:p>
          <a:p>
            <a:pPr marL="457200" indent="-457200" algn="just">
              <a:buAutoNum type="arabicPeriod"/>
            </a:pPr>
            <a:r>
              <a:rPr lang="en-US" sz="1600" dirty="0"/>
              <a:t>Read Entity by Key </a:t>
            </a:r>
          </a:p>
          <a:p>
            <a:pPr marL="457200" indent="-457200" algn="just">
              <a:buAutoNum type="arabicPeriod"/>
            </a:pPr>
            <a:r>
              <a:rPr lang="en-US" sz="1600" dirty="0"/>
              <a:t>Read Access to child (association) by parent key</a:t>
            </a:r>
          </a:p>
          <a:p>
            <a:pPr algn="just"/>
            <a:endParaRPr lang="en-US" sz="1600" dirty="0"/>
          </a:p>
          <a:p>
            <a:pPr algn="just"/>
            <a:r>
              <a:rPr lang="en-IN" sz="1600" dirty="0"/>
              <a:t>Read Statement always returns the RESULT and you must specify target variable. We can also read the associated entity data using </a:t>
            </a:r>
            <a:r>
              <a:rPr lang="en-IN" sz="1600" b="1" dirty="0"/>
              <a:t>BY \asso_name FROM it_table </a:t>
            </a:r>
            <a:r>
              <a:rPr lang="en-IN" sz="1600" dirty="0"/>
              <a:t>syntax.</a:t>
            </a:r>
          </a:p>
          <a:p>
            <a:pPr algn="just"/>
            <a:r>
              <a:rPr lang="en-IN" sz="1600" dirty="0"/>
              <a:t>The result of associated data with come in another internal table </a:t>
            </a:r>
            <a:r>
              <a:rPr lang="en-IN" sz="1600" b="1" dirty="0"/>
              <a:t>LINK tab_name, </a:t>
            </a:r>
            <a:r>
              <a:rPr lang="en-IN" sz="1600" dirty="0"/>
              <a:t>it will always contain the key value pair</a:t>
            </a:r>
            <a:r>
              <a:rPr lang="en-IN" sz="1600" b="1" dirty="0"/>
              <a:t>.</a:t>
            </a:r>
          </a:p>
          <a:p>
            <a:pPr algn="just"/>
            <a:r>
              <a:rPr lang="en-IN" sz="1600" dirty="0"/>
              <a:t>READ ENTITIES OF </a:t>
            </a:r>
            <a:r>
              <a:rPr lang="en-IN" sz="1600" b="1" dirty="0"/>
              <a:t>RootEntityName</a:t>
            </a:r>
          </a:p>
          <a:p>
            <a:pPr algn="just"/>
            <a:r>
              <a:rPr lang="en-IN" sz="1600" dirty="0"/>
              <a:t>ENTITY </a:t>
            </a:r>
            <a:r>
              <a:rPr lang="en-IN" sz="1600" b="1" dirty="0"/>
              <a:t>EntityAlias </a:t>
            </a:r>
            <a:r>
              <a:rPr lang="en-IN" sz="1600" dirty="0"/>
              <a:t>FROM it_read_condition</a:t>
            </a:r>
          </a:p>
          <a:p>
            <a:pPr algn="just"/>
            <a:r>
              <a:rPr lang="en-IN" sz="1600" dirty="0"/>
              <a:t>RESULT et_result</a:t>
            </a:r>
          </a:p>
          <a:p>
            <a:pPr algn="just"/>
            <a:r>
              <a:rPr lang="en-IN" sz="1600" dirty="0"/>
              <a:t>BY \asso_name FROM it_read_rba</a:t>
            </a:r>
          </a:p>
          <a:p>
            <a:pPr algn="just"/>
            <a:r>
              <a:rPr lang="en-IN" sz="1600" dirty="0"/>
              <a:t>RESULT et_res_rba</a:t>
            </a:r>
          </a:p>
          <a:p>
            <a:pPr algn="just"/>
            <a:r>
              <a:rPr lang="en-IN" sz="1600" dirty="0"/>
              <a:t>LINK et_link_keys</a:t>
            </a:r>
          </a:p>
          <a:p>
            <a:pPr algn="just"/>
            <a:r>
              <a:rPr lang="en-IN" sz="1600" dirty="0"/>
              <a:t>ENTITY </a:t>
            </a:r>
            <a:r>
              <a:rPr lang="en-IN" sz="1600" b="1" dirty="0"/>
              <a:t>EntityAlias </a:t>
            </a:r>
            <a:r>
              <a:rPr lang="en-IN" sz="1600" dirty="0"/>
              <a:t>FROM it_ins_2…. [ FAILED failed ] [REPORTED reported]</a:t>
            </a:r>
            <a:endParaRPr lang="en-US" sz="1600" dirty="0"/>
          </a:p>
          <a:p>
            <a:pPr algn="just"/>
            <a:endParaRPr lang="en-US" sz="1600" kern="0" dirty="0">
              <a:latin typeface="Arial" pitchFamily="34" charset="0"/>
              <a:cs typeface="Arial" pitchFamily="34" charset="0"/>
            </a:endParaRPr>
          </a:p>
        </p:txBody>
      </p:sp>
      <p:sp>
        <p:nvSpPr>
          <p:cNvPr id="8" name="TextBox 36"/>
          <p:cNvSpPr txBox="1"/>
          <p:nvPr/>
        </p:nvSpPr>
        <p:spPr>
          <a:xfrm>
            <a:off x="1629916" y="925067"/>
            <a:ext cx="2710120"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kern="0" dirty="0">
                <a:latin typeface="Arial" pitchFamily="34" charset="0"/>
                <a:cs typeface="Arial" pitchFamily="34" charset="0"/>
              </a:rPr>
              <a:t>Read the Data</a:t>
            </a:r>
          </a:p>
        </p:txBody>
      </p:sp>
    </p:spTree>
    <p:extLst>
      <p:ext uri="{BB962C8B-B14F-4D97-AF65-F5344CB8AC3E}">
        <p14:creationId xmlns:p14="http://schemas.microsoft.com/office/powerpoint/2010/main" val="250783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000"/>
                                        <p:tgtEl>
                                          <p:spTgt spid="7">
                                            <p:txEl>
                                              <p:pRg st="0" end="0"/>
                                            </p:txEl>
                                          </p:spTgt>
                                        </p:tgtEl>
                                      </p:cBhvr>
                                    </p:animEffect>
                                    <p:anim calcmode="lin" valueType="num">
                                      <p:cBhvr>
                                        <p:cTn id="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1000"/>
                                        <p:tgtEl>
                                          <p:spTgt spid="7">
                                            <p:txEl>
                                              <p:pRg st="1" end="1"/>
                                            </p:txEl>
                                          </p:spTgt>
                                        </p:tgtEl>
                                      </p:cBhvr>
                                    </p:animEffect>
                                    <p:anim calcmode="lin" valueType="num">
                                      <p:cBhvr>
                                        <p:cTn id="2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1000"/>
                                        <p:tgtEl>
                                          <p:spTgt spid="7">
                                            <p:txEl>
                                              <p:pRg st="3" end="3"/>
                                            </p:txEl>
                                          </p:spTgt>
                                        </p:tgtEl>
                                      </p:cBhvr>
                                    </p:animEffect>
                                    <p:anim calcmode="lin" valueType="num">
                                      <p:cBhvr>
                                        <p:cTn id="3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fade">
                                      <p:cBhvr>
                                        <p:cTn id="58" dur="1000"/>
                                        <p:tgtEl>
                                          <p:spTgt spid="7">
                                            <p:txEl>
                                              <p:pRg st="8" end="8"/>
                                            </p:txEl>
                                          </p:spTgt>
                                        </p:tgtEl>
                                      </p:cBhvr>
                                    </p:animEffect>
                                    <p:anim calcmode="lin" valueType="num">
                                      <p:cBhvr>
                                        <p:cTn id="5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fade">
                                      <p:cBhvr>
                                        <p:cTn id="63" dur="1000"/>
                                        <p:tgtEl>
                                          <p:spTgt spid="7">
                                            <p:txEl>
                                              <p:pRg st="9" end="9"/>
                                            </p:txEl>
                                          </p:spTgt>
                                        </p:tgtEl>
                                      </p:cBhvr>
                                    </p:animEffect>
                                    <p:anim calcmode="lin" valueType="num">
                                      <p:cBhvr>
                                        <p:cTn id="6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10" end="10"/>
                                            </p:txEl>
                                          </p:spTgt>
                                        </p:tgtEl>
                                        <p:attrNameLst>
                                          <p:attrName>style.visibility</p:attrName>
                                        </p:attrNameLst>
                                      </p:cBhvr>
                                      <p:to>
                                        <p:strVal val="visible"/>
                                      </p:to>
                                    </p:set>
                                    <p:animEffect transition="in" filter="fade">
                                      <p:cBhvr>
                                        <p:cTn id="68" dur="1000"/>
                                        <p:tgtEl>
                                          <p:spTgt spid="7">
                                            <p:txEl>
                                              <p:pRg st="10" end="10"/>
                                            </p:txEl>
                                          </p:spTgt>
                                        </p:tgtEl>
                                      </p:cBhvr>
                                    </p:animEffect>
                                    <p:anim calcmode="lin" valueType="num">
                                      <p:cBhvr>
                                        <p:cTn id="6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Effect transition="in" filter="fade">
                                      <p:cBhvr>
                                        <p:cTn id="73" dur="1000"/>
                                        <p:tgtEl>
                                          <p:spTgt spid="7">
                                            <p:txEl>
                                              <p:pRg st="11" end="11"/>
                                            </p:txEl>
                                          </p:spTgt>
                                        </p:tgtEl>
                                      </p:cBhvr>
                                    </p:animEffect>
                                    <p:anim calcmode="lin" valueType="num">
                                      <p:cBhvr>
                                        <p:cTn id="7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2" end="12"/>
                                            </p:txEl>
                                          </p:spTgt>
                                        </p:tgtEl>
                                        <p:attrNameLst>
                                          <p:attrName>style.visibility</p:attrName>
                                        </p:attrNameLst>
                                      </p:cBhvr>
                                      <p:to>
                                        <p:strVal val="visible"/>
                                      </p:to>
                                    </p:set>
                                    <p:animEffect transition="in" filter="fade">
                                      <p:cBhvr>
                                        <p:cTn id="78" dur="1000"/>
                                        <p:tgtEl>
                                          <p:spTgt spid="7">
                                            <p:txEl>
                                              <p:pRg st="12" end="12"/>
                                            </p:txEl>
                                          </p:spTgt>
                                        </p:tgtEl>
                                      </p:cBhvr>
                                    </p:animEffect>
                                    <p:anim calcmode="lin" valueType="num">
                                      <p:cBhvr>
                                        <p:cTn id="7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Effect transition="in" filter="fade">
                                      <p:cBhvr>
                                        <p:cTn id="83" dur="1000"/>
                                        <p:tgtEl>
                                          <p:spTgt spid="7">
                                            <p:txEl>
                                              <p:pRg st="13" end="13"/>
                                            </p:txEl>
                                          </p:spTgt>
                                        </p:tgtEl>
                                      </p:cBhvr>
                                    </p:animEffect>
                                    <p:anim calcmode="lin" valueType="num">
                                      <p:cBhvr>
                                        <p:cTn id="8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8733</TotalTime>
  <Words>1370</Words>
  <Application>Microsoft Office PowerPoint</Application>
  <PresentationFormat>Custom</PresentationFormat>
  <Paragraphs>174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72 Black</vt:lpstr>
      <vt:lpstr>-apple-system</vt:lpstr>
      <vt:lpstr>Arial</vt:lpstr>
      <vt:lpstr>Calibri</vt:lpstr>
      <vt:lpstr>Cooper Black</vt:lpstr>
      <vt:lpstr>Segoe UI</vt:lpstr>
      <vt:lpstr>Segoe UI Black</vt:lpstr>
      <vt:lpstr>Office Theme</vt:lpstr>
      <vt:lpstr>SAP S/4HANA CDS, RAP Training Day 8</vt:lpstr>
      <vt:lpstr>Agenda – Day 9</vt:lpstr>
      <vt:lpstr>PowerPoint Presentation</vt:lpstr>
      <vt:lpstr>Action Implementation</vt:lpstr>
      <vt:lpstr>Action Implementation</vt:lpstr>
      <vt:lpstr>Behavior Pool Logic </vt:lpstr>
      <vt:lpstr>What is EML ?</vt:lpstr>
      <vt:lpstr>Syntax of EML</vt:lpstr>
      <vt:lpstr>Syntax of EML</vt:lpstr>
      <vt:lpstr>Rule for EML</vt:lpstr>
      <vt:lpstr>Implementing EML</vt:lpstr>
      <vt:lpstr>Introduction to Managed Scenario </vt:lpstr>
      <vt:lpstr>Use Case for Managed Scenario</vt:lpstr>
      <vt:lpstr>Steps for Build Use Case</vt:lpstr>
      <vt:lpstr>Development flow</vt:lpstr>
      <vt:lpstr>Our new Business Object</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237</cp:revision>
  <dcterms:created xsi:type="dcterms:W3CDTF">2013-09-12T13:05:01Z</dcterms:created>
  <dcterms:modified xsi:type="dcterms:W3CDTF">2023-10-18T16:02:28Z</dcterms:modified>
</cp:coreProperties>
</file>