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76" r:id="rId2"/>
    <p:sldId id="277" r:id="rId3"/>
    <p:sldId id="338" r:id="rId4"/>
    <p:sldId id="339" r:id="rId5"/>
    <p:sldId id="340" r:id="rId6"/>
    <p:sldId id="343" r:id="rId7"/>
    <p:sldId id="344" r:id="rId8"/>
    <p:sldId id="333" r:id="rId9"/>
    <p:sldId id="334" r:id="rId10"/>
    <p:sldId id="1055" r:id="rId11"/>
    <p:sldId id="345" r:id="rId12"/>
    <p:sldId id="341" r:id="rId13"/>
    <p:sldId id="1056" r:id="rId14"/>
    <p:sldId id="1057" r:id="rId15"/>
    <p:sldId id="342" r:id="rId16"/>
    <p:sldId id="346" r:id="rId17"/>
    <p:sldId id="347" r:id="rId18"/>
    <p:sldId id="1054" r:id="rId19"/>
    <p:sldId id="1038" r:id="rId20"/>
    <p:sldId id="280" r:id="rId21"/>
    <p:sldId id="287" r:id="rId2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BAC8"/>
    <a:srgbClr val="6249DF"/>
    <a:srgbClr val="4782E1"/>
    <a:srgbClr val="04CEDE"/>
    <a:srgbClr val="2AA6DE"/>
    <a:srgbClr val="2097CF"/>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255" autoAdjust="0"/>
    <p:restoredTop sz="95033" autoAdjust="0"/>
  </p:normalViewPr>
  <p:slideViewPr>
    <p:cSldViewPr>
      <p:cViewPr varScale="1">
        <p:scale>
          <a:sx n="82" d="100"/>
          <a:sy n="82" d="100"/>
        </p:scale>
        <p:origin x="1032"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10/19/2023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4115333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https://unsplash.com/photos/CPs2X8JYmS8</a:t>
            </a:r>
          </a:p>
        </p:txBody>
      </p:sp>
      <p:sp>
        <p:nvSpPr>
          <p:cNvPr id="4" name="Slide Number Placeholder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3997642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21</a:t>
            </a:fld>
            <a:endParaRPr lang="en-US"/>
          </a:p>
        </p:txBody>
      </p:sp>
    </p:spTree>
    <p:extLst>
      <p:ext uri="{BB962C8B-B14F-4D97-AF65-F5344CB8AC3E}">
        <p14:creationId xmlns:p14="http://schemas.microsoft.com/office/powerpoint/2010/main" val="2120899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4AA5042B-1E63-40C1-80BF-457AA382B5C1}"/>
              </a:ext>
            </a:extLst>
          </p:cNvPr>
          <p:cNvSpPr>
            <a:spLocks noGrp="1"/>
          </p:cNvSpPr>
          <p:nvPr>
            <p:ph type="pic" sz="quarter" idx="12"/>
          </p:nvPr>
        </p:nvSpPr>
        <p:spPr>
          <a:xfrm>
            <a:off x="7874289" y="457200"/>
            <a:ext cx="3814597" cy="59436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3" name="Subtitle 2"/>
          <p:cNvSpPr>
            <a:spLocks noGrp="1"/>
          </p:cNvSpPr>
          <p:nvPr userDrawn="1">
            <p:ph type="subTitle" idx="1"/>
          </p:nvPr>
        </p:nvSpPr>
        <p:spPr>
          <a:xfrm>
            <a:off x="2998069" y="3110614"/>
            <a:ext cx="4465623" cy="440969"/>
          </a:xfrm>
        </p:spPr>
        <p:txBody>
          <a:bodyPr>
            <a:normAutofit/>
          </a:bodyPr>
          <a:lstStyle>
            <a:lvl1pPr marL="0" indent="0" algn="l">
              <a:buNone/>
              <a:defRPr lang="en-US" sz="2000" kern="1200" smtClean="0">
                <a:solidFill>
                  <a:schemeClr val="tx1">
                    <a:lumMod val="50000"/>
                    <a:lumOff val="50000"/>
                  </a:schemeClr>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a:t>
            </a:r>
          </a:p>
        </p:txBody>
      </p:sp>
      <p:sp>
        <p:nvSpPr>
          <p:cNvPr id="6" name="Rectangle: Rounded Corners 5">
            <a:extLst>
              <a:ext uri="{FF2B5EF4-FFF2-40B4-BE49-F238E27FC236}">
                <a16:creationId xmlns:a16="http://schemas.microsoft.com/office/drawing/2014/main" id="{7A254C7B-7BC5-221C-6C48-70919B87CB37}"/>
              </a:ext>
            </a:extLst>
          </p:cNvPr>
          <p:cNvSpPr/>
          <p:nvPr userDrawn="1"/>
        </p:nvSpPr>
        <p:spPr>
          <a:xfrm>
            <a:off x="1053852" y="-888882"/>
            <a:ext cx="1399981" cy="4533905"/>
          </a:xfrm>
          <a:prstGeom prst="roundRect">
            <a:avLst>
              <a:gd name="adj" fmla="val 50000"/>
            </a:avLst>
          </a:prstGeom>
          <a:gradFill>
            <a:gsLst>
              <a:gs pos="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13">
            <a:extLst>
              <a:ext uri="{FF2B5EF4-FFF2-40B4-BE49-F238E27FC236}">
                <a16:creationId xmlns:a16="http://schemas.microsoft.com/office/drawing/2014/main" id="{0DC05CDE-C52B-40B7-B4BA-33724C1D8F84}"/>
              </a:ext>
            </a:extLst>
          </p:cNvPr>
          <p:cNvSpPr>
            <a:spLocks noGrp="1"/>
          </p:cNvSpPr>
          <p:nvPr>
            <p:ph type="dt" sz="half" idx="13"/>
          </p:nvPr>
        </p:nvSpPr>
        <p:spPr/>
        <p:txBody>
          <a:bodyPr/>
          <a:lstStyle/>
          <a:p>
            <a:fld id="{425404F2-BE9A-4460-8815-8F645183555F}" type="datetimeFigureOut">
              <a:rPr lang="en-US" smtClean="0"/>
              <a:pPr/>
              <a:t>10/19/2023</a:t>
            </a:fld>
            <a:endParaRPr lang="en-US"/>
          </a:p>
        </p:txBody>
      </p:sp>
      <p:sp>
        <p:nvSpPr>
          <p:cNvPr id="15" name="Footer Placeholder 14">
            <a:extLst>
              <a:ext uri="{FF2B5EF4-FFF2-40B4-BE49-F238E27FC236}">
                <a16:creationId xmlns:a16="http://schemas.microsoft.com/office/drawing/2014/main" id="{38614599-D05F-E878-B5C9-AA292AE8F952}"/>
              </a:ext>
            </a:extLst>
          </p:cNvPr>
          <p:cNvSpPr>
            <a:spLocks noGrp="1"/>
          </p:cNvSpPr>
          <p:nvPr>
            <p:ph type="ftr" sz="quarter" idx="14"/>
          </p:nvPr>
        </p:nvSpPr>
        <p:spPr/>
        <p:txBody>
          <a:bodyPr/>
          <a:lstStyle/>
          <a:p>
            <a:r>
              <a:rPr lang="en-US"/>
              <a:t>www.anubhavtrainings.com</a:t>
            </a:r>
            <a:endParaRPr lang="en-US" dirty="0"/>
          </a:p>
        </p:txBody>
      </p:sp>
      <p:sp>
        <p:nvSpPr>
          <p:cNvPr id="16" name="Slide Number Placeholder 15">
            <a:extLst>
              <a:ext uri="{FF2B5EF4-FFF2-40B4-BE49-F238E27FC236}">
                <a16:creationId xmlns:a16="http://schemas.microsoft.com/office/drawing/2014/main" id="{2E26D554-A29F-64E3-B8CB-826AAA4692E2}"/>
              </a:ext>
            </a:extLst>
          </p:cNvPr>
          <p:cNvSpPr>
            <a:spLocks noGrp="1"/>
          </p:cNvSpPr>
          <p:nvPr>
            <p:ph type="sldNum" sz="quarter" idx="15"/>
          </p:nvPr>
        </p:nvSpPr>
        <p:spPr/>
        <p:txBody>
          <a:bodyPr/>
          <a:lstStyle/>
          <a:p>
            <a:fld id="{96E69268-9C8B-4EBF-A9EE-DC5DC2D48DC3}" type="slidenum">
              <a:rPr lang="en-US" smtClean="0"/>
              <a:pPr/>
              <a:t>‹#›</a:t>
            </a:fld>
            <a:endParaRPr lang="en-US"/>
          </a:p>
        </p:txBody>
      </p:sp>
      <p:sp>
        <p:nvSpPr>
          <p:cNvPr id="17" name="Title 16">
            <a:extLst>
              <a:ext uri="{FF2B5EF4-FFF2-40B4-BE49-F238E27FC236}">
                <a16:creationId xmlns:a16="http://schemas.microsoft.com/office/drawing/2014/main" id="{89077266-29FE-F506-13C7-062F5A7F349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865608"/>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1280924"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4089236"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3" name="Picture Placeholder 14">
            <a:extLst>
              <a:ext uri="{FF2B5EF4-FFF2-40B4-BE49-F238E27FC236}">
                <a16:creationId xmlns:a16="http://schemas.microsoft.com/office/drawing/2014/main" id="{769836EF-E50C-1D80-7BC5-2C1FCB443C2A}"/>
              </a:ext>
            </a:extLst>
          </p:cNvPr>
          <p:cNvSpPr>
            <a:spLocks noGrp="1"/>
          </p:cNvSpPr>
          <p:nvPr>
            <p:ph type="pic" sz="quarter" idx="13"/>
          </p:nvPr>
        </p:nvSpPr>
        <p:spPr>
          <a:xfrm>
            <a:off x="666174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4" name="Picture Placeholder 14">
            <a:extLst>
              <a:ext uri="{FF2B5EF4-FFF2-40B4-BE49-F238E27FC236}">
                <a16:creationId xmlns:a16="http://schemas.microsoft.com/office/drawing/2014/main" id="{B3EB6BE3-0B1D-874E-F694-CFFDA07BFA26}"/>
              </a:ext>
            </a:extLst>
          </p:cNvPr>
          <p:cNvSpPr>
            <a:spLocks noGrp="1"/>
          </p:cNvSpPr>
          <p:nvPr>
            <p:ph type="pic" sz="quarter" idx="14"/>
          </p:nvPr>
        </p:nvSpPr>
        <p:spPr>
          <a:xfrm>
            <a:off x="922206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5" name="Picture 4">
            <a:extLst>
              <a:ext uri="{FF2B5EF4-FFF2-40B4-BE49-F238E27FC236}">
                <a16:creationId xmlns:a16="http://schemas.microsoft.com/office/drawing/2014/main" id="{3E283EC2-3176-C1E7-9CC6-336F2EC894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75579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6150404" cy="509048"/>
          </a:xfrm>
        </p:spPr>
        <p:txBody>
          <a:bodyPr>
            <a:noAutofit/>
          </a:bodyPr>
          <a:lstStyle>
            <a:lvl1pPr>
              <a:defRPr sz="3600" b="1">
                <a:latin typeface="+mn-lt"/>
              </a:defRPr>
            </a:lvl1pPr>
          </a:lstStyle>
          <a:p>
            <a:r>
              <a:rPr lang="en-US" dirty="0"/>
              <a:t>Click to edit</a:t>
            </a:r>
          </a:p>
        </p:txBody>
      </p:sp>
      <p:sp>
        <p:nvSpPr>
          <p:cNvPr id="4" name="Text Placeholder 3">
            <a:extLst>
              <a:ext uri="{FF2B5EF4-FFF2-40B4-BE49-F238E27FC236}">
                <a16:creationId xmlns:a16="http://schemas.microsoft.com/office/drawing/2014/main" id="{CB0770F5-62F7-D971-F2E0-3D95B8950A24}"/>
              </a:ext>
            </a:extLst>
          </p:cNvPr>
          <p:cNvSpPr>
            <a:spLocks noGrp="1"/>
          </p:cNvSpPr>
          <p:nvPr>
            <p:ph type="body" sz="quarter" idx="11"/>
          </p:nvPr>
        </p:nvSpPr>
        <p:spPr>
          <a:xfrm>
            <a:off x="1030147" y="1468760"/>
            <a:ext cx="6134241" cy="371615"/>
          </a:xfrm>
        </p:spPr>
        <p:txBody>
          <a:bodyPr anchor="ctr">
            <a:noAutofit/>
          </a:bodyPr>
          <a:lstStyle>
            <a:lvl1pPr marL="0" indent="0">
              <a:buFontTx/>
              <a:buNone/>
              <a:defRPr sz="1800">
                <a:solidFill>
                  <a:schemeClr val="tx1">
                    <a:lumMod val="50000"/>
                    <a:lumOff val="50000"/>
                  </a:schemeClr>
                </a:solidFill>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p>
        </p:txBody>
      </p:sp>
      <p:sp>
        <p:nvSpPr>
          <p:cNvPr id="13" name="Picture Placeholder 12">
            <a:extLst>
              <a:ext uri="{FF2B5EF4-FFF2-40B4-BE49-F238E27FC236}">
                <a16:creationId xmlns:a16="http://schemas.microsoft.com/office/drawing/2014/main" id="{B6395716-0E22-8C6D-2F09-AB6CE421CA06}"/>
              </a:ext>
            </a:extLst>
          </p:cNvPr>
          <p:cNvSpPr>
            <a:spLocks noGrp="1"/>
          </p:cNvSpPr>
          <p:nvPr>
            <p:ph type="pic" sz="quarter" idx="12"/>
          </p:nvPr>
        </p:nvSpPr>
        <p:spPr>
          <a:xfrm>
            <a:off x="1030144"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sp>
        <p:nvSpPr>
          <p:cNvPr id="12" name="Picture Placeholder 11">
            <a:extLst>
              <a:ext uri="{FF2B5EF4-FFF2-40B4-BE49-F238E27FC236}">
                <a16:creationId xmlns:a16="http://schemas.microsoft.com/office/drawing/2014/main" id="{A581B83D-31CE-3BFF-D9DF-C48FD812AAB6}"/>
              </a:ext>
            </a:extLst>
          </p:cNvPr>
          <p:cNvSpPr>
            <a:spLocks noGrp="1"/>
          </p:cNvSpPr>
          <p:nvPr>
            <p:ph type="pic" sz="quarter" idx="13"/>
          </p:nvPr>
        </p:nvSpPr>
        <p:spPr>
          <a:xfrm>
            <a:off x="6371137"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pic>
        <p:nvPicPr>
          <p:cNvPr id="3" name="Picture 2">
            <a:extLst>
              <a:ext uri="{FF2B5EF4-FFF2-40B4-BE49-F238E27FC236}">
                <a16:creationId xmlns:a16="http://schemas.microsoft.com/office/drawing/2014/main" id="{E7ADD001-3A33-5930-4A10-F3801EAF1F7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0660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y Choose Us">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ECA82BE-AC51-50C1-6A5A-D410D1073406}"/>
              </a:ext>
            </a:extLst>
          </p:cNvPr>
          <p:cNvSpPr>
            <a:spLocks noGrp="1"/>
          </p:cNvSpPr>
          <p:nvPr>
            <p:ph type="pic" sz="quarter" idx="10"/>
          </p:nvPr>
        </p:nvSpPr>
        <p:spPr>
          <a:xfrm>
            <a:off x="-1" y="-1"/>
            <a:ext cx="8065009" cy="6858000"/>
          </a:xfrm>
          <a:custGeom>
            <a:avLst/>
            <a:gdLst>
              <a:gd name="connsiteX0" fmla="*/ 0 w 8254652"/>
              <a:gd name="connsiteY0" fmla="*/ 0 h 6858000"/>
              <a:gd name="connsiteX1" fmla="*/ 8254652 w 8254652"/>
              <a:gd name="connsiteY1" fmla="*/ 0 h 6858000"/>
              <a:gd name="connsiteX2" fmla="*/ 8254652 w 8254652"/>
              <a:gd name="connsiteY2" fmla="*/ 6858000 h 6858000"/>
              <a:gd name="connsiteX3" fmla="*/ 0 w 82546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54652" h="6858000">
                <a:moveTo>
                  <a:pt x="0" y="0"/>
                </a:moveTo>
                <a:lnTo>
                  <a:pt x="8254652" y="0"/>
                </a:lnTo>
                <a:lnTo>
                  <a:pt x="8254652"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3" name="Picture 2">
            <a:extLst>
              <a:ext uri="{FF2B5EF4-FFF2-40B4-BE49-F238E27FC236}">
                <a16:creationId xmlns:a16="http://schemas.microsoft.com/office/drawing/2014/main" id="{00646A92-0BB3-6023-777C-EAD7FE4868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537822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76FD07D-8E99-6464-FC01-0FA14F253D48}"/>
              </a:ext>
            </a:extLst>
          </p:cNvPr>
          <p:cNvSpPr>
            <a:spLocks noGrp="1"/>
          </p:cNvSpPr>
          <p:nvPr>
            <p:ph type="pic" sz="quarter" idx="10"/>
          </p:nvPr>
        </p:nvSpPr>
        <p:spPr>
          <a:xfrm>
            <a:off x="2133972" y="0"/>
            <a:ext cx="5760640" cy="6858000"/>
          </a:xfrm>
          <a:custGeom>
            <a:avLst/>
            <a:gdLst>
              <a:gd name="connsiteX0" fmla="*/ 0 w 5760640"/>
              <a:gd name="connsiteY0" fmla="*/ 0 h 6858000"/>
              <a:gd name="connsiteX1" fmla="*/ 5760640 w 5760640"/>
              <a:gd name="connsiteY1" fmla="*/ 0 h 6858000"/>
              <a:gd name="connsiteX2" fmla="*/ 5760640 w 5760640"/>
              <a:gd name="connsiteY2" fmla="*/ 6858000 h 6858000"/>
              <a:gd name="connsiteX3" fmla="*/ 0 w 57606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60640" h="6858000">
                <a:moveTo>
                  <a:pt x="0" y="0"/>
                </a:moveTo>
                <a:lnTo>
                  <a:pt x="5760640" y="0"/>
                </a:lnTo>
                <a:lnTo>
                  <a:pt x="5760640"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2" name="Picture 1">
            <a:extLst>
              <a:ext uri="{FF2B5EF4-FFF2-40B4-BE49-F238E27FC236}">
                <a16:creationId xmlns:a16="http://schemas.microsoft.com/office/drawing/2014/main" id="{FA9FD158-A786-2AAC-9D5D-2615B0E99F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9187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10/19/2023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012" y="932701"/>
            <a:ext cx="10972800"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07088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10597539" cy="711081"/>
          </a:xfrm>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10/19/2023</a:t>
            </a:fld>
            <a:endParaRPr lang="en-US"/>
          </a:p>
        </p:txBody>
      </p:sp>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CAD9AC-C446-73A1-A83E-3588A6643FAE}"/>
              </a:ext>
            </a:extLst>
          </p:cNvPr>
          <p:cNvSpPr/>
          <p:nvPr userDrawn="1"/>
        </p:nvSpPr>
        <p:spPr>
          <a:xfrm>
            <a:off x="499937" y="3429000"/>
            <a:ext cx="11188950" cy="29718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B9DA78E8-E588-591E-0087-B179CF9C6C40}"/>
              </a:ext>
            </a:extLst>
          </p:cNvPr>
          <p:cNvSpPr>
            <a:spLocks noGrp="1"/>
          </p:cNvSpPr>
          <p:nvPr>
            <p:ph type="pic" sz="quarter" idx="10"/>
          </p:nvPr>
        </p:nvSpPr>
        <p:spPr>
          <a:xfrm>
            <a:off x="780288"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5" name="Picture Placeholder 14">
            <a:extLst>
              <a:ext uri="{FF2B5EF4-FFF2-40B4-BE49-F238E27FC236}">
                <a16:creationId xmlns:a16="http://schemas.microsoft.com/office/drawing/2014/main" id="{4E099A52-B0F7-7BF6-EA1A-28737D84105D}"/>
              </a:ext>
            </a:extLst>
          </p:cNvPr>
          <p:cNvSpPr>
            <a:spLocks noGrp="1"/>
          </p:cNvSpPr>
          <p:nvPr>
            <p:ph type="pic" sz="quarter" idx="11"/>
          </p:nvPr>
        </p:nvSpPr>
        <p:spPr>
          <a:xfrm>
            <a:off x="8619744"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3" name="Picture Placeholder 12">
            <a:extLst>
              <a:ext uri="{FF2B5EF4-FFF2-40B4-BE49-F238E27FC236}">
                <a16:creationId xmlns:a16="http://schemas.microsoft.com/office/drawing/2014/main" id="{FF84AB13-C9D3-4053-7C5E-865A3CBF2113}"/>
              </a:ext>
            </a:extLst>
          </p:cNvPr>
          <p:cNvSpPr>
            <a:spLocks noGrp="1"/>
          </p:cNvSpPr>
          <p:nvPr>
            <p:ph type="pic" sz="quarter" idx="12"/>
          </p:nvPr>
        </p:nvSpPr>
        <p:spPr>
          <a:xfrm>
            <a:off x="3861688" y="-1"/>
            <a:ext cx="4465448" cy="6858000"/>
          </a:xfrm>
          <a:custGeom>
            <a:avLst/>
            <a:gdLst>
              <a:gd name="connsiteX0" fmla="*/ 0 w 4465448"/>
              <a:gd name="connsiteY0" fmla="*/ 0 h 6858000"/>
              <a:gd name="connsiteX1" fmla="*/ 4465448 w 4465448"/>
              <a:gd name="connsiteY1" fmla="*/ 0 h 6858000"/>
              <a:gd name="connsiteX2" fmla="*/ 4465448 w 4465448"/>
              <a:gd name="connsiteY2" fmla="*/ 6858000 h 6858000"/>
              <a:gd name="connsiteX3" fmla="*/ 0 w 44654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65448" h="6858000">
                <a:moveTo>
                  <a:pt x="0" y="0"/>
                </a:moveTo>
                <a:lnTo>
                  <a:pt x="4465448" y="0"/>
                </a:lnTo>
                <a:lnTo>
                  <a:pt x="4465448" y="6858000"/>
                </a:lnTo>
                <a:lnTo>
                  <a:pt x="0" y="6858000"/>
                </a:lnTo>
                <a:close/>
              </a:path>
            </a:pathLst>
          </a:custGeom>
        </p:spPr>
        <p:txBody>
          <a:bodyPr wrap="square" anchor="ctr">
            <a:noAutofit/>
          </a:bodyPr>
          <a:lstStyle>
            <a:lvl1pPr marL="0" indent="0" algn="ctr">
              <a:buFontTx/>
              <a:buNone/>
              <a:defRPr sz="2000">
                <a:latin typeface="+mn-lt"/>
              </a:defRPr>
            </a:lvl1pPr>
          </a:lstStyle>
          <a:p>
            <a:endParaRPr lang="en-US"/>
          </a:p>
        </p:txBody>
      </p:sp>
    </p:spTree>
    <p:extLst>
      <p:ext uri="{BB962C8B-B14F-4D97-AF65-F5344CB8AC3E}">
        <p14:creationId xmlns:p14="http://schemas.microsoft.com/office/powerpoint/2010/main" val="3131781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10/19/2023</a:t>
            </a:fld>
            <a:endParaRPr lang="en-US"/>
          </a:p>
        </p:txBody>
      </p:sp>
      <p:sp>
        <p:nvSpPr>
          <p:cNvPr id="3" name="Footer Placeholder 2"/>
          <p:cNvSpPr>
            <a:spLocks noGrp="1"/>
          </p:cNvSpPr>
          <p:nvPr>
            <p:ph type="ftr" sz="quarter" idx="11"/>
          </p:nvPr>
        </p:nvSpPr>
        <p:spPr>
          <a:xfrm>
            <a:off x="4164515" y="6356351"/>
            <a:ext cx="3859795" cy="365125"/>
          </a:xfrm>
        </p:spPr>
        <p:txBody>
          <a:bodyPr/>
          <a:lstStyle/>
          <a:p>
            <a:r>
              <a:rPr lang="en-US" dirty="0"/>
              <a:t>www.anubhavtrainings.com</a:t>
            </a:r>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pic>
        <p:nvPicPr>
          <p:cNvPr id="6" name="Picture 5">
            <a:extLst>
              <a:ext uri="{FF2B5EF4-FFF2-40B4-BE49-F238E27FC236}">
                <a16:creationId xmlns:a16="http://schemas.microsoft.com/office/drawing/2014/main" id="{156D8408-9967-1388-5252-E942F46B111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681249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728462"/>
            <a:ext cx="3918156" cy="509048"/>
          </a:xfrm>
        </p:spPr>
        <p:txBody>
          <a:bodyPr>
            <a:noAutofit/>
          </a:bodyPr>
          <a:lstStyle>
            <a:lvl1pPr>
              <a:defRPr sz="3600" b="1">
                <a:latin typeface="+mn-lt"/>
              </a:defRPr>
            </a:lvl1pPr>
          </a:lstStyle>
          <a:p>
            <a:r>
              <a:rPr lang="en-US" dirty="0"/>
              <a:t>Click to edit</a:t>
            </a:r>
          </a:p>
        </p:txBody>
      </p:sp>
      <p:sp>
        <p:nvSpPr>
          <p:cNvPr id="10" name="Picture Placeholder 9">
            <a:extLst>
              <a:ext uri="{FF2B5EF4-FFF2-40B4-BE49-F238E27FC236}">
                <a16:creationId xmlns:a16="http://schemas.microsoft.com/office/drawing/2014/main" id="{0D0DE786-062C-9D51-A762-4F9A15889E4B}"/>
              </a:ext>
            </a:extLst>
          </p:cNvPr>
          <p:cNvSpPr>
            <a:spLocks noGrp="1"/>
          </p:cNvSpPr>
          <p:nvPr>
            <p:ph type="pic" sz="quarter" idx="10"/>
          </p:nvPr>
        </p:nvSpPr>
        <p:spPr>
          <a:xfrm>
            <a:off x="0" y="1575025"/>
            <a:ext cx="4942284" cy="4230238"/>
          </a:xfrm>
          <a:custGeom>
            <a:avLst/>
            <a:gdLst>
              <a:gd name="connsiteX0" fmla="*/ 0 w 4942284"/>
              <a:gd name="connsiteY0" fmla="*/ 0 h 4230238"/>
              <a:gd name="connsiteX1" fmla="*/ 4942284 w 4942284"/>
              <a:gd name="connsiteY1" fmla="*/ 0 h 4230238"/>
              <a:gd name="connsiteX2" fmla="*/ 4942284 w 4942284"/>
              <a:gd name="connsiteY2" fmla="*/ 4230238 h 4230238"/>
              <a:gd name="connsiteX3" fmla="*/ 0 w 4942284"/>
              <a:gd name="connsiteY3" fmla="*/ 4230238 h 4230238"/>
            </a:gdLst>
            <a:ahLst/>
            <a:cxnLst>
              <a:cxn ang="0">
                <a:pos x="connsiteX0" y="connsiteY0"/>
              </a:cxn>
              <a:cxn ang="0">
                <a:pos x="connsiteX1" y="connsiteY1"/>
              </a:cxn>
              <a:cxn ang="0">
                <a:pos x="connsiteX2" y="connsiteY2"/>
              </a:cxn>
              <a:cxn ang="0">
                <a:pos x="connsiteX3" y="connsiteY3"/>
              </a:cxn>
            </a:cxnLst>
            <a:rect l="l" t="t" r="r" b="b"/>
            <a:pathLst>
              <a:path w="4942284" h="4230238">
                <a:moveTo>
                  <a:pt x="0" y="0"/>
                </a:moveTo>
                <a:lnTo>
                  <a:pt x="4942284" y="0"/>
                </a:lnTo>
                <a:lnTo>
                  <a:pt x="4942284" y="4230238"/>
                </a:lnTo>
                <a:lnTo>
                  <a:pt x="0" y="4230238"/>
                </a:ln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BBFCA7EA-CD3C-75DE-B80B-8D5D76F4EF6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36571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5230316" y="0"/>
            <a:ext cx="6958509" cy="68580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024128" y="728462"/>
            <a:ext cx="3267456" cy="1404394"/>
          </a:xfrm>
        </p:spPr>
        <p:txBody>
          <a:bodyPr anchor="b">
            <a:noAutofit/>
          </a:bodyPr>
          <a:lstStyle>
            <a:lvl1pP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F4AAFEAD-3918-9081-9009-1291C2E73D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199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01">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0" y="2206752"/>
            <a:ext cx="12188825" cy="3182112"/>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651058" y="728462"/>
            <a:ext cx="8886708" cy="1188370"/>
          </a:xfrm>
        </p:spPr>
        <p:txBody>
          <a:bodyPr anchor="b">
            <a:noAutofit/>
          </a:bodyPr>
          <a:lstStyle>
            <a:lvl1pPr algn="ct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062D6D96-71EC-D78B-4FEF-3D48739F2EE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42269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766C1C5-F12C-8B5D-CA9B-857BD1216258}"/>
              </a:ext>
            </a:extLst>
          </p:cNvPr>
          <p:cNvSpPr>
            <a:spLocks noGrp="1"/>
          </p:cNvSpPr>
          <p:nvPr>
            <p:ph type="pic" sz="quarter" idx="10"/>
          </p:nvPr>
        </p:nvSpPr>
        <p:spPr>
          <a:xfrm>
            <a:off x="0" y="-1"/>
            <a:ext cx="12188825" cy="3931921"/>
          </a:xfrm>
          <a:custGeom>
            <a:avLst/>
            <a:gdLst>
              <a:gd name="connsiteX0" fmla="*/ 0 w 12188825"/>
              <a:gd name="connsiteY0" fmla="*/ 0 h 4293096"/>
              <a:gd name="connsiteX1" fmla="*/ 12188825 w 12188825"/>
              <a:gd name="connsiteY1" fmla="*/ 0 h 4293096"/>
              <a:gd name="connsiteX2" fmla="*/ 12188825 w 12188825"/>
              <a:gd name="connsiteY2" fmla="*/ 4293096 h 4293096"/>
              <a:gd name="connsiteX3" fmla="*/ 0 w 12188825"/>
              <a:gd name="connsiteY3" fmla="*/ 4293096 h 4293096"/>
            </a:gdLst>
            <a:ahLst/>
            <a:cxnLst>
              <a:cxn ang="0">
                <a:pos x="connsiteX0" y="connsiteY0"/>
              </a:cxn>
              <a:cxn ang="0">
                <a:pos x="connsiteX1" y="connsiteY1"/>
              </a:cxn>
              <a:cxn ang="0">
                <a:pos x="connsiteX2" y="connsiteY2"/>
              </a:cxn>
              <a:cxn ang="0">
                <a:pos x="connsiteX3" y="connsiteY3"/>
              </a:cxn>
            </a:cxnLst>
            <a:rect l="l" t="t" r="r" b="b"/>
            <a:pathLst>
              <a:path w="12188825" h="4293096">
                <a:moveTo>
                  <a:pt x="0" y="0"/>
                </a:moveTo>
                <a:lnTo>
                  <a:pt x="12188825" y="0"/>
                </a:lnTo>
                <a:lnTo>
                  <a:pt x="12188825" y="4293096"/>
                </a:lnTo>
                <a:lnTo>
                  <a:pt x="0" y="4293096"/>
                </a:lnTo>
                <a:close/>
              </a:path>
            </a:pathLst>
          </a:custGeom>
        </p:spPr>
        <p:txBody>
          <a:bodyPr wrap="square" anchor="ctr">
            <a:noAutofit/>
          </a:bodyPr>
          <a:lstStyle>
            <a:lvl1pPr marL="0" indent="0" algn="ctr">
              <a:buFontTx/>
              <a:buNone/>
              <a:defRPr/>
            </a:lvl1pPr>
          </a:lstStyle>
          <a:p>
            <a:endParaRPr lang="en-US"/>
          </a:p>
        </p:txBody>
      </p:sp>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5157192"/>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2764561"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7739683"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F1528EFC-3E01-A526-0AA4-3357F345207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89023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3918156" cy="509048"/>
          </a:xfrm>
        </p:spPr>
        <p:txBody>
          <a:bodyPr>
            <a:noAutofit/>
          </a:bodyPr>
          <a:lstStyle>
            <a:lvl1pPr>
              <a:defRPr sz="3600" b="1">
                <a:latin typeface="+mn-lt"/>
              </a:defRPr>
            </a:lvl1pPr>
          </a:lstStyle>
          <a:p>
            <a:r>
              <a:rPr lang="en-US" dirty="0"/>
              <a:t>Click to edit</a:t>
            </a:r>
          </a:p>
        </p:txBody>
      </p:sp>
      <p:sp>
        <p:nvSpPr>
          <p:cNvPr id="5" name="Picture Placeholder 4">
            <a:extLst>
              <a:ext uri="{FF2B5EF4-FFF2-40B4-BE49-F238E27FC236}">
                <a16:creationId xmlns:a16="http://schemas.microsoft.com/office/drawing/2014/main" id="{3E7514AD-E87C-CA2A-D879-42F95D8DB31C}"/>
              </a:ext>
            </a:extLst>
          </p:cNvPr>
          <p:cNvSpPr>
            <a:spLocks noGrp="1"/>
          </p:cNvSpPr>
          <p:nvPr>
            <p:ph type="pic" sz="quarter" idx="10"/>
          </p:nvPr>
        </p:nvSpPr>
        <p:spPr>
          <a:xfrm>
            <a:off x="3142084" y="2780927"/>
            <a:ext cx="2448272" cy="5472608"/>
          </a:xfrm>
          <a:custGeom>
            <a:avLst/>
            <a:gdLst>
              <a:gd name="connsiteX0" fmla="*/ 1224136 w 2448272"/>
              <a:gd name="connsiteY0" fmla="*/ 0 h 5472608"/>
              <a:gd name="connsiteX1" fmla="*/ 2448272 w 2448272"/>
              <a:gd name="connsiteY1" fmla="*/ 1224136 h 5472608"/>
              <a:gd name="connsiteX2" fmla="*/ 2448272 w 2448272"/>
              <a:gd name="connsiteY2" fmla="*/ 4248472 h 5472608"/>
              <a:gd name="connsiteX3" fmla="*/ 1224136 w 2448272"/>
              <a:gd name="connsiteY3" fmla="*/ 5472608 h 5472608"/>
              <a:gd name="connsiteX4" fmla="*/ 0 w 2448272"/>
              <a:gd name="connsiteY4" fmla="*/ 4248472 h 5472608"/>
              <a:gd name="connsiteX5" fmla="*/ 0 w 2448272"/>
              <a:gd name="connsiteY5" fmla="*/ 1224136 h 5472608"/>
              <a:gd name="connsiteX6" fmla="*/ 1224136 w 2448272"/>
              <a:gd name="connsiteY6" fmla="*/ 0 h 547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272" h="5472608">
                <a:moveTo>
                  <a:pt x="1224136" y="0"/>
                </a:moveTo>
                <a:cubicBezTo>
                  <a:pt x="1900208" y="0"/>
                  <a:pt x="2448272" y="548064"/>
                  <a:pt x="2448272" y="1224136"/>
                </a:cubicBezTo>
                <a:lnTo>
                  <a:pt x="2448272" y="4248472"/>
                </a:lnTo>
                <a:cubicBezTo>
                  <a:pt x="2448272" y="4924544"/>
                  <a:pt x="1900208" y="5472608"/>
                  <a:pt x="1224136" y="5472608"/>
                </a:cubicBezTo>
                <a:cubicBezTo>
                  <a:pt x="548064" y="5472608"/>
                  <a:pt x="0" y="4924544"/>
                  <a:pt x="0" y="4248472"/>
                </a:cubicBezTo>
                <a:lnTo>
                  <a:pt x="0" y="1224136"/>
                </a:lnTo>
                <a:cubicBezTo>
                  <a:pt x="0" y="548064"/>
                  <a:pt x="548064" y="0"/>
                  <a:pt x="1224136"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3D4DFDC2-A0C9-CF19-4767-0181F69527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2838588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10/19/2023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r>
              <a:rPr lang="en-US" dirty="0"/>
              <a:t>www.anubhavtrainings.com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pic>
        <p:nvPicPr>
          <p:cNvPr id="8" name="Picture 7">
            <a:extLst>
              <a:ext uri="{FF2B5EF4-FFF2-40B4-BE49-F238E27FC236}">
                <a16:creationId xmlns:a16="http://schemas.microsoft.com/office/drawing/2014/main" id="{DB2F0CBB-0DC1-7F2A-D522-1AA5EECA7227}"/>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4" r:id="rId2"/>
    <p:sldLayoutId id="2147483663" r:id="rId3"/>
    <p:sldLayoutId id="2147483655" r:id="rId4"/>
    <p:sldLayoutId id="2147483662" r:id="rId5"/>
    <p:sldLayoutId id="2147483664" r:id="rId6"/>
    <p:sldLayoutId id="2147483665" r:id="rId7"/>
    <p:sldLayoutId id="2147483666" r:id="rId8"/>
    <p:sldLayoutId id="2147483667" r:id="rId9"/>
    <p:sldLayoutId id="2147483668" r:id="rId10"/>
    <p:sldLayoutId id="2147483669" r:id="rId11"/>
    <p:sldLayoutId id="2147483671" r:id="rId12"/>
    <p:sldLayoutId id="2147483670" r:id="rId13"/>
    <p:sldLayoutId id="2147483672" r:id="rId14"/>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4.xml"/><Relationship Id="rId6" Type="http://schemas.openxmlformats.org/officeDocument/2006/relationships/hyperlink" Target="https://github.com/soyuztechnologies/LamResearchS4HANA/blob/master/RAP/Day%2031/02_approveTravel_rejectTravel_instanceAction.txt" TargetMode="Externa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4.xml"/><Relationship Id="rId4" Type="http://schemas.openxmlformats.org/officeDocument/2006/relationships/hyperlink" Target="https://github.com/soyuztechnologies/LamResearchS4HANA/blob/master/RAP/Day%2031/03_static_dynamic_feature_Control.txt"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soyuztechnologies/LamResearchS4HANA/blob/master/RAP/Day%2031/04_validation_for_Travel.txt" TargetMode="External"/><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soyuztechnologies/LamResearchS4HANA/blob/master/RAP/Day%2031/05_determination_for_booking.txt" TargetMode="External"/><Relationship Id="rId2" Type="http://schemas.openxmlformats.org/officeDocument/2006/relationships/image" Target="../media/image1.png"/><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png"/><Relationship Id="rId4" Type="http://schemas.microsoft.com/office/2007/relationships/hdphoto" Target="../media/hdphoto4.wdp"/></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4.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4.xml"/><Relationship Id="rId6" Type="http://schemas.openxmlformats.org/officeDocument/2006/relationships/hyperlink" Target="https://github.com/soyuztechnologies/LamResearchS4HANA/blob/master/RAP/Day%2031/01_createTravelByTemplate_Action.txt" TargetMode="Externa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A person sitting on the floor using a computer&#10;&#10;Description automatically generated with medium confidence">
            <a:extLst>
              <a:ext uri="{FF2B5EF4-FFF2-40B4-BE49-F238E27FC236}">
                <a16:creationId xmlns:a16="http://schemas.microsoft.com/office/drawing/2014/main" id="{163910DD-E4DC-EB5C-1DC5-26A4E9F6135E}"/>
              </a:ext>
            </a:extLst>
          </p:cNvPr>
          <p:cNvPicPr>
            <a:picLocks noGrp="1" noChangeAspect="1"/>
          </p:cNvPicPr>
          <p:nvPr>
            <p:ph type="pic" sz="quarter" idx="12"/>
          </p:nvPr>
        </p:nvPicPr>
        <p:blipFill rotWithShape="1">
          <a:blip r:embed="rId3" cstate="screen">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a:ext>
            </a:extLst>
          </a:blip>
          <a:srcRect/>
          <a:stretch/>
        </p:blipFill>
        <p:spPr>
          <a:xfrm>
            <a:off x="7874289" y="457200"/>
            <a:ext cx="3814597" cy="5943600"/>
          </a:xfrm>
        </p:spPr>
      </p:pic>
      <p:sp>
        <p:nvSpPr>
          <p:cNvPr id="23" name="Title 22">
            <a:extLst>
              <a:ext uri="{FF2B5EF4-FFF2-40B4-BE49-F238E27FC236}">
                <a16:creationId xmlns:a16="http://schemas.microsoft.com/office/drawing/2014/main" id="{46CB52B3-4EAB-0A19-8364-27ADBDC7AF4A}"/>
              </a:ext>
            </a:extLst>
          </p:cNvPr>
          <p:cNvSpPr>
            <a:spLocks noGrp="1"/>
          </p:cNvSpPr>
          <p:nvPr>
            <p:ph type="ctrTitle"/>
          </p:nvPr>
        </p:nvSpPr>
        <p:spPr>
          <a:xfrm>
            <a:off x="2863242" y="182764"/>
            <a:ext cx="5040560" cy="5492080"/>
          </a:xfrm>
        </p:spPr>
        <p:txBody>
          <a:bodyPr>
            <a:normAutofit/>
          </a:bodyPr>
          <a:lstStyle/>
          <a:p>
            <a:r>
              <a:rPr lang="en-US" sz="6600" b="1" dirty="0">
                <a:gradFill>
                  <a:gsLst>
                    <a:gs pos="4000">
                      <a:schemeClr val="accent2"/>
                    </a:gs>
                    <a:gs pos="100000">
                      <a:schemeClr val="accent1"/>
                    </a:gs>
                  </a:gsLst>
                  <a:lin ang="6000000" scaled="0"/>
                </a:gradFill>
                <a:latin typeface="Cooper Black" panose="0208090404030B020404" pitchFamily="18" charset="0"/>
              </a:rPr>
              <a:t>SAP S/4HANA CDS, RAP Training</a:t>
            </a:r>
            <a:br>
              <a:rPr lang="en-US" sz="6600" b="1" dirty="0">
                <a:gradFill>
                  <a:gsLst>
                    <a:gs pos="4000">
                      <a:schemeClr val="accent2"/>
                    </a:gs>
                    <a:gs pos="100000">
                      <a:schemeClr val="accent1"/>
                    </a:gs>
                  </a:gsLst>
                  <a:lin ang="6000000" scaled="0"/>
                </a:gradFill>
              </a:rPr>
            </a:br>
            <a:r>
              <a:rPr lang="en-US" sz="4800" b="1" dirty="0">
                <a:solidFill>
                  <a:schemeClr val="accent1">
                    <a:lumMod val="60000"/>
                    <a:lumOff val="40000"/>
                  </a:schemeClr>
                </a:solidFill>
              </a:rPr>
              <a:t>Day 10</a:t>
            </a:r>
            <a:endParaRPr lang="en-US" sz="6600" b="1" dirty="0">
              <a:solidFill>
                <a:schemeClr val="accent1">
                  <a:lumMod val="60000"/>
                  <a:lumOff val="40000"/>
                </a:schemeClr>
              </a:solidFill>
            </a:endParaRPr>
          </a:p>
        </p:txBody>
      </p:sp>
      <p:sp>
        <p:nvSpPr>
          <p:cNvPr id="24" name="Subtitle 23">
            <a:extLst>
              <a:ext uri="{FF2B5EF4-FFF2-40B4-BE49-F238E27FC236}">
                <a16:creationId xmlns:a16="http://schemas.microsoft.com/office/drawing/2014/main" id="{6CFDB45A-0897-FF2D-1B30-8B859BC11928}"/>
              </a:ext>
            </a:extLst>
          </p:cNvPr>
          <p:cNvSpPr>
            <a:spLocks noGrp="1"/>
          </p:cNvSpPr>
          <p:nvPr>
            <p:ph type="subTitle" idx="1"/>
          </p:nvPr>
        </p:nvSpPr>
        <p:spPr>
          <a:xfrm>
            <a:off x="2854050" y="5400408"/>
            <a:ext cx="4465623" cy="440969"/>
          </a:xfrm>
        </p:spPr>
        <p:txBody>
          <a:bodyPr>
            <a:normAutofit fontScale="92500" lnSpcReduction="10000"/>
          </a:bodyPr>
          <a:lstStyle/>
          <a:p>
            <a:r>
              <a:rPr lang="en-US" sz="2400" b="1" spc="70" dirty="0">
                <a:solidFill>
                  <a:schemeClr val="accent3">
                    <a:lumMod val="25000"/>
                  </a:schemeClr>
                </a:solidFill>
              </a:rPr>
              <a:t>Anubhav Oberoy</a:t>
            </a:r>
          </a:p>
        </p:txBody>
      </p:sp>
      <p:sp>
        <p:nvSpPr>
          <p:cNvPr id="26" name="Footer Placeholder 25">
            <a:extLst>
              <a:ext uri="{FF2B5EF4-FFF2-40B4-BE49-F238E27FC236}">
                <a16:creationId xmlns:a16="http://schemas.microsoft.com/office/drawing/2014/main" id="{925DB5B4-7E1C-3D2C-9F9C-01006A4C5D84}"/>
              </a:ext>
            </a:extLst>
          </p:cNvPr>
          <p:cNvSpPr>
            <a:spLocks noGrp="1"/>
          </p:cNvSpPr>
          <p:nvPr>
            <p:ph type="ftr" sz="quarter" idx="14"/>
          </p:nvPr>
        </p:nvSpPr>
        <p:spPr>
          <a:xfrm>
            <a:off x="621804" y="5947357"/>
            <a:ext cx="3043906" cy="365125"/>
          </a:xfrm>
        </p:spPr>
        <p:txBody>
          <a:bodyPr/>
          <a:lstStyle/>
          <a:p>
            <a:r>
              <a:rPr lang="en-US" dirty="0"/>
              <a:t>AnubhavTrainings.com</a:t>
            </a:r>
          </a:p>
        </p:txBody>
      </p:sp>
      <p:sp>
        <p:nvSpPr>
          <p:cNvPr id="41" name="Rectangle 40">
            <a:extLst>
              <a:ext uri="{FF2B5EF4-FFF2-40B4-BE49-F238E27FC236}">
                <a16:creationId xmlns:a16="http://schemas.microsoft.com/office/drawing/2014/main" id="{CD4009DB-85F1-7667-6D05-F1074DA9C281}"/>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Anchor with solid fill">
            <a:extLst>
              <a:ext uri="{FF2B5EF4-FFF2-40B4-BE49-F238E27FC236}">
                <a16:creationId xmlns:a16="http://schemas.microsoft.com/office/drawing/2014/main" id="{42403D08-73F6-329F-2B78-0A3EF69F4F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1884" y="2403414"/>
            <a:ext cx="787858" cy="787858"/>
          </a:xfrm>
          <a:prstGeom prst="rect">
            <a:avLst/>
          </a:prstGeom>
        </p:spPr>
      </p:pic>
    </p:spTree>
    <p:extLst>
      <p:ext uri="{BB962C8B-B14F-4D97-AF65-F5344CB8AC3E}">
        <p14:creationId xmlns:p14="http://schemas.microsoft.com/office/powerpoint/2010/main"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86121" y="212724"/>
            <a:ext cx="10969943" cy="711081"/>
          </a:xfrm>
        </p:spPr>
        <p:txBody>
          <a:bodyPr>
            <a:noAutofit/>
          </a:bodyPr>
          <a:lstStyle/>
          <a:p>
            <a:r>
              <a:rPr lang="en-US" sz="2800" dirty="0">
                <a:latin typeface="Cooper Black" panose="0208090404030B020404" pitchFamily="18" charset="0"/>
              </a:rPr>
              <a:t>Result of Action Implementation</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766820" y="6472169"/>
            <a:ext cx="2383566" cy="359545"/>
          </a:xfrm>
        </p:spPr>
        <p:txBody>
          <a:bodyPr/>
          <a:lstStyle/>
          <a:p>
            <a:pPr>
              <a:defRPr/>
            </a:pPr>
            <a:r>
              <a:rPr lang="en-US" sz="1400" b="1" dirty="0">
                <a:solidFill>
                  <a:schemeClr val="tx1"/>
                </a:solidFill>
              </a:rPr>
              <a:t>www.anubhavtrainings.com</a:t>
            </a:r>
          </a:p>
        </p:txBody>
      </p:sp>
      <p:cxnSp>
        <p:nvCxnSpPr>
          <p:cNvPr id="10" name="Straight Arrow Connector 9"/>
          <p:cNvCxnSpPr/>
          <p:nvPr/>
        </p:nvCxnSpPr>
        <p:spPr>
          <a:xfrm>
            <a:off x="4281848" y="2852936"/>
            <a:ext cx="73152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D102499-2BB0-4616-8C3A-48DDE2B7839C}"/>
              </a:ext>
            </a:extLst>
          </p:cNvPr>
          <p:cNvSpPr/>
          <p:nvPr/>
        </p:nvSpPr>
        <p:spPr>
          <a:xfrm>
            <a:off x="369867" y="938537"/>
            <a:ext cx="11557193" cy="830997"/>
          </a:xfrm>
          <a:prstGeom prst="rect">
            <a:avLst/>
          </a:prstGeom>
        </p:spPr>
        <p:txBody>
          <a:bodyPr wrap="square">
            <a:spAutoFit/>
          </a:bodyPr>
          <a:lstStyle/>
          <a:p>
            <a:r>
              <a:rPr lang="en-US" dirty="0"/>
              <a:t>Check how the UI of a Fiori application looks like or refresh the browser where Fiori app is displayed.</a:t>
            </a:r>
            <a:endParaRPr lang="en-US" sz="2000" dirty="0"/>
          </a:p>
        </p:txBody>
      </p:sp>
      <p:pic>
        <p:nvPicPr>
          <p:cNvPr id="7" name="Picture 6">
            <a:extLst>
              <a:ext uri="{FF2B5EF4-FFF2-40B4-BE49-F238E27FC236}">
                <a16:creationId xmlns:a16="http://schemas.microsoft.com/office/drawing/2014/main" id="{4821A98E-B3D4-45C4-9CE9-65B48244BEE4}"/>
              </a:ext>
            </a:extLst>
          </p:cNvPr>
          <p:cNvPicPr>
            <a:picLocks noChangeAspect="1"/>
          </p:cNvPicPr>
          <p:nvPr/>
        </p:nvPicPr>
        <p:blipFill>
          <a:blip r:embed="rId3"/>
          <a:stretch>
            <a:fillRect/>
          </a:stretch>
        </p:blipFill>
        <p:spPr>
          <a:xfrm>
            <a:off x="477788" y="2060848"/>
            <a:ext cx="11062964" cy="369040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6544720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86121" y="212724"/>
            <a:ext cx="10969943" cy="711081"/>
          </a:xfrm>
        </p:spPr>
        <p:txBody>
          <a:bodyPr>
            <a:noAutofit/>
          </a:bodyPr>
          <a:lstStyle/>
          <a:p>
            <a:r>
              <a:rPr lang="en-US" sz="2800" dirty="0">
                <a:latin typeface="Cooper Black" panose="0208090404030B020404" pitchFamily="18" charset="0"/>
              </a:rPr>
              <a:t>Implementing Action “approve/</a:t>
            </a:r>
            <a:r>
              <a:rPr lang="en-US" sz="2800" dirty="0" err="1">
                <a:latin typeface="Cooper Black" panose="0208090404030B020404" pitchFamily="18" charset="0"/>
              </a:rPr>
              <a:t>rejectTravel</a:t>
            </a:r>
            <a:r>
              <a:rPr lang="en-US" sz="2800" dirty="0">
                <a:latin typeface="Cooper Black" panose="0208090404030B020404" pitchFamily="18" charset="0"/>
              </a:rPr>
              <a:t>”</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766820" y="6472169"/>
            <a:ext cx="2383566" cy="359545"/>
          </a:xfrm>
        </p:spPr>
        <p:txBody>
          <a:bodyPr/>
          <a:lstStyle/>
          <a:p>
            <a:pPr>
              <a:defRPr/>
            </a:pPr>
            <a:r>
              <a:rPr lang="en-US" sz="1400" b="1" dirty="0">
                <a:solidFill>
                  <a:schemeClr val="tx1"/>
                </a:solidFill>
              </a:rPr>
              <a:t>www.anubhavtrainings.com</a:t>
            </a:r>
          </a:p>
        </p:txBody>
      </p:sp>
      <p:cxnSp>
        <p:nvCxnSpPr>
          <p:cNvPr id="10" name="Straight Arrow Connector 9"/>
          <p:cNvCxnSpPr/>
          <p:nvPr/>
        </p:nvCxnSpPr>
        <p:spPr>
          <a:xfrm>
            <a:off x="4281848" y="2852936"/>
            <a:ext cx="73152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D102499-2BB0-4616-8C3A-48DDE2B7839C}"/>
              </a:ext>
            </a:extLst>
          </p:cNvPr>
          <p:cNvSpPr/>
          <p:nvPr/>
        </p:nvSpPr>
        <p:spPr>
          <a:xfrm>
            <a:off x="484201" y="908720"/>
            <a:ext cx="11010811" cy="400110"/>
          </a:xfrm>
          <a:prstGeom prst="rect">
            <a:avLst/>
          </a:prstGeom>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4292F"/>
                </a:solidFill>
                <a:effectLst/>
                <a:uLnTx/>
                <a:uFillTx/>
                <a:ea typeface="+mn-ea"/>
                <a:cs typeface="+mn-cs"/>
              </a:rPr>
              <a:t>These 2 actions are going to be used later in approver scenario and also have dynamic feature control</a:t>
            </a:r>
            <a:endParaRPr kumimoji="0" lang="en-US" sz="2000" b="0" i="0" u="none" strike="noStrike" kern="1200" cap="none" spc="0" normalizeH="0" baseline="0" noProof="0" dirty="0">
              <a:ln>
                <a:noFill/>
              </a:ln>
              <a:solidFill>
                <a:prstClr val="black"/>
              </a:solidFill>
              <a:effectLst/>
              <a:uLnTx/>
              <a:uFillTx/>
              <a:ea typeface="+mn-ea"/>
              <a:cs typeface="+mn-cs"/>
            </a:endParaRPr>
          </a:p>
        </p:txBody>
      </p:sp>
      <p:pic>
        <p:nvPicPr>
          <p:cNvPr id="2" name="Picture 1">
            <a:extLst>
              <a:ext uri="{FF2B5EF4-FFF2-40B4-BE49-F238E27FC236}">
                <a16:creationId xmlns:a16="http://schemas.microsoft.com/office/drawing/2014/main" id="{E4C6E491-8C87-41E3-B30E-E0E09C24B370}"/>
              </a:ext>
            </a:extLst>
          </p:cNvPr>
          <p:cNvPicPr>
            <a:picLocks noChangeAspect="1"/>
          </p:cNvPicPr>
          <p:nvPr/>
        </p:nvPicPr>
        <p:blipFill>
          <a:blip r:embed="rId3"/>
          <a:stretch>
            <a:fillRect/>
          </a:stretch>
        </p:blipFill>
        <p:spPr>
          <a:xfrm>
            <a:off x="477788" y="1512480"/>
            <a:ext cx="7211905" cy="2742739"/>
          </a:xfrm>
          <a:prstGeom prst="rect">
            <a:avLst/>
          </a:prstGeom>
          <a:ln>
            <a:noFill/>
          </a:ln>
          <a:effectLst>
            <a:outerShdw blurRad="292100" dist="139700" dir="2700000" algn="tl" rotWithShape="0">
              <a:srgbClr val="333333">
                <a:alpha val="65000"/>
              </a:srgbClr>
            </a:outerShdw>
          </a:effectLst>
        </p:spPr>
      </p:pic>
      <p:pic>
        <p:nvPicPr>
          <p:cNvPr id="6146" name="Picture 2" descr="C:\Users\Anubhav\AppData\Local\Temp\SNAGHTML96779a8.PNG">
            <a:extLst>
              <a:ext uri="{FF2B5EF4-FFF2-40B4-BE49-F238E27FC236}">
                <a16:creationId xmlns:a16="http://schemas.microsoft.com/office/drawing/2014/main" id="{7D86D45F-B667-48E4-81EB-C519F029C8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216" y="4331876"/>
            <a:ext cx="4530583" cy="2313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029D1B09-BF44-464A-936D-4BA5596948D0}"/>
              </a:ext>
            </a:extLst>
          </p:cNvPr>
          <p:cNvPicPr>
            <a:picLocks noChangeAspect="1"/>
          </p:cNvPicPr>
          <p:nvPr/>
        </p:nvPicPr>
        <p:blipFill>
          <a:blip r:embed="rId5"/>
          <a:stretch>
            <a:fillRect/>
          </a:stretch>
        </p:blipFill>
        <p:spPr>
          <a:xfrm>
            <a:off x="5302324" y="4349713"/>
            <a:ext cx="3672408" cy="23138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12" name="Straight Connector 11"/>
          <p:cNvCxnSpPr/>
          <p:nvPr/>
        </p:nvCxnSpPr>
        <p:spPr>
          <a:xfrm>
            <a:off x="8170280" y="2027267"/>
            <a:ext cx="402336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716DAAA-7009-4BFA-9313-18DA80509E40}"/>
              </a:ext>
            </a:extLst>
          </p:cNvPr>
          <p:cNvSpPr txBox="1"/>
          <p:nvPr/>
        </p:nvSpPr>
        <p:spPr>
          <a:xfrm>
            <a:off x="8170280" y="2062331"/>
            <a:ext cx="4044812" cy="369332"/>
          </a:xfrm>
          <a:prstGeom prst="rect">
            <a:avLst/>
          </a:prstGeom>
          <a:noFill/>
        </p:spPr>
        <p:txBody>
          <a:bodyPr wrap="square" rtlCol="0">
            <a:spAutoFit/>
          </a:bodyPr>
          <a:lstStyle/>
          <a:p>
            <a:r>
              <a:rPr lang="en-US" sz="1800" dirty="0">
                <a:hlinkClick r:id="rId6"/>
              </a:rPr>
              <a:t>Approve/Reject Action Code</a:t>
            </a:r>
            <a:endParaRPr lang="en-US" sz="1800" dirty="0"/>
          </a:p>
        </p:txBody>
      </p:sp>
      <p:sp>
        <p:nvSpPr>
          <p:cNvPr id="14" name="TextBox 13">
            <a:extLst>
              <a:ext uri="{FF2B5EF4-FFF2-40B4-BE49-F238E27FC236}">
                <a16:creationId xmlns:a16="http://schemas.microsoft.com/office/drawing/2014/main" id="{0ED6B133-127C-45F7-A6F7-791D612BB43A}"/>
              </a:ext>
            </a:extLst>
          </p:cNvPr>
          <p:cNvSpPr txBox="1"/>
          <p:nvPr/>
        </p:nvSpPr>
        <p:spPr>
          <a:xfrm>
            <a:off x="8170280" y="1556792"/>
            <a:ext cx="2088231" cy="461665"/>
          </a:xfrm>
          <a:prstGeom prst="rect">
            <a:avLst/>
          </a:prstGeom>
          <a:noFill/>
        </p:spPr>
        <p:txBody>
          <a:bodyPr wrap="square" rtlCol="0">
            <a:spAutoFit/>
          </a:bodyPr>
          <a:lstStyle/>
          <a:p>
            <a:r>
              <a:rPr lang="en-US" dirty="0">
                <a:latin typeface="72 Black" panose="020B0A04030603020204" pitchFamily="34" charset="0"/>
                <a:cs typeface="72 Black" panose="020B0A04030603020204" pitchFamily="34" charset="0"/>
              </a:rPr>
              <a:t>Exercise</a:t>
            </a:r>
          </a:p>
        </p:txBody>
      </p:sp>
    </p:spTree>
    <p:extLst>
      <p:ext uri="{BB962C8B-B14F-4D97-AF65-F5344CB8AC3E}">
        <p14:creationId xmlns:p14="http://schemas.microsoft.com/office/powerpoint/2010/main" val="17112057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146"/>
                                        </p:tgtEl>
                                        <p:attrNameLst>
                                          <p:attrName>style.visibility</p:attrName>
                                        </p:attrNameLst>
                                      </p:cBhvr>
                                      <p:to>
                                        <p:strVal val="visible"/>
                                      </p:to>
                                    </p:set>
                                    <p:anim calcmode="lin" valueType="num">
                                      <p:cBhvr additive="base">
                                        <p:cTn id="17" dur="500" fill="hold"/>
                                        <p:tgtEl>
                                          <p:spTgt spid="6146"/>
                                        </p:tgtEl>
                                        <p:attrNameLst>
                                          <p:attrName>ppt_x</p:attrName>
                                        </p:attrNameLst>
                                      </p:cBhvr>
                                      <p:tavLst>
                                        <p:tav tm="0">
                                          <p:val>
                                            <p:strVal val="#ppt_x"/>
                                          </p:val>
                                        </p:tav>
                                        <p:tav tm="100000">
                                          <p:val>
                                            <p:strVal val="#ppt_x"/>
                                          </p:val>
                                        </p:tav>
                                      </p:tavLst>
                                    </p:anim>
                                    <p:anim calcmode="lin" valueType="num">
                                      <p:cBhvr additive="base">
                                        <p:cTn id="18" dur="500" fill="hold"/>
                                        <p:tgtEl>
                                          <p:spTgt spid="614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86121" y="212724"/>
            <a:ext cx="10969943" cy="711081"/>
          </a:xfrm>
        </p:spPr>
        <p:txBody>
          <a:bodyPr>
            <a:noAutofit/>
          </a:bodyPr>
          <a:lstStyle/>
          <a:p>
            <a:r>
              <a:rPr lang="en-US" sz="2800" dirty="0">
                <a:latin typeface="Cooper Black" panose="0208090404030B020404" pitchFamily="18" charset="0"/>
              </a:rPr>
              <a:t>Modeling Static and Dynamic Feature Control</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694812" y="6472169"/>
            <a:ext cx="2455574" cy="359545"/>
          </a:xfrm>
        </p:spPr>
        <p:txBody>
          <a:bodyPr/>
          <a:lstStyle/>
          <a:p>
            <a:pPr>
              <a:defRPr/>
            </a:pPr>
            <a:r>
              <a:rPr lang="en-US" sz="1400" b="1" dirty="0">
                <a:solidFill>
                  <a:schemeClr val="tx1"/>
                </a:solidFill>
              </a:rPr>
              <a:t>www.anubhavtrainings.com</a:t>
            </a:r>
          </a:p>
        </p:txBody>
      </p:sp>
      <p:cxnSp>
        <p:nvCxnSpPr>
          <p:cNvPr id="10" name="Straight Arrow Connector 9"/>
          <p:cNvCxnSpPr/>
          <p:nvPr/>
        </p:nvCxnSpPr>
        <p:spPr>
          <a:xfrm>
            <a:off x="4281848" y="2852936"/>
            <a:ext cx="73152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D102499-2BB0-4616-8C3A-48DDE2B7839C}"/>
              </a:ext>
            </a:extLst>
          </p:cNvPr>
          <p:cNvSpPr/>
          <p:nvPr/>
        </p:nvSpPr>
        <p:spPr>
          <a:xfrm>
            <a:off x="369867" y="938537"/>
            <a:ext cx="11557193" cy="4031873"/>
          </a:xfrm>
          <a:prstGeom prst="rect">
            <a:avLst/>
          </a:prstGeom>
        </p:spPr>
        <p:txBody>
          <a:bodyPr wrap="square">
            <a:spAutoFit/>
          </a:bodyPr>
          <a:lstStyle/>
          <a:p>
            <a:pPr marL="285750" lvl="0" indent="-285750">
              <a:buFont typeface="Arial" panose="020B0604020202020204" pitchFamily="34" charset="0"/>
              <a:buChar char="•"/>
            </a:pPr>
            <a:r>
              <a:rPr lang="en-US" sz="1600" dirty="0">
                <a:solidFill>
                  <a:prstClr val="black"/>
                </a:solidFill>
              </a:rPr>
              <a:t>As an application developer you may want to determine, which entities of your business object should be create-, delete- and update-enabled, so that they can be modified during consumption using EML or OData services. In addition, you also may want control which (UI) fields of an entity are read-only or which actions in which usage scenarios are enabled or disabled for execution by the end users.</a:t>
            </a:r>
          </a:p>
          <a:p>
            <a:pPr marL="285750" lvl="0" indent="-285750">
              <a:buFont typeface="Arial" panose="020B0604020202020204" pitchFamily="34" charset="0"/>
              <a:buChar char="•"/>
            </a:pPr>
            <a:endParaRPr lang="en-US" sz="1600" dirty="0">
              <a:solidFill>
                <a:prstClr val="black"/>
              </a:solidFill>
            </a:endParaRPr>
          </a:p>
          <a:p>
            <a:pPr marL="285750" lvl="0" indent="-285750">
              <a:buFont typeface="Arial" panose="020B0604020202020204" pitchFamily="34" charset="0"/>
              <a:buChar char="•"/>
            </a:pPr>
            <a:r>
              <a:rPr lang="en-US" sz="1600" dirty="0">
                <a:solidFill>
                  <a:prstClr val="black"/>
                </a:solidFill>
              </a:rPr>
              <a:t>In ABAP RESTful programming model, the feature control is precisely the means of accomplishing such tasks. It allows you to control the visibility and changeability of fields, operations or entire entities.</a:t>
            </a:r>
          </a:p>
          <a:p>
            <a:pPr marL="285750" lvl="0" indent="-285750">
              <a:buFont typeface="Arial" panose="020B0604020202020204" pitchFamily="34" charset="0"/>
              <a:buChar char="•"/>
            </a:pPr>
            <a:endParaRPr lang="en-US" sz="1600" dirty="0">
              <a:solidFill>
                <a:prstClr val="black"/>
              </a:solidFill>
            </a:endParaRPr>
          </a:p>
          <a:p>
            <a:pPr marL="285750" lvl="0" indent="-285750">
              <a:buFont typeface="Arial" panose="020B0604020202020204" pitchFamily="34" charset="0"/>
              <a:buChar char="•"/>
            </a:pPr>
            <a:r>
              <a:rPr lang="en-US" sz="1600" dirty="0">
                <a:solidFill>
                  <a:prstClr val="black"/>
                </a:solidFill>
              </a:rPr>
              <a:t>Depending on whether feature control refers to specific instances or is independent of each entity instance, we distinguish between instance-bound and static feature control.</a:t>
            </a:r>
          </a:p>
          <a:p>
            <a:pPr marL="285750" lvl="0" indent="-285750">
              <a:buFont typeface="Arial" panose="020B0604020202020204" pitchFamily="34" charset="0"/>
              <a:buChar char="•"/>
            </a:pPr>
            <a:endParaRPr lang="en-US" sz="1600" dirty="0">
              <a:solidFill>
                <a:prstClr val="black"/>
              </a:solidFill>
            </a:endParaRPr>
          </a:p>
          <a:p>
            <a:pPr marL="285750" lvl="0" indent="-285750">
              <a:buFont typeface="Arial" panose="020B0604020202020204" pitchFamily="34" charset="0"/>
              <a:buChar char="•"/>
            </a:pPr>
            <a:r>
              <a:rPr lang="en-US" sz="1600" dirty="0">
                <a:solidFill>
                  <a:prstClr val="black"/>
                </a:solidFill>
              </a:rPr>
              <a:t>The availability of feature control values is modelled in a behavior definition. Unlike static, instance-bound feature control requires not only a definition but also an implementation in a handler class of the behavior pool. Therefore, we also talk about dynamic feature control in case of instance-bound feature control.</a:t>
            </a:r>
          </a:p>
          <a:p>
            <a:pPr marL="285750" lvl="0" indent="-285750">
              <a:buFont typeface="Arial" panose="020B0604020202020204" pitchFamily="34" charset="0"/>
              <a:buChar char="•"/>
            </a:pPr>
            <a:endParaRPr lang="en-US" sz="1600" dirty="0">
              <a:solidFill>
                <a:prstClr val="black"/>
              </a:solidFill>
            </a:endParaRPr>
          </a:p>
          <a:p>
            <a:pPr marL="285750" lvl="0" indent="-285750">
              <a:buFont typeface="Arial" panose="020B0604020202020204" pitchFamily="34" charset="0"/>
              <a:buChar char="•"/>
            </a:pPr>
            <a:r>
              <a:rPr lang="en-US" sz="1600" dirty="0">
                <a:solidFill>
                  <a:prstClr val="black"/>
                </a:solidFill>
              </a:rPr>
              <a:t>Both, static and dynamic feature control is defined for different levels (entity, field, or action level) in the behavior definition by using the following syntax:</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8E2CC2F0-629E-4B08-B654-9AF9D9DA220A}"/>
              </a:ext>
            </a:extLst>
          </p:cNvPr>
          <p:cNvPicPr>
            <a:picLocks noChangeAspect="1"/>
          </p:cNvPicPr>
          <p:nvPr/>
        </p:nvPicPr>
        <p:blipFill>
          <a:blip r:embed="rId3"/>
          <a:stretch>
            <a:fillRect/>
          </a:stretch>
        </p:blipFill>
        <p:spPr>
          <a:xfrm>
            <a:off x="386121" y="4970410"/>
            <a:ext cx="5193991" cy="1762354"/>
          </a:xfrm>
          <a:prstGeom prst="rect">
            <a:avLst/>
          </a:prstGeom>
        </p:spPr>
      </p:pic>
      <p:cxnSp>
        <p:nvCxnSpPr>
          <p:cNvPr id="8" name="Straight Connector 7"/>
          <p:cNvCxnSpPr/>
          <p:nvPr/>
        </p:nvCxnSpPr>
        <p:spPr>
          <a:xfrm>
            <a:off x="7234176" y="5411643"/>
            <a:ext cx="402336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716DAAA-7009-4BFA-9313-18DA80509E40}"/>
              </a:ext>
            </a:extLst>
          </p:cNvPr>
          <p:cNvSpPr txBox="1"/>
          <p:nvPr/>
        </p:nvSpPr>
        <p:spPr>
          <a:xfrm>
            <a:off x="7234176" y="5446707"/>
            <a:ext cx="4044812" cy="369332"/>
          </a:xfrm>
          <a:prstGeom prst="rect">
            <a:avLst/>
          </a:prstGeom>
          <a:noFill/>
        </p:spPr>
        <p:txBody>
          <a:bodyPr wrap="square" rtlCol="0">
            <a:spAutoFit/>
          </a:bodyPr>
          <a:lstStyle/>
          <a:p>
            <a:r>
              <a:rPr lang="en-US" sz="1800" dirty="0">
                <a:hlinkClick r:id="rId4"/>
              </a:rPr>
              <a:t>Dynamic Feature Control Code</a:t>
            </a:r>
            <a:endParaRPr lang="en-US" sz="1800" dirty="0"/>
          </a:p>
        </p:txBody>
      </p:sp>
      <p:sp>
        <p:nvSpPr>
          <p:cNvPr id="12" name="TextBox 11">
            <a:extLst>
              <a:ext uri="{FF2B5EF4-FFF2-40B4-BE49-F238E27FC236}">
                <a16:creationId xmlns:a16="http://schemas.microsoft.com/office/drawing/2014/main" id="{0ED6B133-127C-45F7-A6F7-791D612BB43A}"/>
              </a:ext>
            </a:extLst>
          </p:cNvPr>
          <p:cNvSpPr txBox="1"/>
          <p:nvPr/>
        </p:nvSpPr>
        <p:spPr>
          <a:xfrm>
            <a:off x="7234176" y="4941168"/>
            <a:ext cx="2088231" cy="461665"/>
          </a:xfrm>
          <a:prstGeom prst="rect">
            <a:avLst/>
          </a:prstGeom>
          <a:noFill/>
        </p:spPr>
        <p:txBody>
          <a:bodyPr wrap="square" rtlCol="0">
            <a:spAutoFit/>
          </a:bodyPr>
          <a:lstStyle/>
          <a:p>
            <a:r>
              <a:rPr lang="en-US" dirty="0">
                <a:latin typeface="72 Black" panose="020B0A04030603020204" pitchFamily="34" charset="0"/>
                <a:cs typeface="72 Black" panose="020B0A04030603020204" pitchFamily="34" charset="0"/>
              </a:rPr>
              <a:t>Exercise</a:t>
            </a:r>
          </a:p>
        </p:txBody>
      </p:sp>
    </p:spTree>
    <p:extLst>
      <p:ext uri="{BB962C8B-B14F-4D97-AF65-F5344CB8AC3E}">
        <p14:creationId xmlns:p14="http://schemas.microsoft.com/office/powerpoint/2010/main" val="28048880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1000"/>
                                        <p:tgtEl>
                                          <p:spTgt spid="3">
                                            <p:txEl>
                                              <p:pRg st="4" end="4"/>
                                            </p:txEl>
                                          </p:spTgt>
                                        </p:tgtEl>
                                      </p:cBhvr>
                                    </p:animEffect>
                                    <p:anim calcmode="lin" valueType="num">
                                      <p:cBhvr>
                                        <p:cTn id="2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1000"/>
                                        <p:tgtEl>
                                          <p:spTgt spid="3">
                                            <p:txEl>
                                              <p:pRg st="8" end="8"/>
                                            </p:txEl>
                                          </p:spTgt>
                                        </p:tgtEl>
                                      </p:cBhvr>
                                    </p:animEffect>
                                    <p:anim calcmode="lin" valueType="num">
                                      <p:cBhvr>
                                        <p:cTn id="3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circle(in)">
                                      <p:cBhvr>
                                        <p:cTn id="41" dur="20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additive="base">
                                        <p:cTn id="46" dur="500" fill="hold"/>
                                        <p:tgtEl>
                                          <p:spTgt spid="8"/>
                                        </p:tgtEl>
                                        <p:attrNameLst>
                                          <p:attrName>ppt_x</p:attrName>
                                        </p:attrNameLst>
                                      </p:cBhvr>
                                      <p:tavLst>
                                        <p:tav tm="0">
                                          <p:val>
                                            <p:strVal val="#ppt_x"/>
                                          </p:val>
                                        </p:tav>
                                        <p:tav tm="100000">
                                          <p:val>
                                            <p:strVal val="#ppt_x"/>
                                          </p:val>
                                        </p:tav>
                                      </p:tavLst>
                                    </p:anim>
                                    <p:anim calcmode="lin" valueType="num">
                                      <p:cBhvr additive="base">
                                        <p:cTn id="47" dur="500" fill="hold"/>
                                        <p:tgtEl>
                                          <p:spTgt spid="8"/>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 calcmode="lin" valueType="num">
                                      <p:cBhvr additive="base">
                                        <p:cTn id="50" dur="500" fill="hold"/>
                                        <p:tgtEl>
                                          <p:spTgt spid="9"/>
                                        </p:tgtEl>
                                        <p:attrNameLst>
                                          <p:attrName>ppt_x</p:attrName>
                                        </p:attrNameLst>
                                      </p:cBhvr>
                                      <p:tavLst>
                                        <p:tav tm="0">
                                          <p:val>
                                            <p:strVal val="#ppt_x"/>
                                          </p:val>
                                        </p:tav>
                                        <p:tav tm="100000">
                                          <p:val>
                                            <p:strVal val="#ppt_x"/>
                                          </p:val>
                                        </p:tav>
                                      </p:tavLst>
                                    </p:anim>
                                    <p:anim calcmode="lin" valueType="num">
                                      <p:cBhvr additive="base">
                                        <p:cTn id="51" dur="500" fill="hold"/>
                                        <p:tgtEl>
                                          <p:spTgt spid="9"/>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additive="base">
                                        <p:cTn id="54" dur="500" fill="hold"/>
                                        <p:tgtEl>
                                          <p:spTgt spid="12"/>
                                        </p:tgtEl>
                                        <p:attrNameLst>
                                          <p:attrName>ppt_x</p:attrName>
                                        </p:attrNameLst>
                                      </p:cBhvr>
                                      <p:tavLst>
                                        <p:tav tm="0">
                                          <p:val>
                                            <p:strVal val="#ppt_x"/>
                                          </p:val>
                                        </p:tav>
                                        <p:tav tm="100000">
                                          <p:val>
                                            <p:strVal val="#ppt_x"/>
                                          </p:val>
                                        </p:tav>
                                      </p:tavLst>
                                    </p:anim>
                                    <p:anim calcmode="lin" valueType="num">
                                      <p:cBhvr additive="base">
                                        <p:cTn id="5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86121" y="212724"/>
            <a:ext cx="10969943" cy="711081"/>
          </a:xfrm>
        </p:spPr>
        <p:txBody>
          <a:bodyPr>
            <a:noAutofit/>
          </a:bodyPr>
          <a:lstStyle/>
          <a:p>
            <a:r>
              <a:rPr lang="en-US" sz="2800" dirty="0">
                <a:latin typeface="Cooper Black" panose="0208090404030B020404" pitchFamily="18" charset="0"/>
              </a:rPr>
              <a:t>Requirements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622804" y="6472169"/>
            <a:ext cx="2527582" cy="359545"/>
          </a:xfrm>
        </p:spPr>
        <p:txBody>
          <a:bodyPr/>
          <a:lstStyle/>
          <a:p>
            <a:pPr>
              <a:defRPr/>
            </a:pPr>
            <a:r>
              <a:rPr lang="en-US" sz="1400" b="1" dirty="0">
                <a:solidFill>
                  <a:schemeClr val="tx1"/>
                </a:solidFill>
              </a:rPr>
              <a:t>www.anubhavtrainings.com</a:t>
            </a:r>
          </a:p>
        </p:txBody>
      </p:sp>
      <p:cxnSp>
        <p:nvCxnSpPr>
          <p:cNvPr id="10" name="Straight Arrow Connector 9"/>
          <p:cNvCxnSpPr/>
          <p:nvPr/>
        </p:nvCxnSpPr>
        <p:spPr>
          <a:xfrm>
            <a:off x="4281848" y="2852936"/>
            <a:ext cx="73152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D102499-2BB0-4616-8C3A-48DDE2B7839C}"/>
              </a:ext>
            </a:extLst>
          </p:cNvPr>
          <p:cNvSpPr/>
          <p:nvPr/>
        </p:nvSpPr>
        <p:spPr>
          <a:xfrm>
            <a:off x="369867" y="938537"/>
            <a:ext cx="11557193" cy="1631216"/>
          </a:xfrm>
          <a:prstGeom prst="rect">
            <a:avLst/>
          </a:prstGeom>
        </p:spPr>
        <p:txBody>
          <a:bodyPr wrap="square">
            <a:spAutoFit/>
          </a:bodyPr>
          <a:lstStyle/>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è"/>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sym typeface="Wingdings" panose="05000000000000000000" pitchFamily="2" charset="2"/>
              </a:rPr>
              <a:t>Make Administrative fields</a:t>
            </a:r>
            <a:r>
              <a:rPr kumimoji="0" lang="en-US" sz="2000" b="0" i="0" u="none" strike="noStrike" kern="1200" cap="none" spc="0" normalizeH="0" noProof="0" dirty="0">
                <a:ln>
                  <a:noFill/>
                </a:ln>
                <a:solidFill>
                  <a:prstClr val="black"/>
                </a:solidFill>
                <a:effectLst/>
                <a:uLnTx/>
                <a:uFillTx/>
                <a:latin typeface="Calibri"/>
                <a:ea typeface="+mn-ea"/>
                <a:cs typeface="+mn-cs"/>
                <a:sym typeface="Wingdings" panose="05000000000000000000" pitchFamily="2" charset="2"/>
              </a:rPr>
              <a:t> for Travel as Read Only</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è"/>
              <a:tabLst/>
              <a:defRPr/>
            </a:pPr>
            <a:r>
              <a:rPr lang="en-US" sz="2000" baseline="0" dirty="0">
                <a:solidFill>
                  <a:prstClr val="black"/>
                </a:solidFill>
                <a:latin typeface="Calibri"/>
                <a:sym typeface="Wingdings" panose="05000000000000000000" pitchFamily="2" charset="2"/>
              </a:rPr>
              <a:t>Make Travel Fields Mandatory for booking</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è"/>
              <a:tabLst/>
              <a:defRPr/>
            </a:pPr>
            <a:r>
              <a:rPr kumimoji="0" lang="en-US" sz="2000" b="0" i="0" u="none" strike="noStrike" kern="1200" cap="none" spc="0" normalizeH="0" noProof="0" dirty="0">
                <a:ln>
                  <a:noFill/>
                </a:ln>
                <a:solidFill>
                  <a:prstClr val="black"/>
                </a:solidFill>
                <a:effectLst/>
                <a:uLnTx/>
                <a:uFillTx/>
                <a:latin typeface="Calibri"/>
                <a:ea typeface="+mn-ea"/>
                <a:cs typeface="+mn-cs"/>
                <a:sym typeface="Wingdings" panose="05000000000000000000" pitchFamily="2" charset="2"/>
              </a:rPr>
              <a:t>Control the Accept and Reject Travel actions based on status</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è"/>
              <a:tabLst/>
              <a:defRPr/>
            </a:pPr>
            <a:r>
              <a:rPr lang="en-US" sz="2000" baseline="0" dirty="0">
                <a:solidFill>
                  <a:prstClr val="black"/>
                </a:solidFill>
                <a:latin typeface="Calibri"/>
                <a:sym typeface="Wingdings" panose="05000000000000000000" pitchFamily="2" charset="2"/>
              </a:rPr>
              <a:t>Make</a:t>
            </a:r>
            <a:r>
              <a:rPr lang="en-US" sz="2000" dirty="0">
                <a:solidFill>
                  <a:prstClr val="black"/>
                </a:solidFill>
                <a:latin typeface="Calibri"/>
                <a:sym typeface="Wingdings" panose="05000000000000000000" pitchFamily="2" charset="2"/>
              </a:rPr>
              <a:t> Connection fields mandatory for Booking</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è"/>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sym typeface="Wingdings" panose="05000000000000000000" pitchFamily="2" charset="2"/>
              </a:rPr>
              <a:t>Control the Customer ID</a:t>
            </a:r>
            <a:r>
              <a:rPr kumimoji="0" lang="en-US" sz="2000" b="0" i="0" u="none" strike="noStrike" kern="1200" cap="none" spc="0" normalizeH="0" noProof="0" dirty="0">
                <a:ln>
                  <a:noFill/>
                </a:ln>
                <a:solidFill>
                  <a:prstClr val="black"/>
                </a:solidFill>
                <a:effectLst/>
                <a:uLnTx/>
                <a:uFillTx/>
                <a:latin typeface="Calibri"/>
                <a:ea typeface="+mn-ea"/>
                <a:cs typeface="+mn-cs"/>
                <a:sym typeface="Wingdings" panose="05000000000000000000" pitchFamily="2" charset="2"/>
              </a:rPr>
              <a:t> field based on Carrier, For AA make it Read only</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199967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69867" y="140539"/>
            <a:ext cx="10969943" cy="711081"/>
          </a:xfrm>
        </p:spPr>
        <p:txBody>
          <a:bodyPr>
            <a:noAutofit/>
          </a:bodyPr>
          <a:lstStyle/>
          <a:p>
            <a:r>
              <a:rPr lang="en-US" sz="2800" dirty="0">
                <a:latin typeface="Cooper Black" panose="0208090404030B020404" pitchFamily="18" charset="0"/>
              </a:rPr>
              <a:t>Implementing Validations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694812" y="6472169"/>
            <a:ext cx="2455574" cy="359545"/>
          </a:xfrm>
        </p:spPr>
        <p:txBody>
          <a:bodyPr/>
          <a:lstStyle/>
          <a:p>
            <a:pPr>
              <a:defRPr/>
            </a:pPr>
            <a:r>
              <a:rPr lang="en-US" sz="1400" b="1" dirty="0">
                <a:solidFill>
                  <a:schemeClr val="tx1"/>
                </a:solidFill>
              </a:rPr>
              <a:t>www.anubhavtrainings.com</a:t>
            </a:r>
          </a:p>
        </p:txBody>
      </p:sp>
      <p:cxnSp>
        <p:nvCxnSpPr>
          <p:cNvPr id="10" name="Straight Arrow Connector 9"/>
          <p:cNvCxnSpPr/>
          <p:nvPr/>
        </p:nvCxnSpPr>
        <p:spPr>
          <a:xfrm>
            <a:off x="4281848" y="2852936"/>
            <a:ext cx="73152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D102499-2BB0-4616-8C3A-48DDE2B7839C}"/>
              </a:ext>
            </a:extLst>
          </p:cNvPr>
          <p:cNvSpPr/>
          <p:nvPr/>
        </p:nvSpPr>
        <p:spPr>
          <a:xfrm>
            <a:off x="369867" y="851620"/>
            <a:ext cx="11557193" cy="3170099"/>
          </a:xfrm>
          <a:prstGeom prst="rect">
            <a:avLst/>
          </a:prstGeom>
        </p:spPr>
        <p:txBody>
          <a:bodyPr wrap="square">
            <a:spAutoFit/>
          </a:bodyPr>
          <a:lstStyle/>
          <a:p>
            <a:r>
              <a:rPr lang="en-US" sz="2000" dirty="0"/>
              <a:t>A validation is an implicitly executed function intended to check the data consistency of an existing instance of an entity (consistency validation). It is implicitly invoked by the business object’s framework as soon as a trigger condition at a predefined point in time is fulfilled. Validation can return messages to the consumer and reject inconsistent instance data from being saved.</a:t>
            </a:r>
          </a:p>
          <a:p>
            <a:endParaRPr lang="en-US" sz="2000" dirty="0"/>
          </a:p>
          <a:p>
            <a:r>
              <a:rPr lang="en-US" sz="2000" dirty="0"/>
              <a:t>Validations never modify any instance data but return the messages and keys of failed (inconsistent) entity instances.</a:t>
            </a:r>
          </a:p>
          <a:p>
            <a:endParaRPr lang="en-US" sz="2000" dirty="0"/>
          </a:p>
          <a:p>
            <a:r>
              <a:rPr lang="en-US" sz="2000" dirty="0"/>
              <a:t>Validations are specified for individual business object’s entities in the behavior definition by using the following syntax:</a:t>
            </a:r>
          </a:p>
        </p:txBody>
      </p:sp>
      <p:pic>
        <p:nvPicPr>
          <p:cNvPr id="4" name="Picture 3">
            <a:extLst>
              <a:ext uri="{FF2B5EF4-FFF2-40B4-BE49-F238E27FC236}">
                <a16:creationId xmlns:a16="http://schemas.microsoft.com/office/drawing/2014/main" id="{EE4CE15D-4C62-46A3-9729-985B8140F48C}"/>
              </a:ext>
            </a:extLst>
          </p:cNvPr>
          <p:cNvPicPr>
            <a:picLocks noChangeAspect="1"/>
          </p:cNvPicPr>
          <p:nvPr/>
        </p:nvPicPr>
        <p:blipFill>
          <a:blip r:embed="rId3"/>
          <a:stretch>
            <a:fillRect/>
          </a:stretch>
        </p:blipFill>
        <p:spPr>
          <a:xfrm>
            <a:off x="477788" y="4224559"/>
            <a:ext cx="6325148" cy="17984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34351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86121" y="212724"/>
            <a:ext cx="10969943" cy="711081"/>
          </a:xfrm>
        </p:spPr>
        <p:txBody>
          <a:bodyPr>
            <a:noAutofit/>
          </a:bodyPr>
          <a:lstStyle/>
          <a:p>
            <a:r>
              <a:rPr lang="en-US" sz="2800" dirty="0">
                <a:latin typeface="Cooper Black" panose="0208090404030B020404" pitchFamily="18" charset="0"/>
              </a:rPr>
              <a:t>Use case for Validation</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694812" y="6472169"/>
            <a:ext cx="2455574" cy="359545"/>
          </a:xfrm>
        </p:spPr>
        <p:txBody>
          <a:bodyPr/>
          <a:lstStyle/>
          <a:p>
            <a:pPr>
              <a:defRPr/>
            </a:pPr>
            <a:r>
              <a:rPr lang="en-US" sz="1400" b="1" dirty="0">
                <a:solidFill>
                  <a:schemeClr val="tx1"/>
                </a:solidFill>
              </a:rPr>
              <a:t>www.anubhavtrainings.com</a:t>
            </a:r>
          </a:p>
        </p:txBody>
      </p:sp>
      <p:cxnSp>
        <p:nvCxnSpPr>
          <p:cNvPr id="10" name="Straight Arrow Connector 9"/>
          <p:cNvCxnSpPr/>
          <p:nvPr/>
        </p:nvCxnSpPr>
        <p:spPr>
          <a:xfrm>
            <a:off x="4281848" y="2852936"/>
            <a:ext cx="73152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D102499-2BB0-4616-8C3A-48DDE2B7839C}"/>
              </a:ext>
            </a:extLst>
          </p:cNvPr>
          <p:cNvSpPr/>
          <p:nvPr/>
        </p:nvSpPr>
        <p:spPr>
          <a:xfrm>
            <a:off x="369867" y="938537"/>
            <a:ext cx="11557193" cy="2677656"/>
          </a:xfrm>
          <a:prstGeom prst="rect">
            <a:avLst/>
          </a:prstGeom>
        </p:spPr>
        <p:txBody>
          <a:bodyPr wrap="square">
            <a:spAutoFit/>
          </a:bodyPr>
          <a:lstStyle/>
          <a:p>
            <a:pPr marL="342900" lvl="0" indent="-342900">
              <a:buFont typeface="Wingdings" panose="05000000000000000000" pitchFamily="2" charset="2"/>
              <a:buChar char="v"/>
            </a:pPr>
            <a:r>
              <a:rPr lang="en-US" dirty="0"/>
              <a:t>Check if the customer ID referenced in the Travel order is valid. </a:t>
            </a:r>
          </a:p>
          <a:p>
            <a:pPr marL="342900" lvl="0" indent="-342900">
              <a:buFont typeface="Wingdings" panose="05000000000000000000" pitchFamily="2" charset="2"/>
              <a:buChar char="v"/>
            </a:pPr>
            <a:r>
              <a:rPr lang="en-US" dirty="0"/>
              <a:t>Check if the travel end date is more than Travel Start Date</a:t>
            </a:r>
          </a:p>
          <a:p>
            <a:pPr marL="342900" lvl="0" indent="-342900">
              <a:buFont typeface="Wingdings" panose="05000000000000000000" pitchFamily="2" charset="2"/>
              <a:buChar char="v"/>
            </a:pPr>
            <a:r>
              <a:rPr lang="en-US" dirty="0"/>
              <a:t>Check if the status passed by User is valid.</a:t>
            </a:r>
          </a:p>
          <a:p>
            <a:pPr lvl="0"/>
            <a:endParaRPr lang="en-US" dirty="0"/>
          </a:p>
          <a:p>
            <a:pPr lvl="0"/>
            <a:r>
              <a:rPr lang="en-US" dirty="0"/>
              <a:t>These validations are assigned to the "Travel" entity having defined update as the trigger operation on entity "Travel". As soon as data is updated by the consumer, the validation will check it and return a warning message if the unusual condition arrives.</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7" name="Straight Connector 6"/>
          <p:cNvCxnSpPr/>
          <p:nvPr/>
        </p:nvCxnSpPr>
        <p:spPr>
          <a:xfrm>
            <a:off x="477788" y="4259515"/>
            <a:ext cx="402336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16DAAA-7009-4BFA-9313-18DA80509E40}"/>
              </a:ext>
            </a:extLst>
          </p:cNvPr>
          <p:cNvSpPr txBox="1"/>
          <p:nvPr/>
        </p:nvSpPr>
        <p:spPr>
          <a:xfrm>
            <a:off x="477788" y="4294579"/>
            <a:ext cx="4044812" cy="369332"/>
          </a:xfrm>
          <a:prstGeom prst="rect">
            <a:avLst/>
          </a:prstGeom>
          <a:noFill/>
        </p:spPr>
        <p:txBody>
          <a:bodyPr wrap="square" rtlCol="0">
            <a:spAutoFit/>
          </a:bodyPr>
          <a:lstStyle/>
          <a:p>
            <a:r>
              <a:rPr lang="en-US" sz="1800" dirty="0">
                <a:hlinkClick r:id="rId3"/>
              </a:rPr>
              <a:t>Validation Code</a:t>
            </a:r>
            <a:endParaRPr lang="en-US" sz="1800" dirty="0"/>
          </a:p>
        </p:txBody>
      </p:sp>
      <p:sp>
        <p:nvSpPr>
          <p:cNvPr id="9" name="TextBox 8">
            <a:extLst>
              <a:ext uri="{FF2B5EF4-FFF2-40B4-BE49-F238E27FC236}">
                <a16:creationId xmlns:a16="http://schemas.microsoft.com/office/drawing/2014/main" id="{0ED6B133-127C-45F7-A6F7-791D612BB43A}"/>
              </a:ext>
            </a:extLst>
          </p:cNvPr>
          <p:cNvSpPr txBox="1"/>
          <p:nvPr/>
        </p:nvSpPr>
        <p:spPr>
          <a:xfrm>
            <a:off x="477788" y="3789040"/>
            <a:ext cx="2088231" cy="461665"/>
          </a:xfrm>
          <a:prstGeom prst="rect">
            <a:avLst/>
          </a:prstGeom>
          <a:noFill/>
        </p:spPr>
        <p:txBody>
          <a:bodyPr wrap="square" rtlCol="0">
            <a:spAutoFit/>
          </a:bodyPr>
          <a:lstStyle/>
          <a:p>
            <a:r>
              <a:rPr lang="en-US" dirty="0">
                <a:latin typeface="72 Black" panose="020B0A04030603020204" pitchFamily="34" charset="0"/>
                <a:cs typeface="72 Black" panose="020B0A04030603020204" pitchFamily="34" charset="0"/>
              </a:rPr>
              <a:t>Exercise</a:t>
            </a:r>
          </a:p>
        </p:txBody>
      </p:sp>
    </p:spTree>
    <p:extLst>
      <p:ext uri="{BB962C8B-B14F-4D97-AF65-F5344CB8AC3E}">
        <p14:creationId xmlns:p14="http://schemas.microsoft.com/office/powerpoint/2010/main" val="26761834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86121" y="212724"/>
            <a:ext cx="10969943" cy="711081"/>
          </a:xfrm>
        </p:spPr>
        <p:txBody>
          <a:bodyPr>
            <a:noAutofit/>
          </a:bodyPr>
          <a:lstStyle/>
          <a:p>
            <a:r>
              <a:rPr lang="en-US" sz="2800" dirty="0">
                <a:latin typeface="Cooper Black" panose="0208090404030B020404" pitchFamily="18" charset="0"/>
              </a:rPr>
              <a:t>Implementing the Determination</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766820" y="6472169"/>
            <a:ext cx="2383566" cy="359545"/>
          </a:xfrm>
        </p:spPr>
        <p:txBody>
          <a:bodyPr/>
          <a:lstStyle/>
          <a:p>
            <a:pPr>
              <a:defRPr/>
            </a:pPr>
            <a:r>
              <a:rPr lang="en-US" sz="1400" b="1" dirty="0">
                <a:solidFill>
                  <a:schemeClr val="tx1"/>
                </a:solidFill>
              </a:rPr>
              <a:t>www.anubhavtrainings.com</a:t>
            </a:r>
          </a:p>
        </p:txBody>
      </p:sp>
      <p:cxnSp>
        <p:nvCxnSpPr>
          <p:cNvPr id="10" name="Straight Arrow Connector 9"/>
          <p:cNvCxnSpPr/>
          <p:nvPr/>
        </p:nvCxnSpPr>
        <p:spPr>
          <a:xfrm>
            <a:off x="4281848" y="2852936"/>
            <a:ext cx="73152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D102499-2BB0-4616-8C3A-48DDE2B7839C}"/>
              </a:ext>
            </a:extLst>
          </p:cNvPr>
          <p:cNvSpPr/>
          <p:nvPr/>
        </p:nvSpPr>
        <p:spPr>
          <a:xfrm>
            <a:off x="369867" y="938537"/>
            <a:ext cx="11557193" cy="5355312"/>
          </a:xfrm>
          <a:prstGeom prst="rect">
            <a:avLst/>
          </a:prstGeom>
        </p:spPr>
        <p:txBody>
          <a:bodyPr wrap="square">
            <a:spAutoFit/>
          </a:bodyPr>
          <a:lstStyle/>
          <a:p>
            <a:pPr marL="285750" indent="-285750" algn="just">
              <a:buFont typeface="Arial" panose="020B0604020202020204" pitchFamily="34" charset="0"/>
              <a:buChar char="•"/>
            </a:pPr>
            <a:r>
              <a:rPr lang="en-US" sz="1800" dirty="0"/>
              <a:t>A determination is an implicitly executed function that handles side effects of modified entity instances. It is invoked by the business object’s framework as soon as a determination’s trigger condition at a predefined point in time, the determination time, is fulfilled.</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Determinations are triggered internally based on changes made to the entity instance of a business object. The trigger conditions are checked by business object framework at different points during the transaction cycle, depending on the determination time and the changing operations on the relevant entity instances. For each determination, it is necessary to specify both the determination time and the changes that form the trigger condition. A trigger condition consists of a list of fields belonging to the same entity the determination is assigned to and the changing operations that include creating or updating entity instances. We call this operations trigger operations.</a:t>
            </a:r>
          </a:p>
          <a:p>
            <a:pPr marL="285750" indent="-285750" algn="just">
              <a:buFont typeface="Arial" panose="020B0604020202020204" pitchFamily="34" charset="0"/>
              <a:buChar char="•"/>
            </a:pPr>
            <a:r>
              <a:rPr lang="en-US" sz="1800" dirty="0"/>
              <a:t>In case a field is changed (after creation or update), the condition is fulfilled. The framework evaluates the triggering condition of all determinations at certain points in time (determination time). For determinations, this is today either after each modification or during the save phase.</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You can use a determination primarily to compute data that is derived from the values of other fields. The determined fields and the determining fields either belong to the same entity or to different entities of a business object.</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As a result, determination can modify entity instances and return transition messages (error, warning, information, success).</a:t>
            </a:r>
          </a:p>
        </p:txBody>
      </p:sp>
    </p:spTree>
    <p:extLst>
      <p:ext uri="{BB962C8B-B14F-4D97-AF65-F5344CB8AC3E}">
        <p14:creationId xmlns:p14="http://schemas.microsoft.com/office/powerpoint/2010/main" val="36654750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anim calcmode="lin" valueType="num">
                                      <p:cBhvr>
                                        <p:cTn id="3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86121" y="212724"/>
            <a:ext cx="10969943" cy="711081"/>
          </a:xfrm>
        </p:spPr>
        <p:txBody>
          <a:bodyPr>
            <a:noAutofit/>
          </a:bodyPr>
          <a:lstStyle/>
          <a:p>
            <a:r>
              <a:rPr lang="en-US" sz="2800" dirty="0">
                <a:latin typeface="Cooper Black" panose="0208090404030B020404" pitchFamily="18" charset="0"/>
              </a:rPr>
              <a:t>Implementing the Determination</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766820" y="6472169"/>
            <a:ext cx="2383566" cy="359545"/>
          </a:xfrm>
        </p:spPr>
        <p:txBody>
          <a:bodyPr/>
          <a:lstStyle/>
          <a:p>
            <a:pPr>
              <a:defRPr/>
            </a:pPr>
            <a:r>
              <a:rPr lang="en-US" sz="1400" b="1" dirty="0">
                <a:solidFill>
                  <a:schemeClr val="tx1"/>
                </a:solidFill>
              </a:rPr>
              <a:t>www.anubhavtrainings.com</a:t>
            </a:r>
          </a:p>
        </p:txBody>
      </p:sp>
      <p:cxnSp>
        <p:nvCxnSpPr>
          <p:cNvPr id="10" name="Straight Arrow Connector 9"/>
          <p:cNvCxnSpPr/>
          <p:nvPr/>
        </p:nvCxnSpPr>
        <p:spPr>
          <a:xfrm>
            <a:off x="4281848" y="2852936"/>
            <a:ext cx="73152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D102499-2BB0-4616-8C3A-48DDE2B7839C}"/>
              </a:ext>
            </a:extLst>
          </p:cNvPr>
          <p:cNvSpPr/>
          <p:nvPr/>
        </p:nvSpPr>
        <p:spPr>
          <a:xfrm>
            <a:off x="369867" y="938537"/>
            <a:ext cx="11557193" cy="1754326"/>
          </a:xfrm>
          <a:prstGeom prst="rect">
            <a:avLst/>
          </a:prstGeom>
        </p:spPr>
        <p:txBody>
          <a:bodyPr wrap="square">
            <a:spAutoFit/>
          </a:bodyPr>
          <a:lstStyle/>
          <a:p>
            <a:pPr algn="just"/>
            <a:r>
              <a:rPr lang="en-US" sz="1800" dirty="0"/>
              <a:t>The determination </a:t>
            </a:r>
            <a:r>
              <a:rPr lang="en-US" sz="1800" dirty="0">
                <a:hlinkClick r:id="rId3"/>
              </a:rPr>
              <a:t>calculateTotalFlightPrice</a:t>
            </a:r>
            <a:r>
              <a:rPr lang="en-US" sz="1800" dirty="0"/>
              <a:t> on the booking entity is intended to handle the calculation of total price of all flight bookings that belong to the selected travel. </a:t>
            </a:r>
          </a:p>
          <a:p>
            <a:pPr algn="just"/>
            <a:endParaRPr lang="en-US" sz="1800" dirty="0"/>
          </a:p>
          <a:p>
            <a:pPr algn="just"/>
            <a:r>
              <a:rPr lang="en-US" sz="1800" dirty="0"/>
              <a:t>The determination will be triggered by on modify as determination time when creating new booking instances or updating the flight price value or when changing the currency. In other words: both fields flight_price and currency_code serve as trigger fields and form together with create and update operations the trigger condition for the determination.</a:t>
            </a:r>
          </a:p>
        </p:txBody>
      </p:sp>
      <p:pic>
        <p:nvPicPr>
          <p:cNvPr id="5" name="Picture 4">
            <a:extLst>
              <a:ext uri="{FF2B5EF4-FFF2-40B4-BE49-F238E27FC236}">
                <a16:creationId xmlns:a16="http://schemas.microsoft.com/office/drawing/2014/main" id="{15E8EC09-F28C-4837-99F9-B24111066EE0}"/>
              </a:ext>
            </a:extLst>
          </p:cNvPr>
          <p:cNvPicPr>
            <a:picLocks noChangeAspect="1"/>
          </p:cNvPicPr>
          <p:nvPr/>
        </p:nvPicPr>
        <p:blipFill>
          <a:blip r:embed="rId4"/>
          <a:stretch>
            <a:fillRect/>
          </a:stretch>
        </p:blipFill>
        <p:spPr>
          <a:xfrm>
            <a:off x="549796" y="2898350"/>
            <a:ext cx="7416824" cy="24816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615736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Title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369332"/>
          </a:xfrm>
          <a:prstGeom prst="rect">
            <a:avLst/>
          </a:prstGeom>
          <a:noFill/>
        </p:spPr>
        <p:txBody>
          <a:bodyPr wrap="square" rtlCol="0">
            <a:spAutoFit/>
          </a:bodyPr>
          <a:lstStyle/>
          <a:p>
            <a:r>
              <a:rPr lang="en-US" sz="1800" dirty="0"/>
              <a:t>Text</a:t>
            </a:r>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166407680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Title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369332"/>
          </a:xfrm>
          <a:prstGeom prst="rect">
            <a:avLst/>
          </a:prstGeom>
          <a:noFill/>
        </p:spPr>
        <p:txBody>
          <a:bodyPr wrap="square" rtlCol="0">
            <a:spAutoFit/>
          </a:bodyPr>
          <a:lstStyle/>
          <a:p>
            <a:r>
              <a:rPr lang="en-US" sz="1800" dirty="0"/>
              <a:t>Text</a:t>
            </a:r>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75478384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 person sitting at a desk with a computer&#10;&#10;Description automatically generated with low confidence">
            <a:extLst>
              <a:ext uri="{FF2B5EF4-FFF2-40B4-BE49-F238E27FC236}">
                <a16:creationId xmlns:a16="http://schemas.microsoft.com/office/drawing/2014/main" id="{D92B8D88-76D3-BC83-3CAA-D98B9A60002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0" y="1575025"/>
            <a:ext cx="4942284" cy="4230238"/>
          </a:xfrm>
        </p:spPr>
      </p:pic>
      <p:sp>
        <p:nvSpPr>
          <p:cNvPr id="12" name="Title 11">
            <a:extLst>
              <a:ext uri="{FF2B5EF4-FFF2-40B4-BE49-F238E27FC236}">
                <a16:creationId xmlns:a16="http://schemas.microsoft.com/office/drawing/2014/main" id="{DDA022C3-481E-4D69-3555-C2E48288894D}"/>
              </a:ext>
            </a:extLst>
          </p:cNvPr>
          <p:cNvSpPr>
            <a:spLocks noGrp="1"/>
          </p:cNvSpPr>
          <p:nvPr>
            <p:ph type="title"/>
          </p:nvPr>
        </p:nvSpPr>
        <p:spPr>
          <a:xfrm>
            <a:off x="1024128" y="728462"/>
            <a:ext cx="5574340" cy="509048"/>
          </a:xfrm>
        </p:spPr>
        <p:txBody>
          <a:bodyPr/>
          <a:lstStyle/>
          <a:p>
            <a:r>
              <a:rPr lang="en-IN" dirty="0"/>
              <a:t>Agenda – Day 10</a:t>
            </a:r>
            <a:endParaRPr lang="en-US" dirty="0"/>
          </a:p>
        </p:txBody>
      </p:sp>
      <p:sp>
        <p:nvSpPr>
          <p:cNvPr id="49" name="Rectangle 48">
            <a:extLst>
              <a:ext uri="{FF2B5EF4-FFF2-40B4-BE49-F238E27FC236}">
                <a16:creationId xmlns:a16="http://schemas.microsoft.com/office/drawing/2014/main" id="{B10C9A54-B6A1-56BF-E02F-5726F1DEAF77}"/>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C34B679-1B28-E34E-1111-DB27BA1902D8}"/>
              </a:ext>
            </a:extLst>
          </p:cNvPr>
          <p:cNvSpPr/>
          <p:nvPr/>
        </p:nvSpPr>
        <p:spPr>
          <a:xfrm>
            <a:off x="10793831" y="1576873"/>
            <a:ext cx="1394994" cy="4228390"/>
          </a:xfrm>
          <a:prstGeom prst="rect">
            <a:avLst/>
          </a:prstGeom>
          <a:gradFill flip="none" rotWithShape="1">
            <a:gsLst>
              <a:gs pos="0">
                <a:schemeClr val="accent2"/>
              </a:gs>
              <a:gs pos="100000">
                <a:schemeClr val="accent1"/>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AEA5EAC-59FE-EB72-A2AE-FE35C6F098E5}"/>
              </a:ext>
            </a:extLst>
          </p:cNvPr>
          <p:cNvSpPr txBox="1"/>
          <p:nvPr/>
        </p:nvSpPr>
        <p:spPr>
          <a:xfrm>
            <a:off x="5131753" y="1508772"/>
            <a:ext cx="5472608"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t>Introduction to Managed Scenario</a:t>
            </a:r>
          </a:p>
          <a:p>
            <a:pPr marL="285750" indent="-285750">
              <a:buFont typeface="Arial" panose="020B0604020202020204" pitchFamily="34" charset="0"/>
              <a:buChar char="•"/>
            </a:pPr>
            <a:r>
              <a:rPr lang="en-US" sz="1600" dirty="0"/>
              <a:t>Implementing the Processor</a:t>
            </a:r>
          </a:p>
          <a:p>
            <a:pPr marL="133234" indent="-285664">
              <a:buFont typeface="Arial" panose="020B0604020202020204" pitchFamily="34" charset="0"/>
              <a:buChar char="•"/>
            </a:pPr>
            <a:r>
              <a:rPr lang="en-US" sz="1600" dirty="0"/>
              <a:t>Recap and Testing Composition</a:t>
            </a:r>
          </a:p>
          <a:p>
            <a:r>
              <a:rPr lang="en-US" sz="1600" dirty="0"/>
              <a:t>--break</a:t>
            </a:r>
          </a:p>
          <a:p>
            <a:pPr marL="133234" indent="-285664">
              <a:buFont typeface="Arial" panose="020B0604020202020204" pitchFamily="34" charset="0"/>
              <a:buChar char="•"/>
            </a:pPr>
            <a:r>
              <a:rPr lang="en-US" sz="1600" dirty="0"/>
              <a:t>Implementing the Action </a:t>
            </a:r>
            <a:r>
              <a:rPr lang="en-US" sz="1600" dirty="0" err="1"/>
              <a:t>createTravelByTemplate</a:t>
            </a:r>
            <a:endParaRPr lang="en-US" sz="1600" dirty="0"/>
          </a:p>
          <a:p>
            <a:pPr marL="133234" indent="-285664">
              <a:buFont typeface="Arial" panose="020B0604020202020204" pitchFamily="34" charset="0"/>
              <a:buChar char="•"/>
            </a:pPr>
            <a:r>
              <a:rPr lang="en-US" sz="1600" dirty="0"/>
              <a:t>Implementing the Action </a:t>
            </a:r>
            <a:r>
              <a:rPr lang="en-US" sz="1600" dirty="0" err="1"/>
              <a:t>approveTravel</a:t>
            </a:r>
            <a:endParaRPr lang="en-US" sz="1600" dirty="0"/>
          </a:p>
          <a:p>
            <a:pPr marL="133234" indent="-285664">
              <a:buFont typeface="Arial" panose="020B0604020202020204" pitchFamily="34" charset="0"/>
              <a:buChar char="•"/>
            </a:pPr>
            <a:r>
              <a:rPr lang="en-US" sz="1600" dirty="0"/>
              <a:t>Implementing the Action </a:t>
            </a:r>
            <a:r>
              <a:rPr lang="en-US" sz="1600" dirty="0" err="1"/>
              <a:t>rejectTravel</a:t>
            </a:r>
            <a:endParaRPr lang="en-US" sz="1600" dirty="0"/>
          </a:p>
          <a:p>
            <a:pPr marL="133234" indent="-285664">
              <a:buFont typeface="Arial" panose="020B0604020202020204" pitchFamily="34" charset="0"/>
              <a:buChar char="•"/>
            </a:pPr>
            <a:r>
              <a:rPr lang="en-US" sz="1600" dirty="0"/>
              <a:t>Modeling Static and Dynamic Feature Control</a:t>
            </a:r>
          </a:p>
          <a:p>
            <a:pPr marL="133234" indent="-285664">
              <a:buFont typeface="Arial" panose="020B0604020202020204" pitchFamily="34" charset="0"/>
              <a:buChar char="•"/>
            </a:pPr>
            <a:r>
              <a:rPr lang="en-US" sz="1600" dirty="0"/>
              <a:t>Implementing Validations</a:t>
            </a:r>
          </a:p>
          <a:p>
            <a:pPr marL="133234" indent="-285664">
              <a:buFont typeface="Arial" panose="020B0604020202020204" pitchFamily="34" charset="0"/>
              <a:buChar char="•"/>
            </a:pPr>
            <a:r>
              <a:rPr lang="en-US" sz="1600" dirty="0"/>
              <a:t>Implementing the Determination</a:t>
            </a:r>
            <a:endParaRPr lang="en-IN" sz="1600" dirty="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1543327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holding a pen in a notebook&#10;&#10;Description automatically generated with low confidence">
            <a:extLst>
              <a:ext uri="{FF2B5EF4-FFF2-40B4-BE49-F238E27FC236}">
                <a16:creationId xmlns:a16="http://schemas.microsoft.com/office/drawing/2014/main" id="{B7A383F1-B332-C3B3-2D54-50078A8117E1}"/>
              </a:ext>
            </a:extLst>
          </p:cNvPr>
          <p:cNvPicPr>
            <a:picLocks noGrp="1" noChangeAspect="1"/>
          </p:cNvPicPr>
          <p:nvPr>
            <p:ph type="pic" sz="quarter" idx="12"/>
          </p:nvPr>
        </p:nvPicPr>
        <p:blipFill>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2206625"/>
            <a:ext cx="12188825" cy="3182938"/>
          </a:xfrm>
        </p:spPr>
      </p:pic>
      <p:sp>
        <p:nvSpPr>
          <p:cNvPr id="2" name="Title 1">
            <a:extLst>
              <a:ext uri="{FF2B5EF4-FFF2-40B4-BE49-F238E27FC236}">
                <a16:creationId xmlns:a16="http://schemas.microsoft.com/office/drawing/2014/main" id="{2B417D41-2D1C-FD0F-5664-A52D34F78A27}"/>
              </a:ext>
            </a:extLst>
          </p:cNvPr>
          <p:cNvSpPr>
            <a:spLocks noGrp="1"/>
          </p:cNvSpPr>
          <p:nvPr>
            <p:ph type="title"/>
          </p:nvPr>
        </p:nvSpPr>
        <p:spPr>
          <a:xfrm>
            <a:off x="1651058" y="728462"/>
            <a:ext cx="8886708" cy="1188370"/>
          </a:xfrm>
        </p:spPr>
        <p:txBody>
          <a:bodyPr/>
          <a:lstStyle/>
          <a:p>
            <a:r>
              <a:rPr lang="en-US" sz="5400" dirty="0"/>
              <a:t>Questions?</a:t>
            </a:r>
          </a:p>
        </p:txBody>
      </p:sp>
      <p:sp>
        <p:nvSpPr>
          <p:cNvPr id="6" name="Rectangle 5">
            <a:extLst>
              <a:ext uri="{FF2B5EF4-FFF2-40B4-BE49-F238E27FC236}">
                <a16:creationId xmlns:a16="http://schemas.microsoft.com/office/drawing/2014/main" id="{CA2CB3F1-C977-3187-782E-5D7930F6594C}"/>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008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clock on a wall&#10;&#10;Description automatically generated with medium confidence">
            <a:extLst>
              <a:ext uri="{FF2B5EF4-FFF2-40B4-BE49-F238E27FC236}">
                <a16:creationId xmlns:a16="http://schemas.microsoft.com/office/drawing/2014/main" id="{E434A80B-4880-808E-70C8-B347C5B0291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Effect>
                      <a14:brightnessContrast contrast="40000"/>
                    </a14:imgEffect>
                  </a14:imgLayer>
                </a14:imgProps>
              </a:ext>
              <a:ext uri="{28A0092B-C50C-407E-A947-70E740481C1C}">
                <a14:useLocalDpi xmlns:a14="http://schemas.microsoft.com/office/drawing/2010/main"/>
              </a:ext>
            </a:extLst>
          </a:blip>
          <a:srcRect/>
          <a:stretch/>
        </p:blipFill>
        <p:spPr>
          <a:xfrm>
            <a:off x="2133972" y="0"/>
            <a:ext cx="5760640" cy="6858000"/>
          </a:xfrm>
        </p:spPr>
      </p:pic>
      <p:sp>
        <p:nvSpPr>
          <p:cNvPr id="4" name="Rectangle 3">
            <a:extLst>
              <a:ext uri="{FF2B5EF4-FFF2-40B4-BE49-F238E27FC236}">
                <a16:creationId xmlns:a16="http://schemas.microsoft.com/office/drawing/2014/main" id="{CC25EAAF-B157-4C19-3FC6-28EC796F10B8}"/>
              </a:ext>
            </a:extLst>
          </p:cNvPr>
          <p:cNvSpPr/>
          <p:nvPr/>
        </p:nvSpPr>
        <p:spPr>
          <a:xfrm>
            <a:off x="7518400" y="0"/>
            <a:ext cx="4670424" cy="6858000"/>
          </a:xfrm>
          <a:prstGeom prst="rect">
            <a:avLst/>
          </a:prstGeom>
          <a:gradFill>
            <a:gsLst>
              <a:gs pos="400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52F5AEC-EA17-C090-17EB-A923D0D40815}"/>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99D159A5-3D84-FC6E-7C02-7CC596336911}"/>
              </a:ext>
            </a:extLst>
          </p:cNvPr>
          <p:cNvGrpSpPr/>
          <p:nvPr/>
        </p:nvGrpSpPr>
        <p:grpSpPr>
          <a:xfrm>
            <a:off x="8039515" y="2130630"/>
            <a:ext cx="3649371" cy="2395427"/>
            <a:chOff x="8039516" y="1953264"/>
            <a:chExt cx="3142204" cy="2395427"/>
          </a:xfrm>
        </p:grpSpPr>
        <p:grpSp>
          <p:nvGrpSpPr>
            <p:cNvPr id="30" name="Group 29">
              <a:extLst>
                <a:ext uri="{FF2B5EF4-FFF2-40B4-BE49-F238E27FC236}">
                  <a16:creationId xmlns:a16="http://schemas.microsoft.com/office/drawing/2014/main" id="{DBF9E201-17B2-8A0A-B1BF-0531028D22DC}"/>
                </a:ext>
              </a:extLst>
            </p:cNvPr>
            <p:cNvGrpSpPr/>
            <p:nvPr/>
          </p:nvGrpSpPr>
          <p:grpSpPr>
            <a:xfrm>
              <a:off x="8039516" y="1953264"/>
              <a:ext cx="3117556" cy="830997"/>
              <a:chOff x="8216676" y="2308864"/>
              <a:chExt cx="3117556" cy="830997"/>
            </a:xfrm>
          </p:grpSpPr>
          <p:sp>
            <p:nvSpPr>
              <p:cNvPr id="12" name="Rectangle 11">
                <a:extLst>
                  <a:ext uri="{FF2B5EF4-FFF2-40B4-BE49-F238E27FC236}">
                    <a16:creationId xmlns:a16="http://schemas.microsoft.com/office/drawing/2014/main" id="{EAD51693-38A1-535A-1351-E63EB58A0EFC}"/>
                  </a:ext>
                </a:extLst>
              </p:cNvPr>
              <p:cNvSpPr/>
              <p:nvPr/>
            </p:nvSpPr>
            <p:spPr>
              <a:xfrm>
                <a:off x="8664978" y="2308864"/>
                <a:ext cx="2669254" cy="830997"/>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Anubhav.abap@gmail.com</a:t>
                </a:r>
              </a:p>
              <a:p>
                <a:pPr>
                  <a:defRPr/>
                </a:pPr>
                <a:r>
                  <a:rPr lang="en-US" sz="1600" kern="0" dirty="0">
                    <a:solidFill>
                      <a:schemeClr val="bg1"/>
                    </a:solidFill>
                    <a:cs typeface="Arial" panose="020B0604020202020204" pitchFamily="34" charset="0"/>
                  </a:rPr>
                  <a:t>contact@anubhavtrainings.com</a:t>
                </a:r>
              </a:p>
            </p:txBody>
          </p:sp>
          <p:grpSp>
            <p:nvGrpSpPr>
              <p:cNvPr id="13" name="Group 12">
                <a:extLst>
                  <a:ext uri="{FF2B5EF4-FFF2-40B4-BE49-F238E27FC236}">
                    <a16:creationId xmlns:a16="http://schemas.microsoft.com/office/drawing/2014/main" id="{48A2CAB4-1E32-F76D-740E-1C488F62110F}"/>
                  </a:ext>
                </a:extLst>
              </p:cNvPr>
              <p:cNvGrpSpPr/>
              <p:nvPr/>
            </p:nvGrpSpPr>
            <p:grpSpPr>
              <a:xfrm>
                <a:off x="8216676" y="2570966"/>
                <a:ext cx="216451" cy="306793"/>
                <a:chOff x="-2689225" y="1136650"/>
                <a:chExt cx="3708401" cy="5256212"/>
              </a:xfrm>
              <a:solidFill>
                <a:schemeClr val="bg1"/>
              </a:solidFill>
            </p:grpSpPr>
            <p:sp>
              <p:nvSpPr>
                <p:cNvPr id="21" name="Freeform 5">
                  <a:extLst>
                    <a:ext uri="{FF2B5EF4-FFF2-40B4-BE49-F238E27FC236}">
                      <a16:creationId xmlns:a16="http://schemas.microsoft.com/office/drawing/2014/main" id="{B46A3159-021F-E57F-7C9F-F3846FBBF8E3}"/>
                    </a:ext>
                  </a:extLst>
                </p:cNvPr>
                <p:cNvSpPr>
                  <a:spLocks noEditPoints="1"/>
                </p:cNvSpPr>
                <p:nvPr/>
              </p:nvSpPr>
              <p:spPr bwMode="auto">
                <a:xfrm>
                  <a:off x="-2689225" y="1136650"/>
                  <a:ext cx="3708401" cy="5256212"/>
                </a:xfrm>
                <a:custGeom>
                  <a:avLst/>
                  <a:gdLst>
                    <a:gd name="T0" fmla="*/ 861 w 1722"/>
                    <a:gd name="T1" fmla="*/ 0 h 2448"/>
                    <a:gd name="T2" fmla="*/ 0 w 1722"/>
                    <a:gd name="T3" fmla="*/ 861 h 2448"/>
                    <a:gd name="T4" fmla="*/ 129 w 1722"/>
                    <a:gd name="T5" fmla="*/ 1313 h 2448"/>
                    <a:gd name="T6" fmla="*/ 812 w 1722"/>
                    <a:gd name="T7" fmla="*/ 2414 h 2448"/>
                    <a:gd name="T8" fmla="*/ 873 w 1722"/>
                    <a:gd name="T9" fmla="*/ 2448 h 2448"/>
                    <a:gd name="T10" fmla="*/ 874 w 1722"/>
                    <a:gd name="T11" fmla="*/ 2448 h 2448"/>
                    <a:gd name="T12" fmla="*/ 934 w 1722"/>
                    <a:gd name="T13" fmla="*/ 2413 h 2448"/>
                    <a:gd name="T14" fmla="*/ 1600 w 1722"/>
                    <a:gd name="T15" fmla="*/ 1302 h 2448"/>
                    <a:gd name="T16" fmla="*/ 1722 w 1722"/>
                    <a:gd name="T17" fmla="*/ 861 h 2448"/>
                    <a:gd name="T18" fmla="*/ 861 w 1722"/>
                    <a:gd name="T19" fmla="*/ 0 h 2448"/>
                    <a:gd name="T20" fmla="*/ 1477 w 1722"/>
                    <a:gd name="T21" fmla="*/ 1228 h 2448"/>
                    <a:gd name="T22" fmla="*/ 872 w 1722"/>
                    <a:gd name="T23" fmla="*/ 2239 h 2448"/>
                    <a:gd name="T24" fmla="*/ 251 w 1722"/>
                    <a:gd name="T25" fmla="*/ 1238 h 2448"/>
                    <a:gd name="T26" fmla="*/ 143 w 1722"/>
                    <a:gd name="T27" fmla="*/ 861 h 2448"/>
                    <a:gd name="T28" fmla="*/ 861 w 1722"/>
                    <a:gd name="T29" fmla="*/ 142 h 2448"/>
                    <a:gd name="T30" fmla="*/ 1579 w 1722"/>
                    <a:gd name="T31" fmla="*/ 861 h 2448"/>
                    <a:gd name="T32" fmla="*/ 1477 w 1722"/>
                    <a:gd name="T33" fmla="*/ 1228 h 2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2" h="2448">
                      <a:moveTo>
                        <a:pt x="861" y="0"/>
                      </a:moveTo>
                      <a:cubicBezTo>
                        <a:pt x="386" y="0"/>
                        <a:pt x="0" y="386"/>
                        <a:pt x="0" y="861"/>
                      </a:cubicBezTo>
                      <a:cubicBezTo>
                        <a:pt x="0" y="1021"/>
                        <a:pt x="45" y="1177"/>
                        <a:pt x="129" y="1313"/>
                      </a:cubicBezTo>
                      <a:cubicBezTo>
                        <a:pt x="812" y="2414"/>
                        <a:pt x="812" y="2414"/>
                        <a:pt x="812" y="2414"/>
                      </a:cubicBezTo>
                      <a:cubicBezTo>
                        <a:pt x="825" y="2435"/>
                        <a:pt x="848" y="2448"/>
                        <a:pt x="873" y="2448"/>
                      </a:cubicBezTo>
                      <a:cubicBezTo>
                        <a:pt x="873" y="2448"/>
                        <a:pt x="873" y="2448"/>
                        <a:pt x="874" y="2448"/>
                      </a:cubicBezTo>
                      <a:cubicBezTo>
                        <a:pt x="899" y="2448"/>
                        <a:pt x="922" y="2435"/>
                        <a:pt x="934" y="2413"/>
                      </a:cubicBezTo>
                      <a:cubicBezTo>
                        <a:pt x="1600" y="1302"/>
                        <a:pt x="1600" y="1302"/>
                        <a:pt x="1600" y="1302"/>
                      </a:cubicBezTo>
                      <a:cubicBezTo>
                        <a:pt x="1680" y="1169"/>
                        <a:pt x="1722" y="1016"/>
                        <a:pt x="1722" y="861"/>
                      </a:cubicBezTo>
                      <a:cubicBezTo>
                        <a:pt x="1722" y="386"/>
                        <a:pt x="1336" y="0"/>
                        <a:pt x="861" y="0"/>
                      </a:cubicBezTo>
                      <a:close/>
                      <a:moveTo>
                        <a:pt x="1477" y="1228"/>
                      </a:moveTo>
                      <a:cubicBezTo>
                        <a:pt x="872" y="2239"/>
                        <a:pt x="872" y="2239"/>
                        <a:pt x="872" y="2239"/>
                      </a:cubicBezTo>
                      <a:cubicBezTo>
                        <a:pt x="251" y="1238"/>
                        <a:pt x="251" y="1238"/>
                        <a:pt x="251" y="1238"/>
                      </a:cubicBezTo>
                      <a:cubicBezTo>
                        <a:pt x="181" y="1125"/>
                        <a:pt x="143" y="994"/>
                        <a:pt x="143" y="861"/>
                      </a:cubicBezTo>
                      <a:cubicBezTo>
                        <a:pt x="143" y="465"/>
                        <a:pt x="466" y="142"/>
                        <a:pt x="861" y="142"/>
                      </a:cubicBezTo>
                      <a:cubicBezTo>
                        <a:pt x="1256" y="142"/>
                        <a:pt x="1579" y="465"/>
                        <a:pt x="1579" y="861"/>
                      </a:cubicBezTo>
                      <a:cubicBezTo>
                        <a:pt x="1579" y="990"/>
                        <a:pt x="1543" y="1117"/>
                        <a:pt x="1477" y="1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2" name="Freeform 6">
                  <a:extLst>
                    <a:ext uri="{FF2B5EF4-FFF2-40B4-BE49-F238E27FC236}">
                      <a16:creationId xmlns:a16="http://schemas.microsoft.com/office/drawing/2014/main" id="{78C65B73-A63F-92FE-A97E-C0CBD96ABDC4}"/>
                    </a:ext>
                  </a:extLst>
                </p:cNvPr>
                <p:cNvSpPr>
                  <a:spLocks noEditPoints="1"/>
                </p:cNvSpPr>
                <p:nvPr/>
              </p:nvSpPr>
              <p:spPr bwMode="auto">
                <a:xfrm>
                  <a:off x="-1760538" y="2060575"/>
                  <a:ext cx="1852613" cy="1849437"/>
                </a:xfrm>
                <a:custGeom>
                  <a:avLst/>
                  <a:gdLst>
                    <a:gd name="T0" fmla="*/ 430 w 860"/>
                    <a:gd name="T1" fmla="*/ 0 h 861"/>
                    <a:gd name="T2" fmla="*/ 0 w 860"/>
                    <a:gd name="T3" fmla="*/ 431 h 861"/>
                    <a:gd name="T4" fmla="*/ 430 w 860"/>
                    <a:gd name="T5" fmla="*/ 861 h 861"/>
                    <a:gd name="T6" fmla="*/ 860 w 860"/>
                    <a:gd name="T7" fmla="*/ 431 h 861"/>
                    <a:gd name="T8" fmla="*/ 430 w 860"/>
                    <a:gd name="T9" fmla="*/ 0 h 861"/>
                    <a:gd name="T10" fmla="*/ 430 w 860"/>
                    <a:gd name="T11" fmla="*/ 718 h 861"/>
                    <a:gd name="T12" fmla="*/ 142 w 860"/>
                    <a:gd name="T13" fmla="*/ 431 h 861"/>
                    <a:gd name="T14" fmla="*/ 430 w 860"/>
                    <a:gd name="T15" fmla="*/ 143 h 861"/>
                    <a:gd name="T16" fmla="*/ 717 w 860"/>
                    <a:gd name="T17" fmla="*/ 431 h 861"/>
                    <a:gd name="T18" fmla="*/ 430 w 860"/>
                    <a:gd name="T19" fmla="*/ 71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0" h="861">
                      <a:moveTo>
                        <a:pt x="430" y="0"/>
                      </a:moveTo>
                      <a:cubicBezTo>
                        <a:pt x="193" y="0"/>
                        <a:pt x="0" y="193"/>
                        <a:pt x="0" y="431"/>
                      </a:cubicBezTo>
                      <a:cubicBezTo>
                        <a:pt x="0" y="666"/>
                        <a:pt x="190" y="861"/>
                        <a:pt x="430" y="861"/>
                      </a:cubicBezTo>
                      <a:cubicBezTo>
                        <a:pt x="673" y="861"/>
                        <a:pt x="860" y="664"/>
                        <a:pt x="860" y="431"/>
                      </a:cubicBezTo>
                      <a:cubicBezTo>
                        <a:pt x="860" y="193"/>
                        <a:pt x="667" y="0"/>
                        <a:pt x="430" y="0"/>
                      </a:cubicBezTo>
                      <a:close/>
                      <a:moveTo>
                        <a:pt x="430" y="718"/>
                      </a:moveTo>
                      <a:cubicBezTo>
                        <a:pt x="271" y="718"/>
                        <a:pt x="142" y="589"/>
                        <a:pt x="142" y="431"/>
                      </a:cubicBezTo>
                      <a:cubicBezTo>
                        <a:pt x="142" y="272"/>
                        <a:pt x="272" y="143"/>
                        <a:pt x="430" y="143"/>
                      </a:cubicBezTo>
                      <a:cubicBezTo>
                        <a:pt x="588" y="143"/>
                        <a:pt x="717" y="272"/>
                        <a:pt x="717" y="431"/>
                      </a:cubicBezTo>
                      <a:cubicBezTo>
                        <a:pt x="717" y="587"/>
                        <a:pt x="592" y="718"/>
                        <a:pt x="430" y="7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1" name="Group 30">
              <a:extLst>
                <a:ext uri="{FF2B5EF4-FFF2-40B4-BE49-F238E27FC236}">
                  <a16:creationId xmlns:a16="http://schemas.microsoft.com/office/drawing/2014/main" id="{8EF70C3E-1193-111D-EDCB-B2116653F8CA}"/>
                </a:ext>
              </a:extLst>
            </p:cNvPr>
            <p:cNvGrpSpPr/>
            <p:nvPr/>
          </p:nvGrpSpPr>
          <p:grpSpPr>
            <a:xfrm>
              <a:off x="8039516" y="3074033"/>
              <a:ext cx="3132044" cy="400110"/>
              <a:chOff x="8216676" y="3532419"/>
              <a:chExt cx="3132044" cy="400110"/>
            </a:xfrm>
          </p:grpSpPr>
          <p:sp>
            <p:nvSpPr>
              <p:cNvPr id="14" name="Rectangle 13">
                <a:extLst>
                  <a:ext uri="{FF2B5EF4-FFF2-40B4-BE49-F238E27FC236}">
                    <a16:creationId xmlns:a16="http://schemas.microsoft.com/office/drawing/2014/main" id="{8BE3AFD1-8629-14D2-8FE1-EC3600B455D2}"/>
                  </a:ext>
                </a:extLst>
              </p:cNvPr>
              <p:cNvSpPr/>
              <p:nvPr/>
            </p:nvSpPr>
            <p:spPr>
              <a:xfrm>
                <a:off x="8664978" y="3532419"/>
                <a:ext cx="2683742" cy="400110"/>
              </a:xfrm>
              <a:prstGeom prst="rect">
                <a:avLst/>
              </a:prstGeom>
            </p:spPr>
            <p:txBody>
              <a:bodyPr wrap="square" anchor="ctr">
                <a:spAutoFit/>
              </a:bodyPr>
              <a:lstStyle/>
              <a:p>
                <a:pPr>
                  <a:defRPr/>
                </a:pPr>
                <a:r>
                  <a:rPr lang="en-US" sz="2000" kern="0" dirty="0">
                    <a:solidFill>
                      <a:schemeClr val="bg1"/>
                    </a:solidFill>
                    <a:cs typeface="Arial" panose="020B0604020202020204" pitchFamily="34" charset="0"/>
                  </a:rPr>
                  <a:t>+91 84484 54549</a:t>
                </a:r>
              </a:p>
            </p:txBody>
          </p:sp>
          <p:grpSp>
            <p:nvGrpSpPr>
              <p:cNvPr id="15" name="Group 14">
                <a:extLst>
                  <a:ext uri="{FF2B5EF4-FFF2-40B4-BE49-F238E27FC236}">
                    <a16:creationId xmlns:a16="http://schemas.microsoft.com/office/drawing/2014/main" id="{346D98C3-DE44-4690-8771-D1CBFAF17BC9}"/>
                  </a:ext>
                </a:extLst>
              </p:cNvPr>
              <p:cNvGrpSpPr/>
              <p:nvPr/>
            </p:nvGrpSpPr>
            <p:grpSpPr>
              <a:xfrm>
                <a:off x="8216676" y="3599286"/>
                <a:ext cx="267741" cy="266376"/>
                <a:chOff x="-4170363" y="1123951"/>
                <a:chExt cx="5295900" cy="5268911"/>
              </a:xfrm>
              <a:solidFill>
                <a:schemeClr val="bg1"/>
              </a:solidFill>
            </p:grpSpPr>
            <p:sp>
              <p:nvSpPr>
                <p:cNvPr id="18" name="Freeform 10">
                  <a:extLst>
                    <a:ext uri="{FF2B5EF4-FFF2-40B4-BE49-F238E27FC236}">
                      <a16:creationId xmlns:a16="http://schemas.microsoft.com/office/drawing/2014/main" id="{4267D30F-E39E-5E7B-C853-7695C0876591}"/>
                    </a:ext>
                  </a:extLst>
                </p:cNvPr>
                <p:cNvSpPr>
                  <a:spLocks noEditPoints="1"/>
                </p:cNvSpPr>
                <p:nvPr/>
              </p:nvSpPr>
              <p:spPr bwMode="auto">
                <a:xfrm>
                  <a:off x="-4170363" y="1441450"/>
                  <a:ext cx="4964113" cy="4951412"/>
                </a:xfrm>
                <a:custGeom>
                  <a:avLst/>
                  <a:gdLst>
                    <a:gd name="T0" fmla="*/ 1768 w 2306"/>
                    <a:gd name="T1" fmla="*/ 1294 h 2306"/>
                    <a:gd name="T2" fmla="*/ 1428 w 2306"/>
                    <a:gd name="T3" fmla="*/ 1537 h 2306"/>
                    <a:gd name="T4" fmla="*/ 1337 w 2306"/>
                    <a:gd name="T5" fmla="*/ 1489 h 2306"/>
                    <a:gd name="T6" fmla="*/ 772 w 2306"/>
                    <a:gd name="T7" fmla="*/ 881 h 2306"/>
                    <a:gd name="T8" fmla="*/ 936 w 2306"/>
                    <a:gd name="T9" fmla="*/ 719 h 2306"/>
                    <a:gd name="T10" fmla="*/ 795 w 2306"/>
                    <a:gd name="T11" fmla="*/ 221 h 2306"/>
                    <a:gd name="T12" fmla="*/ 649 w 2306"/>
                    <a:gd name="T13" fmla="*/ 76 h 2306"/>
                    <a:gd name="T14" fmla="*/ 301 w 2306"/>
                    <a:gd name="T15" fmla="*/ 76 h 2306"/>
                    <a:gd name="T16" fmla="*/ 124 w 2306"/>
                    <a:gd name="T17" fmla="*/ 254 h 2306"/>
                    <a:gd name="T18" fmla="*/ 78 w 2306"/>
                    <a:gd name="T19" fmla="*/ 877 h 2306"/>
                    <a:gd name="T20" fmla="*/ 1283 w 2306"/>
                    <a:gd name="T21" fmla="*/ 2171 h 2306"/>
                    <a:gd name="T22" fmla="*/ 1770 w 2306"/>
                    <a:gd name="T23" fmla="*/ 2306 h 2306"/>
                    <a:gd name="T24" fmla="*/ 2070 w 2306"/>
                    <a:gd name="T25" fmla="*/ 2175 h 2306"/>
                    <a:gd name="T26" fmla="*/ 2228 w 2306"/>
                    <a:gd name="T27" fmla="*/ 2015 h 2306"/>
                    <a:gd name="T28" fmla="*/ 2226 w 2306"/>
                    <a:gd name="T29" fmla="*/ 1659 h 2306"/>
                    <a:gd name="T30" fmla="*/ 2128 w 2306"/>
                    <a:gd name="T31" fmla="*/ 1918 h 2306"/>
                    <a:gd name="T32" fmla="*/ 2065 w 2306"/>
                    <a:gd name="T33" fmla="*/ 1982 h 2306"/>
                    <a:gd name="T34" fmla="*/ 1771 w 2306"/>
                    <a:gd name="T35" fmla="*/ 2167 h 2306"/>
                    <a:gd name="T36" fmla="*/ 1344 w 2306"/>
                    <a:gd name="T37" fmla="*/ 2046 h 2306"/>
                    <a:gd name="T38" fmla="*/ 209 w 2306"/>
                    <a:gd name="T39" fmla="*/ 829 h 2306"/>
                    <a:gd name="T40" fmla="*/ 223 w 2306"/>
                    <a:gd name="T41" fmla="*/ 352 h 2306"/>
                    <a:gd name="T42" fmla="*/ 477 w 2306"/>
                    <a:gd name="T43" fmla="*/ 139 h 2306"/>
                    <a:gd name="T44" fmla="*/ 554 w 2306"/>
                    <a:gd name="T45" fmla="*/ 177 h 2306"/>
                    <a:gd name="T46" fmla="*/ 696 w 2306"/>
                    <a:gd name="T47" fmla="*/ 319 h 2306"/>
                    <a:gd name="T48" fmla="*/ 838 w 2306"/>
                    <a:gd name="T49" fmla="*/ 621 h 2306"/>
                    <a:gd name="T50" fmla="*/ 663 w 2306"/>
                    <a:gd name="T51" fmla="*/ 791 h 2306"/>
                    <a:gd name="T52" fmla="*/ 634 w 2306"/>
                    <a:gd name="T53" fmla="*/ 911 h 2306"/>
                    <a:gd name="T54" fmla="*/ 802 w 2306"/>
                    <a:gd name="T55" fmla="*/ 1188 h 2306"/>
                    <a:gd name="T56" fmla="*/ 1262 w 2306"/>
                    <a:gd name="T57" fmla="*/ 1606 h 2306"/>
                    <a:gd name="T58" fmla="*/ 1376 w 2306"/>
                    <a:gd name="T59" fmla="*/ 1668 h 2306"/>
                    <a:gd name="T60" fmla="*/ 1434 w 2306"/>
                    <a:gd name="T61" fmla="*/ 1684 h 2306"/>
                    <a:gd name="T62" fmla="*/ 1689 w 2306"/>
                    <a:gd name="T63" fmla="*/ 1472 h 2306"/>
                    <a:gd name="T64" fmla="*/ 1841 w 2306"/>
                    <a:gd name="T65" fmla="*/ 1471 h 2306"/>
                    <a:gd name="T66" fmla="*/ 2127 w 2306"/>
                    <a:gd name="T67" fmla="*/ 1757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06" h="2306">
                      <a:moveTo>
                        <a:pt x="1943" y="1374"/>
                      </a:moveTo>
                      <a:cubicBezTo>
                        <a:pt x="1893" y="1322"/>
                        <a:pt x="1832" y="1294"/>
                        <a:pt x="1768" y="1294"/>
                      </a:cubicBezTo>
                      <a:cubicBezTo>
                        <a:pt x="1705" y="1294"/>
                        <a:pt x="1644" y="1322"/>
                        <a:pt x="1591" y="1374"/>
                      </a:cubicBezTo>
                      <a:cubicBezTo>
                        <a:pt x="1428" y="1537"/>
                        <a:pt x="1428" y="1537"/>
                        <a:pt x="1428" y="1537"/>
                      </a:cubicBezTo>
                      <a:cubicBezTo>
                        <a:pt x="1415" y="1529"/>
                        <a:pt x="1401" y="1523"/>
                        <a:pt x="1388" y="1516"/>
                      </a:cubicBezTo>
                      <a:cubicBezTo>
                        <a:pt x="1370" y="1507"/>
                        <a:pt x="1352" y="1498"/>
                        <a:pt x="1337" y="1489"/>
                      </a:cubicBezTo>
                      <a:cubicBezTo>
                        <a:pt x="1184" y="1391"/>
                        <a:pt x="1045" y="1265"/>
                        <a:pt x="912" y="1101"/>
                      </a:cubicBezTo>
                      <a:cubicBezTo>
                        <a:pt x="847" y="1019"/>
                        <a:pt x="804" y="951"/>
                        <a:pt x="772" y="881"/>
                      </a:cubicBezTo>
                      <a:cubicBezTo>
                        <a:pt x="815" y="842"/>
                        <a:pt x="854" y="802"/>
                        <a:pt x="892" y="763"/>
                      </a:cubicBezTo>
                      <a:cubicBezTo>
                        <a:pt x="907" y="749"/>
                        <a:pt x="921" y="734"/>
                        <a:pt x="936" y="719"/>
                      </a:cubicBezTo>
                      <a:cubicBezTo>
                        <a:pt x="1044" y="611"/>
                        <a:pt x="1044" y="470"/>
                        <a:pt x="936" y="362"/>
                      </a:cubicBezTo>
                      <a:cubicBezTo>
                        <a:pt x="795" y="221"/>
                        <a:pt x="795" y="221"/>
                        <a:pt x="795" y="221"/>
                      </a:cubicBezTo>
                      <a:cubicBezTo>
                        <a:pt x="779" y="205"/>
                        <a:pt x="762" y="188"/>
                        <a:pt x="747" y="172"/>
                      </a:cubicBezTo>
                      <a:cubicBezTo>
                        <a:pt x="716" y="140"/>
                        <a:pt x="683" y="107"/>
                        <a:pt x="649" y="76"/>
                      </a:cubicBezTo>
                      <a:cubicBezTo>
                        <a:pt x="599" y="26"/>
                        <a:pt x="539" y="0"/>
                        <a:pt x="476" y="0"/>
                      </a:cubicBezTo>
                      <a:cubicBezTo>
                        <a:pt x="413" y="0"/>
                        <a:pt x="352" y="26"/>
                        <a:pt x="301" y="76"/>
                      </a:cubicBezTo>
                      <a:cubicBezTo>
                        <a:pt x="300" y="76"/>
                        <a:pt x="300" y="76"/>
                        <a:pt x="300" y="77"/>
                      </a:cubicBezTo>
                      <a:cubicBezTo>
                        <a:pt x="124" y="254"/>
                        <a:pt x="124" y="254"/>
                        <a:pt x="124" y="254"/>
                      </a:cubicBezTo>
                      <a:cubicBezTo>
                        <a:pt x="58" y="320"/>
                        <a:pt x="20" y="401"/>
                        <a:pt x="12" y="494"/>
                      </a:cubicBezTo>
                      <a:cubicBezTo>
                        <a:pt x="0" y="645"/>
                        <a:pt x="44" y="785"/>
                        <a:pt x="78" y="877"/>
                      </a:cubicBezTo>
                      <a:cubicBezTo>
                        <a:pt x="162" y="1103"/>
                        <a:pt x="287" y="1312"/>
                        <a:pt x="473" y="1537"/>
                      </a:cubicBezTo>
                      <a:cubicBezTo>
                        <a:pt x="700" y="1807"/>
                        <a:pt x="972" y="2020"/>
                        <a:pt x="1283" y="2171"/>
                      </a:cubicBezTo>
                      <a:cubicBezTo>
                        <a:pt x="1402" y="2227"/>
                        <a:pt x="1560" y="2294"/>
                        <a:pt x="1738" y="2305"/>
                      </a:cubicBezTo>
                      <a:cubicBezTo>
                        <a:pt x="1748" y="2305"/>
                        <a:pt x="1760" y="2306"/>
                        <a:pt x="1770" y="2306"/>
                      </a:cubicBezTo>
                      <a:cubicBezTo>
                        <a:pt x="1889" y="2306"/>
                        <a:pt x="1990" y="2263"/>
                        <a:pt x="2068" y="2178"/>
                      </a:cubicBezTo>
                      <a:cubicBezTo>
                        <a:pt x="2069" y="2177"/>
                        <a:pt x="2070" y="2176"/>
                        <a:pt x="2070" y="2175"/>
                      </a:cubicBezTo>
                      <a:cubicBezTo>
                        <a:pt x="2097" y="2143"/>
                        <a:pt x="2128" y="2113"/>
                        <a:pt x="2161" y="2082"/>
                      </a:cubicBezTo>
                      <a:cubicBezTo>
                        <a:pt x="2183" y="2061"/>
                        <a:pt x="2206" y="2038"/>
                        <a:pt x="2228" y="2015"/>
                      </a:cubicBezTo>
                      <a:cubicBezTo>
                        <a:pt x="2279" y="1962"/>
                        <a:pt x="2306" y="1900"/>
                        <a:pt x="2306" y="1836"/>
                      </a:cubicBezTo>
                      <a:cubicBezTo>
                        <a:pt x="2306" y="1772"/>
                        <a:pt x="2279" y="1711"/>
                        <a:pt x="2226" y="1659"/>
                      </a:cubicBezTo>
                      <a:lnTo>
                        <a:pt x="1943" y="1374"/>
                      </a:lnTo>
                      <a:close/>
                      <a:moveTo>
                        <a:pt x="2128" y="1918"/>
                      </a:moveTo>
                      <a:cubicBezTo>
                        <a:pt x="2127" y="1918"/>
                        <a:pt x="2127" y="1919"/>
                        <a:pt x="2128" y="1918"/>
                      </a:cubicBezTo>
                      <a:cubicBezTo>
                        <a:pt x="2108" y="1940"/>
                        <a:pt x="2087" y="1960"/>
                        <a:pt x="2065" y="1982"/>
                      </a:cubicBezTo>
                      <a:cubicBezTo>
                        <a:pt x="2031" y="2014"/>
                        <a:pt x="1997" y="2047"/>
                        <a:pt x="1965" y="2085"/>
                      </a:cubicBezTo>
                      <a:cubicBezTo>
                        <a:pt x="1913" y="2141"/>
                        <a:pt x="1851" y="2167"/>
                        <a:pt x="1771" y="2167"/>
                      </a:cubicBezTo>
                      <a:cubicBezTo>
                        <a:pt x="1763" y="2167"/>
                        <a:pt x="1755" y="2167"/>
                        <a:pt x="1747" y="2166"/>
                      </a:cubicBezTo>
                      <a:cubicBezTo>
                        <a:pt x="1593" y="2157"/>
                        <a:pt x="1451" y="2097"/>
                        <a:pt x="1344" y="2046"/>
                      </a:cubicBezTo>
                      <a:cubicBezTo>
                        <a:pt x="1051" y="1904"/>
                        <a:pt x="795" y="1703"/>
                        <a:pt x="581" y="1448"/>
                      </a:cubicBezTo>
                      <a:cubicBezTo>
                        <a:pt x="405" y="1236"/>
                        <a:pt x="287" y="1040"/>
                        <a:pt x="209" y="829"/>
                      </a:cubicBezTo>
                      <a:cubicBezTo>
                        <a:pt x="161" y="700"/>
                        <a:pt x="144" y="600"/>
                        <a:pt x="151" y="505"/>
                      </a:cubicBezTo>
                      <a:cubicBezTo>
                        <a:pt x="157" y="445"/>
                        <a:pt x="180" y="395"/>
                        <a:pt x="223" y="352"/>
                      </a:cubicBezTo>
                      <a:cubicBezTo>
                        <a:pt x="399" y="176"/>
                        <a:pt x="399" y="176"/>
                        <a:pt x="399" y="176"/>
                      </a:cubicBezTo>
                      <a:cubicBezTo>
                        <a:pt x="424" y="152"/>
                        <a:pt x="451" y="139"/>
                        <a:pt x="477" y="139"/>
                      </a:cubicBezTo>
                      <a:cubicBezTo>
                        <a:pt x="510" y="139"/>
                        <a:pt x="536" y="159"/>
                        <a:pt x="553" y="175"/>
                      </a:cubicBezTo>
                      <a:cubicBezTo>
                        <a:pt x="553" y="176"/>
                        <a:pt x="554" y="176"/>
                        <a:pt x="554" y="177"/>
                      </a:cubicBezTo>
                      <a:cubicBezTo>
                        <a:pt x="586" y="206"/>
                        <a:pt x="616" y="237"/>
                        <a:pt x="647" y="269"/>
                      </a:cubicBezTo>
                      <a:cubicBezTo>
                        <a:pt x="663" y="286"/>
                        <a:pt x="680" y="302"/>
                        <a:pt x="696" y="319"/>
                      </a:cubicBezTo>
                      <a:cubicBezTo>
                        <a:pt x="838" y="460"/>
                        <a:pt x="838" y="460"/>
                        <a:pt x="838" y="460"/>
                      </a:cubicBezTo>
                      <a:cubicBezTo>
                        <a:pt x="892" y="515"/>
                        <a:pt x="892" y="566"/>
                        <a:pt x="838" y="621"/>
                      </a:cubicBezTo>
                      <a:cubicBezTo>
                        <a:pt x="823" y="636"/>
                        <a:pt x="808" y="651"/>
                        <a:pt x="793" y="665"/>
                      </a:cubicBezTo>
                      <a:cubicBezTo>
                        <a:pt x="750" y="709"/>
                        <a:pt x="708" y="751"/>
                        <a:pt x="663" y="791"/>
                      </a:cubicBezTo>
                      <a:cubicBezTo>
                        <a:pt x="662" y="792"/>
                        <a:pt x="661" y="793"/>
                        <a:pt x="661" y="794"/>
                      </a:cubicBezTo>
                      <a:cubicBezTo>
                        <a:pt x="616" y="838"/>
                        <a:pt x="625" y="882"/>
                        <a:pt x="634" y="911"/>
                      </a:cubicBezTo>
                      <a:cubicBezTo>
                        <a:pt x="634" y="913"/>
                        <a:pt x="635" y="914"/>
                        <a:pt x="636" y="916"/>
                      </a:cubicBezTo>
                      <a:cubicBezTo>
                        <a:pt x="672" y="1005"/>
                        <a:pt x="724" y="1088"/>
                        <a:pt x="802" y="1188"/>
                      </a:cubicBezTo>
                      <a:cubicBezTo>
                        <a:pt x="803" y="1188"/>
                        <a:pt x="803" y="1188"/>
                        <a:pt x="803" y="1188"/>
                      </a:cubicBezTo>
                      <a:cubicBezTo>
                        <a:pt x="946" y="1364"/>
                        <a:pt x="1096" y="1501"/>
                        <a:pt x="1262" y="1606"/>
                      </a:cubicBezTo>
                      <a:cubicBezTo>
                        <a:pt x="1283" y="1619"/>
                        <a:pt x="1305" y="1630"/>
                        <a:pt x="1325" y="1641"/>
                      </a:cubicBezTo>
                      <a:cubicBezTo>
                        <a:pt x="1344" y="1650"/>
                        <a:pt x="1361" y="1659"/>
                        <a:pt x="1376" y="1668"/>
                      </a:cubicBezTo>
                      <a:cubicBezTo>
                        <a:pt x="1378" y="1669"/>
                        <a:pt x="1381" y="1670"/>
                        <a:pt x="1383" y="1672"/>
                      </a:cubicBezTo>
                      <a:cubicBezTo>
                        <a:pt x="1400" y="1680"/>
                        <a:pt x="1417" y="1684"/>
                        <a:pt x="1434" y="1684"/>
                      </a:cubicBezTo>
                      <a:cubicBezTo>
                        <a:pt x="1477" y="1684"/>
                        <a:pt x="1504" y="1658"/>
                        <a:pt x="1512" y="1649"/>
                      </a:cubicBezTo>
                      <a:cubicBezTo>
                        <a:pt x="1689" y="1472"/>
                        <a:pt x="1689" y="1472"/>
                        <a:pt x="1689" y="1472"/>
                      </a:cubicBezTo>
                      <a:cubicBezTo>
                        <a:pt x="1707" y="1455"/>
                        <a:pt x="1734" y="1433"/>
                        <a:pt x="1767" y="1433"/>
                      </a:cubicBezTo>
                      <a:cubicBezTo>
                        <a:pt x="1799" y="1433"/>
                        <a:pt x="1825" y="1453"/>
                        <a:pt x="1841" y="1471"/>
                      </a:cubicBezTo>
                      <a:cubicBezTo>
                        <a:pt x="1842" y="1472"/>
                        <a:pt x="1842" y="1472"/>
                        <a:pt x="1842" y="1472"/>
                      </a:cubicBezTo>
                      <a:cubicBezTo>
                        <a:pt x="2127" y="1757"/>
                        <a:pt x="2127" y="1757"/>
                        <a:pt x="2127" y="1757"/>
                      </a:cubicBezTo>
                      <a:cubicBezTo>
                        <a:pt x="2180" y="1809"/>
                        <a:pt x="2180" y="1864"/>
                        <a:pt x="2128" y="19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19" name="Freeform 11">
                  <a:extLst>
                    <a:ext uri="{FF2B5EF4-FFF2-40B4-BE49-F238E27FC236}">
                      <a16:creationId xmlns:a16="http://schemas.microsoft.com/office/drawing/2014/main" id="{C1C264D8-7A2E-DCCF-02A1-EA38209C6064}"/>
                    </a:ext>
                  </a:extLst>
                </p:cNvPr>
                <p:cNvSpPr>
                  <a:spLocks/>
                </p:cNvSpPr>
                <p:nvPr/>
              </p:nvSpPr>
              <p:spPr bwMode="auto">
                <a:xfrm>
                  <a:off x="-1441450" y="2079625"/>
                  <a:ext cx="1612900" cy="1595437"/>
                </a:xfrm>
                <a:custGeom>
                  <a:avLst/>
                  <a:gdLst>
                    <a:gd name="T0" fmla="*/ 63 w 749"/>
                    <a:gd name="T1" fmla="*/ 143 h 743"/>
                    <a:gd name="T2" fmla="*/ 419 w 749"/>
                    <a:gd name="T3" fmla="*/ 328 h 743"/>
                    <a:gd name="T4" fmla="*/ 604 w 749"/>
                    <a:gd name="T5" fmla="*/ 685 h 743"/>
                    <a:gd name="T6" fmla="*/ 673 w 749"/>
                    <a:gd name="T7" fmla="*/ 743 h 743"/>
                    <a:gd name="T8" fmla="*/ 685 w 749"/>
                    <a:gd name="T9" fmla="*/ 742 h 743"/>
                    <a:gd name="T10" fmla="*/ 742 w 749"/>
                    <a:gd name="T11" fmla="*/ 661 h 743"/>
                    <a:gd name="T12" fmla="*/ 519 w 749"/>
                    <a:gd name="T13" fmla="*/ 230 h 743"/>
                    <a:gd name="T14" fmla="*/ 87 w 749"/>
                    <a:gd name="T15" fmla="*/ 6 h 743"/>
                    <a:gd name="T16" fmla="*/ 7 w 749"/>
                    <a:gd name="T17" fmla="*/ 63 h 743"/>
                    <a:gd name="T18" fmla="*/ 63 w 749"/>
                    <a:gd name="T19" fmla="*/ 1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9" h="743">
                      <a:moveTo>
                        <a:pt x="63" y="143"/>
                      </a:moveTo>
                      <a:cubicBezTo>
                        <a:pt x="198" y="166"/>
                        <a:pt x="321" y="230"/>
                        <a:pt x="419" y="328"/>
                      </a:cubicBezTo>
                      <a:cubicBezTo>
                        <a:pt x="518" y="426"/>
                        <a:pt x="581" y="549"/>
                        <a:pt x="604" y="685"/>
                      </a:cubicBezTo>
                      <a:cubicBezTo>
                        <a:pt x="610" y="719"/>
                        <a:pt x="640" y="743"/>
                        <a:pt x="673" y="743"/>
                      </a:cubicBezTo>
                      <a:cubicBezTo>
                        <a:pt x="677" y="743"/>
                        <a:pt x="681" y="742"/>
                        <a:pt x="685" y="742"/>
                      </a:cubicBezTo>
                      <a:cubicBezTo>
                        <a:pt x="723" y="735"/>
                        <a:pt x="749" y="699"/>
                        <a:pt x="742" y="661"/>
                      </a:cubicBezTo>
                      <a:cubicBezTo>
                        <a:pt x="714" y="497"/>
                        <a:pt x="637" y="348"/>
                        <a:pt x="519" y="230"/>
                      </a:cubicBezTo>
                      <a:cubicBezTo>
                        <a:pt x="400" y="111"/>
                        <a:pt x="251" y="34"/>
                        <a:pt x="87" y="6"/>
                      </a:cubicBezTo>
                      <a:cubicBezTo>
                        <a:pt x="49" y="0"/>
                        <a:pt x="13" y="25"/>
                        <a:pt x="7" y="63"/>
                      </a:cubicBezTo>
                      <a:cubicBezTo>
                        <a:pt x="0" y="100"/>
                        <a:pt x="25" y="137"/>
                        <a:pt x="63"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0" name="Freeform 12">
                  <a:extLst>
                    <a:ext uri="{FF2B5EF4-FFF2-40B4-BE49-F238E27FC236}">
                      <a16:creationId xmlns:a16="http://schemas.microsoft.com/office/drawing/2014/main" id="{49F0590E-207A-15DE-7F7E-9782A4A969FB}"/>
                    </a:ext>
                  </a:extLst>
                </p:cNvPr>
                <p:cNvSpPr>
                  <a:spLocks/>
                </p:cNvSpPr>
                <p:nvPr/>
              </p:nvSpPr>
              <p:spPr bwMode="auto">
                <a:xfrm>
                  <a:off x="-1398588" y="1123951"/>
                  <a:ext cx="2524125" cy="2503487"/>
                </a:xfrm>
                <a:custGeom>
                  <a:avLst/>
                  <a:gdLst>
                    <a:gd name="T0" fmla="*/ 1165 w 1172"/>
                    <a:gd name="T1" fmla="*/ 1086 h 1166"/>
                    <a:gd name="T2" fmla="*/ 797 w 1172"/>
                    <a:gd name="T3" fmla="*/ 375 h 1166"/>
                    <a:gd name="T4" fmla="*/ 86 w 1172"/>
                    <a:gd name="T5" fmla="*/ 7 h 1166"/>
                    <a:gd name="T6" fmla="*/ 6 w 1172"/>
                    <a:gd name="T7" fmla="*/ 64 h 1166"/>
                    <a:gd name="T8" fmla="*/ 64 w 1172"/>
                    <a:gd name="T9" fmla="*/ 144 h 1166"/>
                    <a:gd name="T10" fmla="*/ 699 w 1172"/>
                    <a:gd name="T11" fmla="*/ 474 h 1166"/>
                    <a:gd name="T12" fmla="*/ 1028 w 1172"/>
                    <a:gd name="T13" fmla="*/ 1109 h 1166"/>
                    <a:gd name="T14" fmla="*/ 1096 w 1172"/>
                    <a:gd name="T15" fmla="*/ 1166 h 1166"/>
                    <a:gd name="T16" fmla="*/ 1108 w 1172"/>
                    <a:gd name="T17" fmla="*/ 1165 h 1166"/>
                    <a:gd name="T18" fmla="*/ 1165 w 1172"/>
                    <a:gd name="T19" fmla="*/ 1086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2" h="1166">
                      <a:moveTo>
                        <a:pt x="1165" y="1086"/>
                      </a:moveTo>
                      <a:cubicBezTo>
                        <a:pt x="1119" y="816"/>
                        <a:pt x="992" y="571"/>
                        <a:pt x="797" y="375"/>
                      </a:cubicBezTo>
                      <a:cubicBezTo>
                        <a:pt x="601" y="180"/>
                        <a:pt x="356" y="53"/>
                        <a:pt x="86" y="7"/>
                      </a:cubicBezTo>
                      <a:cubicBezTo>
                        <a:pt x="49" y="0"/>
                        <a:pt x="13" y="26"/>
                        <a:pt x="6" y="64"/>
                      </a:cubicBezTo>
                      <a:cubicBezTo>
                        <a:pt x="0" y="102"/>
                        <a:pt x="25" y="138"/>
                        <a:pt x="64" y="144"/>
                      </a:cubicBezTo>
                      <a:cubicBezTo>
                        <a:pt x="304" y="185"/>
                        <a:pt x="524" y="299"/>
                        <a:pt x="699" y="474"/>
                      </a:cubicBezTo>
                      <a:cubicBezTo>
                        <a:pt x="873" y="648"/>
                        <a:pt x="987" y="868"/>
                        <a:pt x="1028" y="1109"/>
                      </a:cubicBezTo>
                      <a:cubicBezTo>
                        <a:pt x="1033" y="1143"/>
                        <a:pt x="1063" y="1166"/>
                        <a:pt x="1096" y="1166"/>
                      </a:cubicBezTo>
                      <a:cubicBezTo>
                        <a:pt x="1101" y="1166"/>
                        <a:pt x="1104" y="1166"/>
                        <a:pt x="1108" y="1165"/>
                      </a:cubicBezTo>
                      <a:cubicBezTo>
                        <a:pt x="1146" y="1160"/>
                        <a:pt x="1172" y="1124"/>
                        <a:pt x="1165" y="10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2" name="Group 31">
              <a:extLst>
                <a:ext uri="{FF2B5EF4-FFF2-40B4-BE49-F238E27FC236}">
                  <a16:creationId xmlns:a16="http://schemas.microsoft.com/office/drawing/2014/main" id="{E360731E-B2C0-EBFB-4A25-864FAA4DD28E}"/>
                </a:ext>
              </a:extLst>
            </p:cNvPr>
            <p:cNvGrpSpPr/>
            <p:nvPr/>
          </p:nvGrpSpPr>
          <p:grpSpPr>
            <a:xfrm>
              <a:off x="8039516" y="4010137"/>
              <a:ext cx="3142204" cy="338554"/>
              <a:chOff x="8216676" y="4365737"/>
              <a:chExt cx="3142204" cy="338554"/>
            </a:xfrm>
          </p:grpSpPr>
          <p:sp>
            <p:nvSpPr>
              <p:cNvPr id="16" name="Rectangle 15">
                <a:extLst>
                  <a:ext uri="{FF2B5EF4-FFF2-40B4-BE49-F238E27FC236}">
                    <a16:creationId xmlns:a16="http://schemas.microsoft.com/office/drawing/2014/main" id="{EC0E9B82-2792-FF35-34B5-46CEEF223D15}"/>
                  </a:ext>
                </a:extLst>
              </p:cNvPr>
              <p:cNvSpPr/>
              <p:nvPr/>
            </p:nvSpPr>
            <p:spPr>
              <a:xfrm>
                <a:off x="8664978" y="4365737"/>
                <a:ext cx="2693902" cy="338554"/>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www.anubhavtrainings.com</a:t>
                </a:r>
              </a:p>
            </p:txBody>
          </p:sp>
          <p:sp>
            <p:nvSpPr>
              <p:cNvPr id="17" name="Freeform 16">
                <a:extLst>
                  <a:ext uri="{FF2B5EF4-FFF2-40B4-BE49-F238E27FC236}">
                    <a16:creationId xmlns:a16="http://schemas.microsoft.com/office/drawing/2014/main" id="{4F0CB8A1-849A-49DE-8DB1-4120952B1022}"/>
                  </a:ext>
                </a:extLst>
              </p:cNvPr>
              <p:cNvSpPr>
                <a:spLocks noEditPoints="1"/>
              </p:cNvSpPr>
              <p:nvPr/>
            </p:nvSpPr>
            <p:spPr bwMode="auto">
              <a:xfrm>
                <a:off x="8216676" y="4391195"/>
                <a:ext cx="288365" cy="287639"/>
              </a:xfrm>
              <a:custGeom>
                <a:avLst/>
                <a:gdLst>
                  <a:gd name="T0" fmla="*/ 1171 w 2342"/>
                  <a:gd name="T1" fmla="*/ 0 h 2342"/>
                  <a:gd name="T2" fmla="*/ 0 w 2342"/>
                  <a:gd name="T3" fmla="*/ 1171 h 2342"/>
                  <a:gd name="T4" fmla="*/ 1171 w 2342"/>
                  <a:gd name="T5" fmla="*/ 2342 h 2342"/>
                  <a:gd name="T6" fmla="*/ 2342 w 2342"/>
                  <a:gd name="T7" fmla="*/ 1171 h 2342"/>
                  <a:gd name="T8" fmla="*/ 2236 w 2342"/>
                  <a:gd name="T9" fmla="*/ 1118 h 2342"/>
                  <a:gd name="T10" fmla="*/ 1708 w 2342"/>
                  <a:gd name="T11" fmla="*/ 609 h 2342"/>
                  <a:gd name="T12" fmla="*/ 2236 w 2342"/>
                  <a:gd name="T13" fmla="*/ 1118 h 2342"/>
                  <a:gd name="T14" fmla="*/ 1677 w 2342"/>
                  <a:gd name="T15" fmla="*/ 1224 h 2342"/>
                  <a:gd name="T16" fmla="*/ 1224 w 2342"/>
                  <a:gd name="T17" fmla="*/ 1608 h 2342"/>
                  <a:gd name="T18" fmla="*/ 1874 w 2342"/>
                  <a:gd name="T19" fmla="*/ 370 h 2342"/>
                  <a:gd name="T20" fmla="*/ 1613 w 2342"/>
                  <a:gd name="T21" fmla="*/ 364 h 2342"/>
                  <a:gd name="T22" fmla="*/ 1874 w 2342"/>
                  <a:gd name="T23" fmla="*/ 370 h 2342"/>
                  <a:gd name="T24" fmla="*/ 1520 w 2342"/>
                  <a:gd name="T25" fmla="*/ 411 h 2342"/>
                  <a:gd name="T26" fmla="*/ 1224 w 2342"/>
                  <a:gd name="T27" fmla="*/ 633 h 2342"/>
                  <a:gd name="T28" fmla="*/ 1611 w 2342"/>
                  <a:gd name="T29" fmla="*/ 654 h 2342"/>
                  <a:gd name="T30" fmla="*/ 1224 w 2342"/>
                  <a:gd name="T31" fmla="*/ 1119 h 2342"/>
                  <a:gd name="T32" fmla="*/ 1611 w 2342"/>
                  <a:gd name="T33" fmla="*/ 654 h 2342"/>
                  <a:gd name="T34" fmla="*/ 665 w 2342"/>
                  <a:gd name="T35" fmla="*/ 1118 h 2342"/>
                  <a:gd name="T36" fmla="*/ 1118 w 2342"/>
                  <a:gd name="T37" fmla="*/ 737 h 2342"/>
                  <a:gd name="T38" fmla="*/ 1119 w 2342"/>
                  <a:gd name="T39" fmla="*/ 121 h 2342"/>
                  <a:gd name="T40" fmla="*/ 763 w 2342"/>
                  <a:gd name="T41" fmla="*/ 553 h 2342"/>
                  <a:gd name="T42" fmla="*/ 1119 w 2342"/>
                  <a:gd name="T43" fmla="*/ 121 h 2342"/>
                  <a:gd name="T44" fmla="*/ 729 w 2342"/>
                  <a:gd name="T45" fmla="*/ 364 h 2342"/>
                  <a:gd name="T46" fmla="*/ 469 w 2342"/>
                  <a:gd name="T47" fmla="*/ 370 h 2342"/>
                  <a:gd name="T48" fmla="*/ 393 w 2342"/>
                  <a:gd name="T49" fmla="*/ 443 h 2342"/>
                  <a:gd name="T50" fmla="*/ 560 w 2342"/>
                  <a:gd name="T51" fmla="*/ 1118 h 2342"/>
                  <a:gd name="T52" fmla="*/ 393 w 2342"/>
                  <a:gd name="T53" fmla="*/ 443 h 2342"/>
                  <a:gd name="T54" fmla="*/ 560 w 2342"/>
                  <a:gd name="T55" fmla="*/ 1224 h 2342"/>
                  <a:gd name="T56" fmla="*/ 395 w 2342"/>
                  <a:gd name="T57" fmla="*/ 1901 h 2342"/>
                  <a:gd name="T58" fmla="*/ 471 w 2342"/>
                  <a:gd name="T59" fmla="*/ 1974 h 2342"/>
                  <a:gd name="T60" fmla="*/ 729 w 2342"/>
                  <a:gd name="T61" fmla="*/ 1978 h 2342"/>
                  <a:gd name="T62" fmla="*/ 471 w 2342"/>
                  <a:gd name="T63" fmla="*/ 1974 h 2342"/>
                  <a:gd name="T64" fmla="*/ 823 w 2342"/>
                  <a:gd name="T65" fmla="*/ 1931 h 2342"/>
                  <a:gd name="T66" fmla="*/ 1119 w 2342"/>
                  <a:gd name="T67" fmla="*/ 1713 h 2342"/>
                  <a:gd name="T68" fmla="*/ 732 w 2342"/>
                  <a:gd name="T69" fmla="*/ 1692 h 2342"/>
                  <a:gd name="T70" fmla="*/ 1119 w 2342"/>
                  <a:gd name="T71" fmla="*/ 1224 h 2342"/>
                  <a:gd name="T72" fmla="*/ 732 w 2342"/>
                  <a:gd name="T73" fmla="*/ 1692 h 2342"/>
                  <a:gd name="T74" fmla="*/ 1224 w 2342"/>
                  <a:gd name="T75" fmla="*/ 1713 h 2342"/>
                  <a:gd name="T76" fmla="*/ 1520 w 2342"/>
                  <a:gd name="T77" fmla="*/ 1931 h 2342"/>
                  <a:gd name="T78" fmla="*/ 1460 w 2342"/>
                  <a:gd name="T79" fmla="*/ 2198 h 2342"/>
                  <a:gd name="T80" fmla="*/ 1674 w 2342"/>
                  <a:gd name="T81" fmla="*/ 1837 h 2342"/>
                  <a:gd name="T82" fmla="*/ 1460 w 2342"/>
                  <a:gd name="T83" fmla="*/ 2198 h 2342"/>
                  <a:gd name="T84" fmla="*/ 1708 w 2342"/>
                  <a:gd name="T85" fmla="*/ 1736 h 2342"/>
                  <a:gd name="T86" fmla="*/ 2237 w 2342"/>
                  <a:gd name="T87" fmla="*/ 1224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42" h="2342">
                    <a:moveTo>
                      <a:pt x="1999" y="343"/>
                    </a:moveTo>
                    <a:cubicBezTo>
                      <a:pt x="1778" y="122"/>
                      <a:pt x="1484" y="0"/>
                      <a:pt x="1171" y="0"/>
                    </a:cubicBezTo>
                    <a:cubicBezTo>
                      <a:pt x="858" y="0"/>
                      <a:pt x="564" y="122"/>
                      <a:pt x="343" y="343"/>
                    </a:cubicBezTo>
                    <a:cubicBezTo>
                      <a:pt x="122" y="564"/>
                      <a:pt x="0" y="858"/>
                      <a:pt x="0" y="1171"/>
                    </a:cubicBezTo>
                    <a:cubicBezTo>
                      <a:pt x="0" y="1484"/>
                      <a:pt x="122" y="1778"/>
                      <a:pt x="343" y="1999"/>
                    </a:cubicBezTo>
                    <a:cubicBezTo>
                      <a:pt x="564" y="2220"/>
                      <a:pt x="858" y="2342"/>
                      <a:pt x="1171" y="2342"/>
                    </a:cubicBezTo>
                    <a:cubicBezTo>
                      <a:pt x="1484" y="2342"/>
                      <a:pt x="1778" y="2220"/>
                      <a:pt x="1999" y="1999"/>
                    </a:cubicBezTo>
                    <a:cubicBezTo>
                      <a:pt x="2220" y="1778"/>
                      <a:pt x="2342" y="1484"/>
                      <a:pt x="2342" y="1171"/>
                    </a:cubicBezTo>
                    <a:cubicBezTo>
                      <a:pt x="2342" y="858"/>
                      <a:pt x="2220" y="564"/>
                      <a:pt x="1999" y="343"/>
                    </a:cubicBezTo>
                    <a:close/>
                    <a:moveTo>
                      <a:pt x="2236" y="1118"/>
                    </a:moveTo>
                    <a:cubicBezTo>
                      <a:pt x="1782" y="1118"/>
                      <a:pt x="1782" y="1118"/>
                      <a:pt x="1782" y="1118"/>
                    </a:cubicBezTo>
                    <a:cubicBezTo>
                      <a:pt x="1778" y="938"/>
                      <a:pt x="1752" y="764"/>
                      <a:pt x="1708" y="609"/>
                    </a:cubicBezTo>
                    <a:cubicBezTo>
                      <a:pt x="1794" y="565"/>
                      <a:pt x="1875" y="509"/>
                      <a:pt x="1949" y="443"/>
                    </a:cubicBezTo>
                    <a:cubicBezTo>
                      <a:pt x="2117" y="622"/>
                      <a:pt x="2223" y="858"/>
                      <a:pt x="2236" y="1118"/>
                    </a:cubicBezTo>
                    <a:close/>
                    <a:moveTo>
                      <a:pt x="1224" y="1224"/>
                    </a:moveTo>
                    <a:cubicBezTo>
                      <a:pt x="1677" y="1224"/>
                      <a:pt x="1677" y="1224"/>
                      <a:pt x="1677" y="1224"/>
                    </a:cubicBezTo>
                    <a:cubicBezTo>
                      <a:pt x="1674" y="1390"/>
                      <a:pt x="1651" y="1549"/>
                      <a:pt x="1611" y="1692"/>
                    </a:cubicBezTo>
                    <a:cubicBezTo>
                      <a:pt x="1488" y="1642"/>
                      <a:pt x="1358" y="1614"/>
                      <a:pt x="1224" y="1608"/>
                    </a:cubicBezTo>
                    <a:lnTo>
                      <a:pt x="1224" y="1224"/>
                    </a:lnTo>
                    <a:close/>
                    <a:moveTo>
                      <a:pt x="1874" y="370"/>
                    </a:moveTo>
                    <a:cubicBezTo>
                      <a:pt x="1813" y="424"/>
                      <a:pt x="1746" y="470"/>
                      <a:pt x="1675" y="508"/>
                    </a:cubicBezTo>
                    <a:cubicBezTo>
                      <a:pt x="1657" y="457"/>
                      <a:pt x="1636" y="409"/>
                      <a:pt x="1613" y="364"/>
                    </a:cubicBezTo>
                    <a:cubicBezTo>
                      <a:pt x="1568" y="275"/>
                      <a:pt x="1516" y="201"/>
                      <a:pt x="1459" y="144"/>
                    </a:cubicBezTo>
                    <a:cubicBezTo>
                      <a:pt x="1615" y="188"/>
                      <a:pt x="1756" y="266"/>
                      <a:pt x="1874" y="370"/>
                    </a:cubicBezTo>
                    <a:close/>
                    <a:moveTo>
                      <a:pt x="1224" y="121"/>
                    </a:moveTo>
                    <a:cubicBezTo>
                      <a:pt x="1333" y="145"/>
                      <a:pt x="1436" y="246"/>
                      <a:pt x="1520" y="411"/>
                    </a:cubicBezTo>
                    <a:cubicBezTo>
                      <a:pt x="1542" y="455"/>
                      <a:pt x="1562" y="503"/>
                      <a:pt x="1580" y="553"/>
                    </a:cubicBezTo>
                    <a:cubicBezTo>
                      <a:pt x="1467" y="599"/>
                      <a:pt x="1347" y="626"/>
                      <a:pt x="1224" y="633"/>
                    </a:cubicBezTo>
                    <a:lnTo>
                      <a:pt x="1224" y="121"/>
                    </a:lnTo>
                    <a:close/>
                    <a:moveTo>
                      <a:pt x="1611" y="654"/>
                    </a:moveTo>
                    <a:cubicBezTo>
                      <a:pt x="1651" y="795"/>
                      <a:pt x="1673" y="953"/>
                      <a:pt x="1677" y="1119"/>
                    </a:cubicBezTo>
                    <a:cubicBezTo>
                      <a:pt x="1224" y="1119"/>
                      <a:pt x="1224" y="1119"/>
                      <a:pt x="1224" y="1119"/>
                    </a:cubicBezTo>
                    <a:cubicBezTo>
                      <a:pt x="1224" y="738"/>
                      <a:pt x="1224" y="738"/>
                      <a:pt x="1224" y="738"/>
                    </a:cubicBezTo>
                    <a:cubicBezTo>
                      <a:pt x="1358" y="732"/>
                      <a:pt x="1489" y="703"/>
                      <a:pt x="1611" y="654"/>
                    </a:cubicBezTo>
                    <a:close/>
                    <a:moveTo>
                      <a:pt x="1118" y="1118"/>
                    </a:moveTo>
                    <a:cubicBezTo>
                      <a:pt x="665" y="1118"/>
                      <a:pt x="665" y="1118"/>
                      <a:pt x="665" y="1118"/>
                    </a:cubicBezTo>
                    <a:cubicBezTo>
                      <a:pt x="668" y="953"/>
                      <a:pt x="691" y="795"/>
                      <a:pt x="730" y="653"/>
                    </a:cubicBezTo>
                    <a:cubicBezTo>
                      <a:pt x="853" y="703"/>
                      <a:pt x="984" y="732"/>
                      <a:pt x="1118" y="737"/>
                    </a:cubicBezTo>
                    <a:cubicBezTo>
                      <a:pt x="1118" y="1118"/>
                      <a:pt x="1118" y="1118"/>
                      <a:pt x="1118" y="1118"/>
                    </a:cubicBezTo>
                    <a:close/>
                    <a:moveTo>
                      <a:pt x="1119" y="121"/>
                    </a:moveTo>
                    <a:cubicBezTo>
                      <a:pt x="1119" y="633"/>
                      <a:pt x="1119" y="633"/>
                      <a:pt x="1119" y="633"/>
                    </a:cubicBezTo>
                    <a:cubicBezTo>
                      <a:pt x="995" y="626"/>
                      <a:pt x="875" y="599"/>
                      <a:pt x="763" y="553"/>
                    </a:cubicBezTo>
                    <a:cubicBezTo>
                      <a:pt x="780" y="503"/>
                      <a:pt x="800" y="455"/>
                      <a:pt x="823" y="411"/>
                    </a:cubicBezTo>
                    <a:cubicBezTo>
                      <a:pt x="906" y="246"/>
                      <a:pt x="1009" y="145"/>
                      <a:pt x="1119" y="121"/>
                    </a:cubicBezTo>
                    <a:close/>
                    <a:moveTo>
                      <a:pt x="883" y="144"/>
                    </a:moveTo>
                    <a:cubicBezTo>
                      <a:pt x="826" y="201"/>
                      <a:pt x="775" y="275"/>
                      <a:pt x="729" y="364"/>
                    </a:cubicBezTo>
                    <a:cubicBezTo>
                      <a:pt x="707" y="409"/>
                      <a:pt x="686" y="457"/>
                      <a:pt x="668" y="508"/>
                    </a:cubicBezTo>
                    <a:cubicBezTo>
                      <a:pt x="597" y="470"/>
                      <a:pt x="530" y="424"/>
                      <a:pt x="469" y="370"/>
                    </a:cubicBezTo>
                    <a:cubicBezTo>
                      <a:pt x="587" y="266"/>
                      <a:pt x="728" y="188"/>
                      <a:pt x="883" y="144"/>
                    </a:cubicBezTo>
                    <a:close/>
                    <a:moveTo>
                      <a:pt x="393" y="443"/>
                    </a:moveTo>
                    <a:cubicBezTo>
                      <a:pt x="467" y="509"/>
                      <a:pt x="548" y="564"/>
                      <a:pt x="635" y="609"/>
                    </a:cubicBezTo>
                    <a:cubicBezTo>
                      <a:pt x="590" y="764"/>
                      <a:pt x="564" y="938"/>
                      <a:pt x="560" y="1118"/>
                    </a:cubicBezTo>
                    <a:cubicBezTo>
                      <a:pt x="106" y="1118"/>
                      <a:pt x="106" y="1118"/>
                      <a:pt x="106" y="1118"/>
                    </a:cubicBezTo>
                    <a:cubicBezTo>
                      <a:pt x="119" y="858"/>
                      <a:pt x="226" y="622"/>
                      <a:pt x="393" y="443"/>
                    </a:cubicBezTo>
                    <a:close/>
                    <a:moveTo>
                      <a:pt x="106" y="1224"/>
                    </a:moveTo>
                    <a:cubicBezTo>
                      <a:pt x="560" y="1224"/>
                      <a:pt x="560" y="1224"/>
                      <a:pt x="560" y="1224"/>
                    </a:cubicBezTo>
                    <a:cubicBezTo>
                      <a:pt x="565" y="1406"/>
                      <a:pt x="591" y="1580"/>
                      <a:pt x="636" y="1736"/>
                    </a:cubicBezTo>
                    <a:cubicBezTo>
                      <a:pt x="549" y="1780"/>
                      <a:pt x="469" y="1835"/>
                      <a:pt x="395" y="1901"/>
                    </a:cubicBezTo>
                    <a:cubicBezTo>
                      <a:pt x="226" y="1722"/>
                      <a:pt x="119" y="1485"/>
                      <a:pt x="106" y="1224"/>
                    </a:cubicBezTo>
                    <a:close/>
                    <a:moveTo>
                      <a:pt x="471" y="1974"/>
                    </a:moveTo>
                    <a:cubicBezTo>
                      <a:pt x="532" y="1921"/>
                      <a:pt x="598" y="1875"/>
                      <a:pt x="668" y="1837"/>
                    </a:cubicBezTo>
                    <a:cubicBezTo>
                      <a:pt x="687" y="1886"/>
                      <a:pt x="707" y="1934"/>
                      <a:pt x="729" y="1978"/>
                    </a:cubicBezTo>
                    <a:cubicBezTo>
                      <a:pt x="775" y="2067"/>
                      <a:pt x="826" y="2141"/>
                      <a:pt x="883" y="2198"/>
                    </a:cubicBezTo>
                    <a:cubicBezTo>
                      <a:pt x="729" y="2154"/>
                      <a:pt x="588" y="2077"/>
                      <a:pt x="471" y="1974"/>
                    </a:cubicBezTo>
                    <a:close/>
                    <a:moveTo>
                      <a:pt x="1119" y="2221"/>
                    </a:moveTo>
                    <a:cubicBezTo>
                      <a:pt x="1009" y="2197"/>
                      <a:pt x="906" y="2096"/>
                      <a:pt x="823" y="1931"/>
                    </a:cubicBezTo>
                    <a:cubicBezTo>
                      <a:pt x="801" y="1888"/>
                      <a:pt x="781" y="1841"/>
                      <a:pt x="764" y="1792"/>
                    </a:cubicBezTo>
                    <a:cubicBezTo>
                      <a:pt x="876" y="1746"/>
                      <a:pt x="996" y="1718"/>
                      <a:pt x="1119" y="1713"/>
                    </a:cubicBezTo>
                    <a:cubicBezTo>
                      <a:pt x="1119" y="2221"/>
                      <a:pt x="1119" y="2221"/>
                      <a:pt x="1119" y="2221"/>
                    </a:cubicBezTo>
                    <a:close/>
                    <a:moveTo>
                      <a:pt x="732" y="1692"/>
                    </a:moveTo>
                    <a:cubicBezTo>
                      <a:pt x="692" y="1549"/>
                      <a:pt x="669" y="1390"/>
                      <a:pt x="665" y="1224"/>
                    </a:cubicBezTo>
                    <a:cubicBezTo>
                      <a:pt x="1119" y="1224"/>
                      <a:pt x="1119" y="1224"/>
                      <a:pt x="1119" y="1224"/>
                    </a:cubicBezTo>
                    <a:cubicBezTo>
                      <a:pt x="1119" y="1608"/>
                      <a:pt x="1119" y="1608"/>
                      <a:pt x="1119" y="1608"/>
                    </a:cubicBezTo>
                    <a:cubicBezTo>
                      <a:pt x="985" y="1613"/>
                      <a:pt x="854" y="1642"/>
                      <a:pt x="732" y="1692"/>
                    </a:cubicBezTo>
                    <a:close/>
                    <a:moveTo>
                      <a:pt x="1224" y="2221"/>
                    </a:moveTo>
                    <a:cubicBezTo>
                      <a:pt x="1224" y="1713"/>
                      <a:pt x="1224" y="1713"/>
                      <a:pt x="1224" y="1713"/>
                    </a:cubicBezTo>
                    <a:cubicBezTo>
                      <a:pt x="1347" y="1719"/>
                      <a:pt x="1467" y="1746"/>
                      <a:pt x="1579" y="1792"/>
                    </a:cubicBezTo>
                    <a:cubicBezTo>
                      <a:pt x="1562" y="1841"/>
                      <a:pt x="1542" y="1888"/>
                      <a:pt x="1520" y="1931"/>
                    </a:cubicBezTo>
                    <a:cubicBezTo>
                      <a:pt x="1437" y="2096"/>
                      <a:pt x="1334" y="2197"/>
                      <a:pt x="1224" y="2221"/>
                    </a:cubicBezTo>
                    <a:close/>
                    <a:moveTo>
                      <a:pt x="1460" y="2198"/>
                    </a:moveTo>
                    <a:cubicBezTo>
                      <a:pt x="1517" y="2141"/>
                      <a:pt x="1568" y="2067"/>
                      <a:pt x="1614" y="1977"/>
                    </a:cubicBezTo>
                    <a:cubicBezTo>
                      <a:pt x="1636" y="1933"/>
                      <a:pt x="1656" y="1886"/>
                      <a:pt x="1674" y="1837"/>
                    </a:cubicBezTo>
                    <a:cubicBezTo>
                      <a:pt x="1745" y="1874"/>
                      <a:pt x="1811" y="1920"/>
                      <a:pt x="1872" y="1974"/>
                    </a:cubicBezTo>
                    <a:cubicBezTo>
                      <a:pt x="1755" y="2077"/>
                      <a:pt x="1614" y="2154"/>
                      <a:pt x="1460" y="2198"/>
                    </a:cubicBezTo>
                    <a:close/>
                    <a:moveTo>
                      <a:pt x="1948" y="1901"/>
                    </a:moveTo>
                    <a:cubicBezTo>
                      <a:pt x="1875" y="1836"/>
                      <a:pt x="1794" y="1780"/>
                      <a:pt x="1708" y="1736"/>
                    </a:cubicBezTo>
                    <a:cubicBezTo>
                      <a:pt x="1753" y="1580"/>
                      <a:pt x="1779" y="1405"/>
                      <a:pt x="1783" y="1224"/>
                    </a:cubicBezTo>
                    <a:cubicBezTo>
                      <a:pt x="2237" y="1224"/>
                      <a:pt x="2237" y="1224"/>
                      <a:pt x="2237" y="1224"/>
                    </a:cubicBezTo>
                    <a:cubicBezTo>
                      <a:pt x="2224" y="1485"/>
                      <a:pt x="2117" y="1722"/>
                      <a:pt x="1948" y="19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sp>
        <p:nvSpPr>
          <p:cNvPr id="3" name="Title 4">
            <a:extLst>
              <a:ext uri="{FF2B5EF4-FFF2-40B4-BE49-F238E27FC236}">
                <a16:creationId xmlns:a16="http://schemas.microsoft.com/office/drawing/2014/main" id="{19F2014F-ABC5-E39E-B083-4A504E0543C6}"/>
              </a:ext>
            </a:extLst>
          </p:cNvPr>
          <p:cNvSpPr txBox="1">
            <a:spLocks/>
          </p:cNvSpPr>
          <p:nvPr/>
        </p:nvSpPr>
        <p:spPr>
          <a:xfrm>
            <a:off x="7963754" y="816405"/>
            <a:ext cx="3193318" cy="1200936"/>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dirty="0">
                <a:solidFill>
                  <a:schemeClr val="bg1"/>
                </a:solidFill>
                <a:latin typeface="Segoe UI Black" panose="020B0A02040204020203" pitchFamily="34" charset="0"/>
                <a:ea typeface="Segoe UI Black" panose="020B0A02040204020203" pitchFamily="34" charset="0"/>
              </a:rPr>
              <a:t>Thank you</a:t>
            </a:r>
          </a:p>
        </p:txBody>
      </p:sp>
      <p:pic>
        <p:nvPicPr>
          <p:cNvPr id="6" name="Picture 5">
            <a:extLst>
              <a:ext uri="{FF2B5EF4-FFF2-40B4-BE49-F238E27FC236}">
                <a16:creationId xmlns:a16="http://schemas.microsoft.com/office/drawing/2014/main" id="{478AEB94-2681-66BD-158B-E16E5BFF38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0716" y="4715082"/>
            <a:ext cx="1706702" cy="1685718"/>
          </a:xfrm>
          <a:prstGeom prst="rect">
            <a:avLst/>
          </a:prstGeom>
        </p:spPr>
      </p:pic>
    </p:spTree>
    <p:extLst>
      <p:ext uri="{BB962C8B-B14F-4D97-AF65-F5344CB8AC3E}">
        <p14:creationId xmlns:p14="http://schemas.microsoft.com/office/powerpoint/2010/main" val="3645348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Introduction to Managed Scenario </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2" name="TextBox 1"/>
          <p:cNvSpPr txBox="1"/>
          <p:nvPr/>
        </p:nvSpPr>
        <p:spPr>
          <a:xfrm>
            <a:off x="609441" y="911057"/>
            <a:ext cx="10513168" cy="2862322"/>
          </a:xfrm>
          <a:prstGeom prst="rect">
            <a:avLst/>
          </a:prstGeom>
          <a:noFill/>
        </p:spPr>
        <p:txBody>
          <a:bodyPr wrap="square" rtlCol="0">
            <a:spAutoFit/>
          </a:bodyPr>
          <a:lstStyle/>
          <a:p>
            <a:pPr algn="just"/>
            <a:r>
              <a:rPr lang="en-US" sz="1800" dirty="0"/>
              <a:t>Let us consider we have been given a green field and asked us to develop a villa from scratch with our own customization. So, what steps will be involved in it? We need to design the floor-plan of the villa, the sections we want to include in the house like pool area, a garden, a jogging track etc. And we will proceed with selecting materials, selecting vendors, enforcing conciliation and orders and many more steps. Similarly, the RAP’s managed scenario provides the greenfield development for our business object.</a:t>
            </a:r>
          </a:p>
          <a:p>
            <a:pPr algn="just"/>
            <a:r>
              <a:rPr lang="en-US" sz="1800" dirty="0"/>
              <a:t>In the managed scenario, the implementations of behavioral elements like Create/Update/Delete are managed by the RAP framework itself. However, to implement complex logic like validations, determination or some sort of actions (Submit, Approval, Reject etc.) on the business entity, you need to add the ABAP logic for it in implementing classes.</a:t>
            </a:r>
          </a:p>
          <a:p>
            <a:pPr algn="just"/>
            <a:endParaRPr lang="en-US" sz="1800" dirty="0"/>
          </a:p>
        </p:txBody>
      </p:sp>
      <p:pic>
        <p:nvPicPr>
          <p:cNvPr id="1026" name="Picture 2" descr="Getting Started with the ABAP RESTful Application Programming Model (RAP) |  SAP Blog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764" y="3594353"/>
            <a:ext cx="11711380" cy="2498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72816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Use Case for Managed Scenario</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7" name="TextBox 6">
            <a:extLst>
              <a:ext uri="{FF2B5EF4-FFF2-40B4-BE49-F238E27FC236}">
                <a16:creationId xmlns:a16="http://schemas.microsoft.com/office/drawing/2014/main" id="{77860053-B21F-4D12-84F4-2228681B9229}"/>
              </a:ext>
            </a:extLst>
          </p:cNvPr>
          <p:cNvSpPr txBox="1"/>
          <p:nvPr/>
        </p:nvSpPr>
        <p:spPr>
          <a:xfrm>
            <a:off x="614931" y="889180"/>
            <a:ext cx="11044786" cy="1323439"/>
          </a:xfrm>
          <a:prstGeom prst="rect">
            <a:avLst/>
          </a:prstGeom>
          <a:noFill/>
        </p:spPr>
        <p:txBody>
          <a:bodyPr wrap="square" rtlCol="0">
            <a:spAutoFit/>
          </a:bodyPr>
          <a:lstStyle/>
          <a:p>
            <a:r>
              <a:rPr lang="en-US" sz="2000" dirty="0"/>
              <a:t>I am working as a ABAP on Cloud developer for one of the travel planner agency, which has just taken the BTP subscription. They want me to create 2 fiori apps for the travel industry</a:t>
            </a:r>
            <a:endParaRPr lang="en-IN" sz="2000" dirty="0"/>
          </a:p>
          <a:p>
            <a:pPr marL="342900" indent="-342900">
              <a:buAutoNum type="arabicPeriod"/>
            </a:pPr>
            <a:r>
              <a:rPr lang="en-IN" sz="2000" dirty="0"/>
              <a:t>Processor Application</a:t>
            </a:r>
          </a:p>
          <a:p>
            <a:pPr marL="342900" indent="-342900">
              <a:buAutoNum type="arabicPeriod"/>
            </a:pPr>
            <a:r>
              <a:rPr lang="en-IN" sz="2000" dirty="0"/>
              <a:t>Approver Application</a:t>
            </a:r>
            <a:endParaRPr lang="en-US" sz="2000" dirty="0"/>
          </a:p>
        </p:txBody>
      </p:sp>
      <p:sp>
        <p:nvSpPr>
          <p:cNvPr id="12" name="Rectangle 11">
            <a:extLst>
              <a:ext uri="{FF2B5EF4-FFF2-40B4-BE49-F238E27FC236}">
                <a16:creationId xmlns:a16="http://schemas.microsoft.com/office/drawing/2014/main" id="{7702C120-469D-4311-838C-62644BFB06FB}"/>
              </a:ext>
            </a:extLst>
          </p:cNvPr>
          <p:cNvSpPr/>
          <p:nvPr/>
        </p:nvSpPr>
        <p:spPr>
          <a:xfrm>
            <a:off x="4015656" y="2699717"/>
            <a:ext cx="3312368" cy="148258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MakeMyTrip.com</a:t>
            </a:r>
          </a:p>
          <a:p>
            <a:pPr algn="ctr"/>
            <a:r>
              <a:rPr lang="en-US" sz="1800" dirty="0">
                <a:solidFill>
                  <a:schemeClr val="bg1"/>
                </a:solidFill>
              </a:rPr>
              <a:t>Source </a:t>
            </a:r>
            <a:r>
              <a:rPr lang="en-US" sz="1800" dirty="0">
                <a:solidFill>
                  <a:schemeClr val="bg1"/>
                </a:solidFill>
                <a:sym typeface="Wingdings" panose="05000000000000000000" pitchFamily="2" charset="2"/>
              </a:rPr>
              <a:t> Destination</a:t>
            </a:r>
          </a:p>
          <a:p>
            <a:pPr algn="ctr"/>
            <a:r>
              <a:rPr lang="en-US" sz="1800" dirty="0">
                <a:solidFill>
                  <a:schemeClr val="bg1"/>
                </a:solidFill>
                <a:sym typeface="Wingdings" panose="05000000000000000000" pitchFamily="2" charset="2"/>
              </a:rPr>
              <a:t>Start  End Date</a:t>
            </a:r>
          </a:p>
          <a:p>
            <a:pPr algn="ctr"/>
            <a:r>
              <a:rPr lang="en-US" sz="1800" dirty="0">
                <a:solidFill>
                  <a:schemeClr val="bg1"/>
                </a:solidFill>
                <a:sym typeface="Wingdings" panose="05000000000000000000" pitchFamily="2" charset="2"/>
              </a:rPr>
              <a:t>How many</a:t>
            </a:r>
            <a:endParaRPr lang="en-IN" sz="1800" dirty="0">
              <a:solidFill>
                <a:schemeClr val="bg1"/>
              </a:solidFill>
            </a:endParaRPr>
          </a:p>
        </p:txBody>
      </p:sp>
      <p:sp>
        <p:nvSpPr>
          <p:cNvPr id="14" name="TextBox 13">
            <a:extLst>
              <a:ext uri="{FF2B5EF4-FFF2-40B4-BE49-F238E27FC236}">
                <a16:creationId xmlns:a16="http://schemas.microsoft.com/office/drawing/2014/main" id="{3380D5A0-9764-46D4-919F-074BCC232B42}"/>
              </a:ext>
            </a:extLst>
          </p:cNvPr>
          <p:cNvSpPr txBox="1"/>
          <p:nvPr/>
        </p:nvSpPr>
        <p:spPr>
          <a:xfrm>
            <a:off x="5199452" y="6154061"/>
            <a:ext cx="1152128" cy="369332"/>
          </a:xfrm>
          <a:prstGeom prst="rect">
            <a:avLst/>
          </a:prstGeom>
          <a:noFill/>
        </p:spPr>
        <p:txBody>
          <a:bodyPr wrap="square" rtlCol="0">
            <a:spAutoFit/>
          </a:bodyPr>
          <a:lstStyle/>
          <a:p>
            <a:r>
              <a:rPr lang="en-US" sz="1800" b="1" dirty="0"/>
              <a:t>Processor</a:t>
            </a:r>
            <a:endParaRPr lang="en-IN" sz="1800" b="1" dirty="0"/>
          </a:p>
        </p:txBody>
      </p:sp>
      <p:sp>
        <p:nvSpPr>
          <p:cNvPr id="16" name="Rectangle 15">
            <a:extLst>
              <a:ext uri="{FF2B5EF4-FFF2-40B4-BE49-F238E27FC236}">
                <a16:creationId xmlns:a16="http://schemas.microsoft.com/office/drawing/2014/main" id="{FCF13FA5-BEB5-4F73-8683-52FB1C92D327}"/>
              </a:ext>
            </a:extLst>
          </p:cNvPr>
          <p:cNvSpPr/>
          <p:nvPr/>
        </p:nvSpPr>
        <p:spPr>
          <a:xfrm>
            <a:off x="7801052" y="2699717"/>
            <a:ext cx="2324746" cy="14814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Travel Itinerary </a:t>
            </a:r>
          </a:p>
          <a:p>
            <a:pPr algn="ctr"/>
            <a:r>
              <a:rPr lang="en-US" sz="1800" dirty="0">
                <a:solidFill>
                  <a:schemeClr val="bg1"/>
                </a:solidFill>
              </a:rPr>
              <a:t>Travel Request which has multiple Bookings</a:t>
            </a:r>
            <a:endParaRPr lang="en-IN" sz="1800" dirty="0">
              <a:solidFill>
                <a:schemeClr val="bg1"/>
              </a:solidFill>
            </a:endParaRPr>
          </a:p>
        </p:txBody>
      </p:sp>
      <p:sp>
        <p:nvSpPr>
          <p:cNvPr id="19" name="TextBox 18">
            <a:extLst>
              <a:ext uri="{FF2B5EF4-FFF2-40B4-BE49-F238E27FC236}">
                <a16:creationId xmlns:a16="http://schemas.microsoft.com/office/drawing/2014/main" id="{D43D5E95-D276-4722-975E-75A973EF8B50}"/>
              </a:ext>
            </a:extLst>
          </p:cNvPr>
          <p:cNvSpPr txBox="1"/>
          <p:nvPr/>
        </p:nvSpPr>
        <p:spPr>
          <a:xfrm>
            <a:off x="9772631" y="5111271"/>
            <a:ext cx="2324746" cy="923330"/>
          </a:xfrm>
          <a:prstGeom prst="rect">
            <a:avLst/>
          </a:prstGeom>
          <a:noFill/>
        </p:spPr>
        <p:txBody>
          <a:bodyPr wrap="square" rtlCol="0">
            <a:spAutoFit/>
          </a:bodyPr>
          <a:lstStyle/>
          <a:p>
            <a:r>
              <a:rPr lang="en-US" sz="1800" dirty="0"/>
              <a:t>Updates booking fees and description and provide approvals</a:t>
            </a:r>
            <a:endParaRPr lang="en-IN" sz="1800" dirty="0"/>
          </a:p>
        </p:txBody>
      </p:sp>
      <p:sp>
        <p:nvSpPr>
          <p:cNvPr id="21" name="TextBox 20">
            <a:extLst>
              <a:ext uri="{FF2B5EF4-FFF2-40B4-BE49-F238E27FC236}">
                <a16:creationId xmlns:a16="http://schemas.microsoft.com/office/drawing/2014/main" id="{C654BD13-3A0F-43C6-8698-BD30E17F39BE}"/>
              </a:ext>
            </a:extLst>
          </p:cNvPr>
          <p:cNvSpPr txBox="1"/>
          <p:nvPr/>
        </p:nvSpPr>
        <p:spPr>
          <a:xfrm>
            <a:off x="2206946" y="5230731"/>
            <a:ext cx="2864563" cy="923330"/>
          </a:xfrm>
          <a:prstGeom prst="rect">
            <a:avLst/>
          </a:prstGeom>
          <a:noFill/>
        </p:spPr>
        <p:txBody>
          <a:bodyPr wrap="square" rtlCol="0">
            <a:spAutoFit/>
          </a:bodyPr>
          <a:lstStyle/>
          <a:p>
            <a:pPr algn="r"/>
            <a:r>
              <a:rPr lang="en-US" sz="1800" dirty="0"/>
              <a:t>Create a travel request and add bookings with all the properties changeable</a:t>
            </a:r>
            <a:endParaRPr lang="en-IN" sz="1800" dirty="0"/>
          </a:p>
        </p:txBody>
      </p:sp>
      <p:sp>
        <p:nvSpPr>
          <p:cNvPr id="23" name="Chevron 22"/>
          <p:cNvSpPr/>
          <p:nvPr/>
        </p:nvSpPr>
        <p:spPr>
          <a:xfrm rot="5400000" flipH="1">
            <a:off x="5266063" y="4255043"/>
            <a:ext cx="867466" cy="773558"/>
          </a:xfrm>
          <a:prstGeom prst="chevr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5" name="TextBox 24">
            <a:extLst>
              <a:ext uri="{FF2B5EF4-FFF2-40B4-BE49-F238E27FC236}">
                <a16:creationId xmlns:a16="http://schemas.microsoft.com/office/drawing/2014/main" id="{3380D5A0-9764-46D4-919F-074BCC232B42}"/>
              </a:ext>
            </a:extLst>
          </p:cNvPr>
          <p:cNvSpPr txBox="1"/>
          <p:nvPr/>
        </p:nvSpPr>
        <p:spPr>
          <a:xfrm>
            <a:off x="8237534" y="6128188"/>
            <a:ext cx="1152128" cy="369332"/>
          </a:xfrm>
          <a:prstGeom prst="rect">
            <a:avLst/>
          </a:prstGeom>
          <a:noFill/>
        </p:spPr>
        <p:txBody>
          <a:bodyPr wrap="square" rtlCol="0">
            <a:spAutoFit/>
          </a:bodyPr>
          <a:lstStyle/>
          <a:p>
            <a:r>
              <a:rPr lang="en-US" sz="1800" b="1" dirty="0"/>
              <a:t>Approver</a:t>
            </a:r>
            <a:endParaRPr lang="en-IN" sz="1800" b="1" dirty="0"/>
          </a:p>
        </p:txBody>
      </p:sp>
      <p:sp>
        <p:nvSpPr>
          <p:cNvPr id="26"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pic>
        <p:nvPicPr>
          <p:cNvPr id="1026" name="Picture 2" descr="Free User, Download Free User png images, Free ClipArts on Clipart Library">
            <a:extLst>
              <a:ext uri="{FF2B5EF4-FFF2-40B4-BE49-F238E27FC236}">
                <a16:creationId xmlns:a16="http://schemas.microsoft.com/office/drawing/2014/main" id="{DF0A51C8-AED2-40EB-B51C-282B1F7844B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3591" y="5028948"/>
            <a:ext cx="1139514" cy="1139514"/>
          </a:xfrm>
          <a:prstGeom prst="rect">
            <a:avLst/>
          </a:prstGeom>
          <a:noFill/>
          <a:extLst>
            <a:ext uri="{909E8E84-426E-40DD-AFC4-6F175D3DCCD1}">
              <a14:hiddenFill xmlns:a14="http://schemas.microsoft.com/office/drawing/2010/main">
                <a:solidFill>
                  <a:srgbClr val="FFFFFF"/>
                </a:solidFill>
              </a14:hiddenFill>
            </a:ext>
          </a:extLst>
        </p:spPr>
      </p:pic>
      <p:sp>
        <p:nvSpPr>
          <p:cNvPr id="27" name="Chevron 22">
            <a:extLst>
              <a:ext uri="{FF2B5EF4-FFF2-40B4-BE49-F238E27FC236}">
                <a16:creationId xmlns:a16="http://schemas.microsoft.com/office/drawing/2014/main" id="{4217E298-8CA7-4CF5-8687-BE29735FCAD0}"/>
              </a:ext>
            </a:extLst>
          </p:cNvPr>
          <p:cNvSpPr/>
          <p:nvPr/>
        </p:nvSpPr>
        <p:spPr>
          <a:xfrm rot="5400000" flipH="1">
            <a:off x="8485489" y="4249742"/>
            <a:ext cx="867466" cy="773558"/>
          </a:xfrm>
          <a:prstGeom prst="chevr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pic>
        <p:nvPicPr>
          <p:cNvPr id="1028" name="Picture 4" descr="Clipart of manager avatar free image download">
            <a:extLst>
              <a:ext uri="{FF2B5EF4-FFF2-40B4-BE49-F238E27FC236}">
                <a16:creationId xmlns:a16="http://schemas.microsoft.com/office/drawing/2014/main" id="{30328B69-D08A-408B-B05F-59C1BD17D11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8550918" y="4997114"/>
            <a:ext cx="850339" cy="119501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n-demand Travel Booking App Development - Step-by-step Guide">
            <a:extLst>
              <a:ext uri="{FF2B5EF4-FFF2-40B4-BE49-F238E27FC236}">
                <a16:creationId xmlns:a16="http://schemas.microsoft.com/office/drawing/2014/main" id="{465F9001-810A-48B5-B352-CAFD85EBDB6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4680" t="18390" b="16150"/>
          <a:stretch/>
        </p:blipFill>
        <p:spPr bwMode="auto">
          <a:xfrm>
            <a:off x="458059" y="2673933"/>
            <a:ext cx="3497774" cy="1966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39947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IN" dirty="0">
                <a:latin typeface="Cooper Black" panose="0208090404030B020404" pitchFamily="18" charset="0"/>
              </a:rPr>
              <a:t>Steps for Build Use Case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cxnSp>
        <p:nvCxnSpPr>
          <p:cNvPr id="6" name="Connector: Elbow 61">
            <a:extLst>
              <a:ext uri="{FF2B5EF4-FFF2-40B4-BE49-F238E27FC236}">
                <a16:creationId xmlns:a16="http://schemas.microsoft.com/office/drawing/2014/main" id="{AF7B8CFE-3056-4D85-8FE2-6AC7C651AA67}"/>
              </a:ext>
            </a:extLst>
          </p:cNvPr>
          <p:cNvCxnSpPr/>
          <p:nvPr/>
        </p:nvCxnSpPr>
        <p:spPr>
          <a:xfrm rot="16200000" flipH="1">
            <a:off x="2914758" y="3858622"/>
            <a:ext cx="1284213" cy="338043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2D61562-DC21-425F-8824-AD5A0E4B93A6}"/>
              </a:ext>
            </a:extLst>
          </p:cNvPr>
          <p:cNvCxnSpPr/>
          <p:nvPr/>
        </p:nvCxnSpPr>
        <p:spPr>
          <a:xfrm flipV="1">
            <a:off x="10424224" y="1635170"/>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59">
            <a:extLst>
              <a:ext uri="{FF2B5EF4-FFF2-40B4-BE49-F238E27FC236}">
                <a16:creationId xmlns:a16="http://schemas.microsoft.com/office/drawing/2014/main" id="{993DFE95-EEF4-4F56-9B76-879A380E54D0}"/>
              </a:ext>
            </a:extLst>
          </p:cNvPr>
          <p:cNvCxnSpPr/>
          <p:nvPr/>
        </p:nvCxnSpPr>
        <p:spPr>
          <a:xfrm rot="5400000">
            <a:off x="8379427" y="4197190"/>
            <a:ext cx="1185538" cy="284863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C39E87A-2CAF-CD41-98DC-4526D06794F9}"/>
              </a:ext>
            </a:extLst>
          </p:cNvPr>
          <p:cNvSpPr txBox="1"/>
          <p:nvPr/>
        </p:nvSpPr>
        <p:spPr>
          <a:xfrm>
            <a:off x="709436" y="3403975"/>
            <a:ext cx="5294060" cy="369332"/>
          </a:xfrm>
          <a:prstGeom prst="rect">
            <a:avLst/>
          </a:prstGeom>
          <a:noFill/>
          <a:ln>
            <a:noFill/>
          </a:ln>
        </p:spPr>
        <p:txBody>
          <a:bodyPr wrap="square" rtlCol="0">
            <a:spAutoFit/>
          </a:bodyPr>
          <a:lstStyle/>
          <a:p>
            <a:pPr lvl="0" defTabSz="914217"/>
            <a:r>
              <a:rPr lang="en-US" sz="1800" b="1" dirty="0">
                <a:latin typeface="Arial" panose="020B0604020202020204" pitchFamily="34" charset="0"/>
                <a:ea typeface="Cambria" panose="02040503050406030204" pitchFamily="18" charset="0"/>
                <a:cs typeface="Arial" panose="020B0604020202020204" pitchFamily="34" charset="0"/>
              </a:rPr>
              <a:t>Introduction</a:t>
            </a:r>
          </a:p>
        </p:txBody>
      </p:sp>
      <p:sp>
        <p:nvSpPr>
          <p:cNvPr id="10" name="Rectangle 9">
            <a:extLst>
              <a:ext uri="{FF2B5EF4-FFF2-40B4-BE49-F238E27FC236}">
                <a16:creationId xmlns:a16="http://schemas.microsoft.com/office/drawing/2014/main" id="{4D5BA90F-0237-4E0D-8553-D97059659BEC}"/>
              </a:ext>
            </a:extLst>
          </p:cNvPr>
          <p:cNvSpPr/>
          <p:nvPr/>
        </p:nvSpPr>
        <p:spPr>
          <a:xfrm>
            <a:off x="5238705" y="4389055"/>
            <a:ext cx="230425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Behavior definition</a:t>
            </a:r>
            <a:endParaRPr lang="en-IN" sz="1800" dirty="0">
              <a:solidFill>
                <a:schemeClr val="tx1"/>
              </a:solidFill>
            </a:endParaRPr>
          </a:p>
        </p:txBody>
      </p:sp>
      <p:sp>
        <p:nvSpPr>
          <p:cNvPr id="12" name="Rectangle 11">
            <a:extLst>
              <a:ext uri="{FF2B5EF4-FFF2-40B4-BE49-F238E27FC236}">
                <a16:creationId xmlns:a16="http://schemas.microsoft.com/office/drawing/2014/main" id="{EFFCCC1A-BCAF-477B-9363-6D9517DCC316}"/>
              </a:ext>
            </a:extLst>
          </p:cNvPr>
          <p:cNvSpPr/>
          <p:nvPr/>
        </p:nvSpPr>
        <p:spPr>
          <a:xfrm>
            <a:off x="4942284" y="2801037"/>
            <a:ext cx="230425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CDS Data Model</a:t>
            </a:r>
            <a:endParaRPr lang="en-IN" sz="1800" dirty="0">
              <a:solidFill>
                <a:schemeClr val="tx1"/>
              </a:solidFill>
            </a:endParaRPr>
          </a:p>
        </p:txBody>
      </p:sp>
      <p:sp>
        <p:nvSpPr>
          <p:cNvPr id="13" name="Rectangle 12">
            <a:extLst>
              <a:ext uri="{FF2B5EF4-FFF2-40B4-BE49-F238E27FC236}">
                <a16:creationId xmlns:a16="http://schemas.microsoft.com/office/drawing/2014/main" id="{274CCE82-BEC5-4758-B63A-6B5D4BA0180F}"/>
              </a:ext>
            </a:extLst>
          </p:cNvPr>
          <p:cNvSpPr/>
          <p:nvPr/>
        </p:nvSpPr>
        <p:spPr>
          <a:xfrm>
            <a:off x="5094684" y="2953437"/>
            <a:ext cx="230425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CDS Data Model</a:t>
            </a:r>
            <a:endParaRPr lang="en-IN" sz="1800" dirty="0">
              <a:solidFill>
                <a:schemeClr val="tx1"/>
              </a:solidFill>
            </a:endParaRPr>
          </a:p>
        </p:txBody>
      </p:sp>
      <p:sp>
        <p:nvSpPr>
          <p:cNvPr id="14" name="Rectangle 13">
            <a:extLst>
              <a:ext uri="{FF2B5EF4-FFF2-40B4-BE49-F238E27FC236}">
                <a16:creationId xmlns:a16="http://schemas.microsoft.com/office/drawing/2014/main" id="{705B7006-1779-43AB-B366-BE2F8B6A17C7}"/>
              </a:ext>
            </a:extLst>
          </p:cNvPr>
          <p:cNvSpPr/>
          <p:nvPr/>
        </p:nvSpPr>
        <p:spPr>
          <a:xfrm>
            <a:off x="5247084" y="3105837"/>
            <a:ext cx="230425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CDS Data Model</a:t>
            </a:r>
            <a:endParaRPr lang="en-IN" sz="1800" dirty="0">
              <a:solidFill>
                <a:schemeClr val="tx1"/>
              </a:solidFill>
            </a:endParaRPr>
          </a:p>
        </p:txBody>
      </p:sp>
      <p:sp>
        <p:nvSpPr>
          <p:cNvPr id="15" name="Rectangle 14">
            <a:extLst>
              <a:ext uri="{FF2B5EF4-FFF2-40B4-BE49-F238E27FC236}">
                <a16:creationId xmlns:a16="http://schemas.microsoft.com/office/drawing/2014/main" id="{0089A2CF-139D-446C-B8E4-11CB777A2806}"/>
              </a:ext>
            </a:extLst>
          </p:cNvPr>
          <p:cNvSpPr/>
          <p:nvPr/>
        </p:nvSpPr>
        <p:spPr>
          <a:xfrm>
            <a:off x="709436" y="1214174"/>
            <a:ext cx="2721323" cy="43931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Fiori App for Processor</a:t>
            </a:r>
            <a:endParaRPr lang="en-IN" sz="1800" dirty="0">
              <a:solidFill>
                <a:schemeClr val="bg1"/>
              </a:solidFill>
            </a:endParaRPr>
          </a:p>
        </p:txBody>
      </p:sp>
      <p:sp>
        <p:nvSpPr>
          <p:cNvPr id="16" name="Rectangle 15">
            <a:extLst>
              <a:ext uri="{FF2B5EF4-FFF2-40B4-BE49-F238E27FC236}">
                <a16:creationId xmlns:a16="http://schemas.microsoft.com/office/drawing/2014/main" id="{F1D85DA6-963C-4363-9750-448A8756132B}"/>
              </a:ext>
            </a:extLst>
          </p:cNvPr>
          <p:cNvSpPr/>
          <p:nvPr/>
        </p:nvSpPr>
        <p:spPr>
          <a:xfrm>
            <a:off x="8876051" y="1124744"/>
            <a:ext cx="2700301" cy="5241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Fiori App for Approver</a:t>
            </a:r>
            <a:endParaRPr lang="en-IN" sz="1800" dirty="0">
              <a:solidFill>
                <a:schemeClr val="tx1"/>
              </a:solidFill>
            </a:endParaRPr>
          </a:p>
        </p:txBody>
      </p:sp>
      <p:cxnSp>
        <p:nvCxnSpPr>
          <p:cNvPr id="17" name="Straight Arrow Connector 16">
            <a:extLst>
              <a:ext uri="{FF2B5EF4-FFF2-40B4-BE49-F238E27FC236}">
                <a16:creationId xmlns:a16="http://schemas.microsoft.com/office/drawing/2014/main" id="{5A1AEFDC-6D4E-4276-BEB9-A36BC945BFE7}"/>
              </a:ext>
            </a:extLst>
          </p:cNvPr>
          <p:cNvCxnSpPr>
            <a:cxnSpLocks/>
          </p:cNvCxnSpPr>
          <p:nvPr/>
        </p:nvCxnSpPr>
        <p:spPr>
          <a:xfrm>
            <a:off x="7551340" y="3557301"/>
            <a:ext cx="1720756" cy="13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1713AD6-0216-47E5-8BD9-5EEC2EEC600F}"/>
              </a:ext>
            </a:extLst>
          </p:cNvPr>
          <p:cNvSpPr/>
          <p:nvPr/>
        </p:nvSpPr>
        <p:spPr>
          <a:xfrm>
            <a:off x="9272096" y="3126622"/>
            <a:ext cx="2304256" cy="84750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CDS Projection for Approve @UI</a:t>
            </a:r>
            <a:endParaRPr lang="en-IN" sz="1800" dirty="0">
              <a:solidFill>
                <a:schemeClr val="tx1"/>
              </a:solidFill>
            </a:endParaRPr>
          </a:p>
        </p:txBody>
      </p:sp>
      <p:sp>
        <p:nvSpPr>
          <p:cNvPr id="19" name="Rectangle 18">
            <a:extLst>
              <a:ext uri="{FF2B5EF4-FFF2-40B4-BE49-F238E27FC236}">
                <a16:creationId xmlns:a16="http://schemas.microsoft.com/office/drawing/2014/main" id="{655A197E-3A5D-41E7-8CCB-88C9A3E9CC1F}"/>
              </a:ext>
            </a:extLst>
          </p:cNvPr>
          <p:cNvSpPr/>
          <p:nvPr/>
        </p:nvSpPr>
        <p:spPr>
          <a:xfrm>
            <a:off x="714517" y="3029637"/>
            <a:ext cx="2304256" cy="94448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CDS Projection for Processor @UI</a:t>
            </a:r>
            <a:endParaRPr lang="en-IN" sz="1800" dirty="0">
              <a:solidFill>
                <a:schemeClr val="bg1"/>
              </a:solidFill>
            </a:endParaRPr>
          </a:p>
        </p:txBody>
      </p:sp>
      <p:cxnSp>
        <p:nvCxnSpPr>
          <p:cNvPr id="20" name="Straight Arrow Connector 19">
            <a:extLst>
              <a:ext uri="{FF2B5EF4-FFF2-40B4-BE49-F238E27FC236}">
                <a16:creationId xmlns:a16="http://schemas.microsoft.com/office/drawing/2014/main" id="{BA0EA9BF-3B46-4BF3-832A-B27AD603C88C}"/>
              </a:ext>
            </a:extLst>
          </p:cNvPr>
          <p:cNvCxnSpPr>
            <a:cxnSpLocks/>
            <a:stCxn id="14" idx="1"/>
            <a:endCxn id="19" idx="3"/>
          </p:cNvCxnSpPr>
          <p:nvPr/>
        </p:nvCxnSpPr>
        <p:spPr>
          <a:xfrm flipH="1">
            <a:off x="3018773" y="3501881"/>
            <a:ext cx="22283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8D88ABC-9BAE-42BB-8EDF-85B22A551B16}"/>
              </a:ext>
            </a:extLst>
          </p:cNvPr>
          <p:cNvCxnSpPr>
            <a:cxnSpLocks/>
            <a:stCxn id="19" idx="0"/>
          </p:cNvCxnSpPr>
          <p:nvPr/>
        </p:nvCxnSpPr>
        <p:spPr>
          <a:xfrm flipV="1">
            <a:off x="1866645" y="2596744"/>
            <a:ext cx="0" cy="432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25FE435-9338-4B78-B4C7-9E143793B124}"/>
              </a:ext>
            </a:extLst>
          </p:cNvPr>
          <p:cNvSpPr/>
          <p:nvPr/>
        </p:nvSpPr>
        <p:spPr>
          <a:xfrm>
            <a:off x="709436" y="2048390"/>
            <a:ext cx="2677671" cy="53666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Service Def and Binding</a:t>
            </a:r>
            <a:endParaRPr lang="en-IN" sz="1800" dirty="0">
              <a:solidFill>
                <a:schemeClr val="bg1"/>
              </a:solidFill>
            </a:endParaRPr>
          </a:p>
        </p:txBody>
      </p:sp>
      <p:cxnSp>
        <p:nvCxnSpPr>
          <p:cNvPr id="23" name="Straight Arrow Connector 22">
            <a:extLst>
              <a:ext uri="{FF2B5EF4-FFF2-40B4-BE49-F238E27FC236}">
                <a16:creationId xmlns:a16="http://schemas.microsoft.com/office/drawing/2014/main" id="{0D506F85-3AA0-43EC-89B3-2FC14EFECB95}"/>
              </a:ext>
            </a:extLst>
          </p:cNvPr>
          <p:cNvCxnSpPr>
            <a:cxnSpLocks/>
          </p:cNvCxnSpPr>
          <p:nvPr/>
        </p:nvCxnSpPr>
        <p:spPr>
          <a:xfrm rot="-180000" flipV="1">
            <a:off x="1863717" y="1653489"/>
            <a:ext cx="21826" cy="394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124DD787-A004-4248-AA35-8595140F4A5C}"/>
              </a:ext>
            </a:extLst>
          </p:cNvPr>
          <p:cNvSpPr/>
          <p:nvPr/>
        </p:nvSpPr>
        <p:spPr>
          <a:xfrm>
            <a:off x="8919705" y="2058924"/>
            <a:ext cx="2656647" cy="53666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Service Def and Binding</a:t>
            </a:r>
            <a:endParaRPr lang="en-IN" sz="1800" dirty="0">
              <a:solidFill>
                <a:schemeClr val="tx1"/>
              </a:solidFill>
            </a:endParaRPr>
          </a:p>
        </p:txBody>
      </p:sp>
      <p:cxnSp>
        <p:nvCxnSpPr>
          <p:cNvPr id="25" name="Straight Arrow Connector 24">
            <a:extLst>
              <a:ext uri="{FF2B5EF4-FFF2-40B4-BE49-F238E27FC236}">
                <a16:creationId xmlns:a16="http://schemas.microsoft.com/office/drawing/2014/main" id="{770233E8-3888-4836-A3AA-D022302F1037}"/>
              </a:ext>
            </a:extLst>
          </p:cNvPr>
          <p:cNvCxnSpPr/>
          <p:nvPr/>
        </p:nvCxnSpPr>
        <p:spPr>
          <a:xfrm flipH="1" flipV="1">
            <a:off x="10419276" y="2595592"/>
            <a:ext cx="0" cy="531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E8CDCFA0-5A53-4E51-A0F1-205325BE69E8}"/>
              </a:ext>
            </a:extLst>
          </p:cNvPr>
          <p:cNvSpPr/>
          <p:nvPr/>
        </p:nvSpPr>
        <p:spPr>
          <a:xfrm>
            <a:off x="9258241" y="4555315"/>
            <a:ext cx="2304256" cy="79208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800" dirty="0">
                <a:solidFill>
                  <a:schemeClr val="tx1"/>
                </a:solidFill>
              </a:rPr>
              <a:t>Behavior Def</a:t>
            </a:r>
          </a:p>
          <a:p>
            <a:pPr algn="ctr"/>
            <a:r>
              <a:rPr lang="en-US" sz="1800" dirty="0">
                <a:solidFill>
                  <a:schemeClr val="tx1"/>
                </a:solidFill>
              </a:rPr>
              <a:t>Projection (approver)</a:t>
            </a:r>
            <a:endParaRPr lang="en-IN" sz="1800" dirty="0">
              <a:solidFill>
                <a:schemeClr val="tx1"/>
              </a:solidFill>
            </a:endParaRPr>
          </a:p>
        </p:txBody>
      </p:sp>
      <p:sp>
        <p:nvSpPr>
          <p:cNvPr id="27" name="Rectangle 26">
            <a:extLst>
              <a:ext uri="{FF2B5EF4-FFF2-40B4-BE49-F238E27FC236}">
                <a16:creationId xmlns:a16="http://schemas.microsoft.com/office/drawing/2014/main" id="{098B0877-957A-4326-B04D-6E0E9945D2C4}"/>
              </a:ext>
            </a:extLst>
          </p:cNvPr>
          <p:cNvSpPr/>
          <p:nvPr/>
        </p:nvSpPr>
        <p:spPr>
          <a:xfrm>
            <a:off x="714517" y="4460195"/>
            <a:ext cx="2304256" cy="79208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Behavior Def</a:t>
            </a:r>
          </a:p>
          <a:p>
            <a:pPr algn="ctr"/>
            <a:r>
              <a:rPr lang="en-US" sz="1800" dirty="0">
                <a:solidFill>
                  <a:schemeClr val="bg1"/>
                </a:solidFill>
              </a:rPr>
              <a:t>Projection (processor)</a:t>
            </a:r>
            <a:endParaRPr lang="en-IN" sz="1800" dirty="0">
              <a:solidFill>
                <a:schemeClr val="bg1"/>
              </a:solidFill>
            </a:endParaRPr>
          </a:p>
        </p:txBody>
      </p:sp>
      <p:cxnSp>
        <p:nvCxnSpPr>
          <p:cNvPr id="28" name="Straight Connector 27">
            <a:extLst>
              <a:ext uri="{FF2B5EF4-FFF2-40B4-BE49-F238E27FC236}">
                <a16:creationId xmlns:a16="http://schemas.microsoft.com/office/drawing/2014/main" id="{261B5D5D-D594-4091-915B-8C59ED234F3E}"/>
              </a:ext>
            </a:extLst>
          </p:cNvPr>
          <p:cNvCxnSpPr>
            <a:stCxn id="19" idx="2"/>
            <a:endCxn id="27" idx="0"/>
          </p:cNvCxnSpPr>
          <p:nvPr/>
        </p:nvCxnSpPr>
        <p:spPr>
          <a:xfrm>
            <a:off x="1866645" y="3974125"/>
            <a:ext cx="0" cy="486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F4A2F9-777F-4238-B12C-6A152E8C51F8}"/>
              </a:ext>
            </a:extLst>
          </p:cNvPr>
          <p:cNvCxnSpPr>
            <a:stCxn id="18" idx="2"/>
            <a:endCxn id="26" idx="0"/>
          </p:cNvCxnSpPr>
          <p:nvPr/>
        </p:nvCxnSpPr>
        <p:spPr>
          <a:xfrm flipH="1">
            <a:off x="10410369" y="3974125"/>
            <a:ext cx="13855" cy="581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831B53C-B328-454C-B2CA-4E17D9244525}"/>
              </a:ext>
            </a:extLst>
          </p:cNvPr>
          <p:cNvCxnSpPr>
            <a:stCxn id="14" idx="2"/>
            <a:endCxn id="10" idx="0"/>
          </p:cNvCxnSpPr>
          <p:nvPr/>
        </p:nvCxnSpPr>
        <p:spPr>
          <a:xfrm flipH="1">
            <a:off x="6390833" y="3897925"/>
            <a:ext cx="8379" cy="49113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1FED93A-527A-4325-8BB7-CA84A46281D6}"/>
              </a:ext>
            </a:extLst>
          </p:cNvPr>
          <p:cNvSpPr txBox="1"/>
          <p:nvPr/>
        </p:nvSpPr>
        <p:spPr>
          <a:xfrm>
            <a:off x="6598468" y="3974125"/>
            <a:ext cx="800472" cy="369332"/>
          </a:xfrm>
          <a:prstGeom prst="rect">
            <a:avLst/>
          </a:prstGeom>
          <a:noFill/>
        </p:spPr>
        <p:txBody>
          <a:bodyPr wrap="square" rtlCol="0">
            <a:spAutoFit/>
          </a:bodyPr>
          <a:lstStyle/>
          <a:p>
            <a:r>
              <a:rPr lang="en-US" sz="1800" dirty="0"/>
              <a:t>1..1</a:t>
            </a:r>
            <a:endParaRPr lang="en-IN" sz="1800" dirty="0"/>
          </a:p>
        </p:txBody>
      </p:sp>
      <p:sp>
        <p:nvSpPr>
          <p:cNvPr id="32" name="Rectangle 31">
            <a:extLst>
              <a:ext uri="{FF2B5EF4-FFF2-40B4-BE49-F238E27FC236}">
                <a16:creationId xmlns:a16="http://schemas.microsoft.com/office/drawing/2014/main" id="{EB174D0A-46E0-4FF5-85DD-F502D767C62F}"/>
              </a:ext>
            </a:extLst>
          </p:cNvPr>
          <p:cNvSpPr/>
          <p:nvPr/>
        </p:nvSpPr>
        <p:spPr>
          <a:xfrm>
            <a:off x="5391105" y="4541455"/>
            <a:ext cx="230425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Behavior definition</a:t>
            </a:r>
            <a:endParaRPr lang="en-IN" sz="1800" dirty="0">
              <a:solidFill>
                <a:schemeClr val="tx1"/>
              </a:solidFill>
            </a:endParaRPr>
          </a:p>
        </p:txBody>
      </p:sp>
      <p:sp>
        <p:nvSpPr>
          <p:cNvPr id="33" name="Rectangle 32">
            <a:extLst>
              <a:ext uri="{FF2B5EF4-FFF2-40B4-BE49-F238E27FC236}">
                <a16:creationId xmlns:a16="http://schemas.microsoft.com/office/drawing/2014/main" id="{805B27EA-04B3-4722-8C39-69270470847E}"/>
              </a:ext>
            </a:extLst>
          </p:cNvPr>
          <p:cNvSpPr/>
          <p:nvPr/>
        </p:nvSpPr>
        <p:spPr>
          <a:xfrm>
            <a:off x="5543505" y="4693855"/>
            <a:ext cx="230425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Behavior definition</a:t>
            </a:r>
            <a:endParaRPr lang="en-IN" sz="1800" dirty="0">
              <a:solidFill>
                <a:schemeClr val="tx1"/>
              </a:solidFill>
            </a:endParaRPr>
          </a:p>
        </p:txBody>
      </p:sp>
      <p:cxnSp>
        <p:nvCxnSpPr>
          <p:cNvPr id="34" name="Straight Connector 33">
            <a:extLst>
              <a:ext uri="{FF2B5EF4-FFF2-40B4-BE49-F238E27FC236}">
                <a16:creationId xmlns:a16="http://schemas.microsoft.com/office/drawing/2014/main" id="{49FFAAA7-B48C-41F6-9C98-0997D46472ED}"/>
              </a:ext>
            </a:extLst>
          </p:cNvPr>
          <p:cNvCxnSpPr/>
          <p:nvPr/>
        </p:nvCxnSpPr>
        <p:spPr>
          <a:xfrm>
            <a:off x="6473953" y="5208843"/>
            <a:ext cx="0" cy="678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14B4AE6-9CED-4FC1-9485-D7F776EEEE95}"/>
              </a:ext>
            </a:extLst>
          </p:cNvPr>
          <p:cNvCxnSpPr>
            <a:endCxn id="27" idx="3"/>
          </p:cNvCxnSpPr>
          <p:nvPr/>
        </p:nvCxnSpPr>
        <p:spPr>
          <a:xfrm flipH="1" flipV="1">
            <a:off x="3018773" y="4856239"/>
            <a:ext cx="2211543" cy="39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D70AE10-9E03-4C51-9126-5FF5401F1C60}"/>
              </a:ext>
            </a:extLst>
          </p:cNvPr>
          <p:cNvCxnSpPr/>
          <p:nvPr/>
        </p:nvCxnSpPr>
        <p:spPr>
          <a:xfrm>
            <a:off x="7787763" y="4940552"/>
            <a:ext cx="14630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B75C0A36-5465-47DF-8F70-3E2861B1EEDF}"/>
              </a:ext>
            </a:extLst>
          </p:cNvPr>
          <p:cNvSpPr/>
          <p:nvPr/>
        </p:nvSpPr>
        <p:spPr>
          <a:xfrm>
            <a:off x="5247085" y="5836474"/>
            <a:ext cx="2286395" cy="655186"/>
          </a:xfrm>
          <a:prstGeom prst="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rPr>
              <a:t>Behavior Implement (pool)</a:t>
            </a:r>
            <a:endParaRPr lang="en-IN" sz="1800" b="1" dirty="0">
              <a:solidFill>
                <a:schemeClr val="tx1"/>
              </a:solidFill>
            </a:endParaRPr>
          </a:p>
        </p:txBody>
      </p:sp>
    </p:spTree>
    <p:extLst>
      <p:ext uri="{BB962C8B-B14F-4D97-AF65-F5344CB8AC3E}">
        <p14:creationId xmlns:p14="http://schemas.microsoft.com/office/powerpoint/2010/main" val="329692059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21891" y="139635"/>
            <a:ext cx="10969943" cy="711081"/>
          </a:xfrm>
          <a:ln>
            <a:noFill/>
          </a:ln>
        </p:spPr>
        <p:txBody>
          <a:bodyPr>
            <a:noAutofit/>
          </a:bodyPr>
          <a:lstStyle/>
          <a:p>
            <a:r>
              <a:rPr lang="en-IN" dirty="0">
                <a:latin typeface="Cooper Black" panose="0208090404030B020404" pitchFamily="18" charset="0"/>
              </a:rPr>
              <a:t>Development flow</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a:ln>
            <a:noFill/>
          </a:ln>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a:ln>
            <a:noFill/>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3" name="Picture 2">
            <a:extLst>
              <a:ext uri="{FF2B5EF4-FFF2-40B4-BE49-F238E27FC236}">
                <a16:creationId xmlns:a16="http://schemas.microsoft.com/office/drawing/2014/main" id="{FD49D4A9-EB6F-4F8B-922F-2D061B2CD218}"/>
              </a:ext>
            </a:extLst>
          </p:cNvPr>
          <p:cNvPicPr>
            <a:picLocks noChangeAspect="1"/>
          </p:cNvPicPr>
          <p:nvPr/>
        </p:nvPicPr>
        <p:blipFill>
          <a:blip r:embed="rId3"/>
          <a:stretch>
            <a:fillRect/>
          </a:stretch>
        </p:blipFill>
        <p:spPr>
          <a:xfrm>
            <a:off x="353760" y="1010340"/>
            <a:ext cx="11385267" cy="5547841"/>
          </a:xfrm>
          <a:prstGeom prst="rect">
            <a:avLst/>
          </a:prstGeom>
        </p:spPr>
      </p:pic>
    </p:spTree>
    <p:extLst>
      <p:ext uri="{BB962C8B-B14F-4D97-AF65-F5344CB8AC3E}">
        <p14:creationId xmlns:p14="http://schemas.microsoft.com/office/powerpoint/2010/main" val="57522307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Our new Business Object</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7" name="TextBox 6">
            <a:extLst>
              <a:ext uri="{FF2B5EF4-FFF2-40B4-BE49-F238E27FC236}">
                <a16:creationId xmlns:a16="http://schemas.microsoft.com/office/drawing/2014/main" id="{77860053-B21F-4D12-84F4-2228681B9229}"/>
              </a:ext>
            </a:extLst>
          </p:cNvPr>
          <p:cNvSpPr txBox="1"/>
          <p:nvPr/>
        </p:nvSpPr>
        <p:spPr>
          <a:xfrm>
            <a:off x="614931" y="889180"/>
            <a:ext cx="11044786" cy="1323439"/>
          </a:xfrm>
          <a:prstGeom prst="rect">
            <a:avLst/>
          </a:prstGeom>
          <a:noFill/>
        </p:spPr>
        <p:txBody>
          <a:bodyPr wrap="square" rtlCol="0">
            <a:spAutoFit/>
          </a:bodyPr>
          <a:lstStyle/>
          <a:p>
            <a:r>
              <a:rPr lang="en-US" sz="2000" dirty="0">
                <a:solidFill>
                  <a:srgbClr val="24292F"/>
                </a:solidFill>
                <a:latin typeface="-apple-system"/>
              </a:rPr>
              <a:t>From a structural point of view, a business object consists of a tree of entities that are linked by compositions. Every entity in this composition tree is an element that is modeled with a CDS entity. For our demo travel booking scenario, we will implement a 2-level hierarchy composition tree. </a:t>
            </a:r>
          </a:p>
          <a:p>
            <a:endParaRPr lang="en-US" sz="2000" dirty="0">
              <a:solidFill>
                <a:srgbClr val="24292F"/>
              </a:solidFill>
              <a:latin typeface="-apple-system"/>
            </a:endParaRPr>
          </a:p>
        </p:txBody>
      </p:sp>
      <p:sp>
        <p:nvSpPr>
          <p:cNvPr id="26"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2" name="Picture 1">
            <a:extLst>
              <a:ext uri="{FF2B5EF4-FFF2-40B4-BE49-F238E27FC236}">
                <a16:creationId xmlns:a16="http://schemas.microsoft.com/office/drawing/2014/main" id="{3551B863-6473-4E2F-935F-BC3558197174}"/>
              </a:ext>
            </a:extLst>
          </p:cNvPr>
          <p:cNvPicPr>
            <a:picLocks noChangeAspect="1"/>
          </p:cNvPicPr>
          <p:nvPr/>
        </p:nvPicPr>
        <p:blipFill>
          <a:blip r:embed="rId3"/>
          <a:stretch>
            <a:fillRect/>
          </a:stretch>
        </p:blipFill>
        <p:spPr>
          <a:xfrm>
            <a:off x="6958508" y="2212619"/>
            <a:ext cx="4983912" cy="31473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2">
            <a:extLst>
              <a:ext uri="{FF2B5EF4-FFF2-40B4-BE49-F238E27FC236}">
                <a16:creationId xmlns:a16="http://schemas.microsoft.com/office/drawing/2014/main" id="{37EFEE2E-39A3-4C2D-B81B-F7CD26824CA5}"/>
              </a:ext>
            </a:extLst>
          </p:cNvPr>
          <p:cNvSpPr/>
          <p:nvPr/>
        </p:nvSpPr>
        <p:spPr>
          <a:xfrm>
            <a:off x="609441" y="2060848"/>
            <a:ext cx="6092825" cy="3785652"/>
          </a:xfrm>
          <a:prstGeom prst="rect">
            <a:avLst/>
          </a:prstGeom>
        </p:spPr>
        <p:txBody>
          <a:bodyPr>
            <a:spAutoFit/>
          </a:bodyPr>
          <a:lstStyle/>
          <a:p>
            <a:r>
              <a:rPr lang="en-US" sz="2000" dirty="0">
                <a:solidFill>
                  <a:srgbClr val="24292F"/>
                </a:solidFill>
                <a:latin typeface="-apple-system"/>
              </a:rPr>
              <a:t>As depicted in the figure below, the 2-tier entity hierarchy for managing transactional data in our scenario consists of the following editable entities, with a 1: N cardinality on each level:</a:t>
            </a:r>
          </a:p>
          <a:p>
            <a:endParaRPr lang="en-US" sz="2000" dirty="0">
              <a:solidFill>
                <a:srgbClr val="24292F"/>
              </a:solidFill>
              <a:latin typeface="-apple-system"/>
            </a:endParaRPr>
          </a:p>
          <a:p>
            <a:pPr>
              <a:buFont typeface="Arial" panose="020B0604020202020204" pitchFamily="34" charset="0"/>
              <a:buChar char="•"/>
            </a:pPr>
            <a:r>
              <a:rPr lang="en-US" sz="2000" dirty="0">
                <a:solidFill>
                  <a:srgbClr val="24292F"/>
                </a:solidFill>
                <a:latin typeface="-apple-system"/>
              </a:rPr>
              <a:t>Travel</a:t>
            </a:r>
          </a:p>
          <a:p>
            <a:pPr>
              <a:buFont typeface="Arial" panose="020B0604020202020204" pitchFamily="34" charset="0"/>
              <a:buChar char="•"/>
            </a:pPr>
            <a:r>
              <a:rPr lang="en-US" sz="2000" dirty="0">
                <a:solidFill>
                  <a:srgbClr val="24292F"/>
                </a:solidFill>
                <a:latin typeface="-apple-system"/>
              </a:rPr>
              <a:t>Booking</a:t>
            </a:r>
          </a:p>
          <a:p>
            <a:endParaRPr lang="en-US" sz="2000" dirty="0">
              <a:solidFill>
                <a:srgbClr val="24292F"/>
              </a:solidFill>
              <a:latin typeface="-apple-system"/>
            </a:endParaRPr>
          </a:p>
          <a:p>
            <a:r>
              <a:rPr lang="en-US" sz="2000" dirty="0">
                <a:solidFill>
                  <a:srgbClr val="24292F"/>
                </a:solidFill>
                <a:latin typeface="-apple-system"/>
              </a:rPr>
              <a:t>i.e. each travel instance has 0..N bookings The figure below shows the composition relationship between the travel and the (flight) booking entities, where the travel entity represents the root of the data model.</a:t>
            </a:r>
          </a:p>
        </p:txBody>
      </p:sp>
    </p:spTree>
    <p:extLst>
      <p:ext uri="{BB962C8B-B14F-4D97-AF65-F5344CB8AC3E}">
        <p14:creationId xmlns:p14="http://schemas.microsoft.com/office/powerpoint/2010/main" val="337146255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49876" y="163677"/>
            <a:ext cx="10969943" cy="711081"/>
          </a:xfrm>
        </p:spPr>
        <p:txBody>
          <a:bodyPr>
            <a:noAutofit/>
          </a:bodyPr>
          <a:lstStyle/>
          <a:p>
            <a:r>
              <a:rPr lang="en-US" dirty="0">
                <a:latin typeface="Cooper Black" panose="0208090404030B020404" pitchFamily="18" charset="0"/>
              </a:rPr>
              <a:t>Testing composition</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12" name="TextBox 11"/>
          <p:cNvSpPr txBox="1"/>
          <p:nvPr/>
        </p:nvSpPr>
        <p:spPr>
          <a:xfrm>
            <a:off x="609441" y="984812"/>
            <a:ext cx="10885571" cy="400110"/>
          </a:xfrm>
          <a:prstGeom prst="rect">
            <a:avLst/>
          </a:prstGeom>
          <a:noFill/>
        </p:spPr>
        <p:txBody>
          <a:bodyPr wrap="square" rtlCol="0">
            <a:spAutoFit/>
          </a:bodyPr>
          <a:lstStyle/>
          <a:p>
            <a:r>
              <a:rPr lang="en-US" sz="2000" dirty="0"/>
              <a:t>We should be able to create Travel request with bookings.</a:t>
            </a:r>
          </a:p>
        </p:txBody>
      </p:sp>
      <p:pic>
        <p:nvPicPr>
          <p:cNvPr id="4" name="Picture 3">
            <a:extLst>
              <a:ext uri="{FF2B5EF4-FFF2-40B4-BE49-F238E27FC236}">
                <a16:creationId xmlns:a16="http://schemas.microsoft.com/office/drawing/2014/main" id="{E190566B-A515-4A95-9D58-14007B36C790}"/>
              </a:ext>
            </a:extLst>
          </p:cNvPr>
          <p:cNvPicPr>
            <a:picLocks noChangeAspect="1"/>
          </p:cNvPicPr>
          <p:nvPr/>
        </p:nvPicPr>
        <p:blipFill>
          <a:blip r:embed="rId3"/>
          <a:stretch>
            <a:fillRect/>
          </a:stretch>
        </p:blipFill>
        <p:spPr>
          <a:xfrm>
            <a:off x="710635" y="1813699"/>
            <a:ext cx="8359815" cy="4473571"/>
          </a:xfrm>
          <a:prstGeom prst="rect">
            <a:avLst/>
          </a:prstGeom>
        </p:spPr>
      </p:pic>
      <p:sp>
        <p:nvSpPr>
          <p:cNvPr id="8"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766820" y="6471378"/>
            <a:ext cx="2381989" cy="359451"/>
          </a:xfrm>
        </p:spPr>
        <p:txBody>
          <a:bodyPr/>
          <a:lstStyle/>
          <a:p>
            <a:pPr>
              <a:defRPr/>
            </a:pPr>
            <a:r>
              <a:rPr lang="en-US" sz="1400" b="1" dirty="0">
                <a:solidFill>
                  <a:schemeClr val="tx1"/>
                </a:solidFill>
                <a:latin typeface="Calibri" panose="020F0502020204030204"/>
              </a:rPr>
              <a:t>www.anubhavtrainings.com</a:t>
            </a:r>
          </a:p>
        </p:txBody>
      </p:sp>
    </p:spTree>
    <p:extLst>
      <p:ext uri="{BB962C8B-B14F-4D97-AF65-F5344CB8AC3E}">
        <p14:creationId xmlns:p14="http://schemas.microsoft.com/office/powerpoint/2010/main" val="262126626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86121" y="212724"/>
            <a:ext cx="10969943" cy="711081"/>
          </a:xfrm>
        </p:spPr>
        <p:txBody>
          <a:bodyPr>
            <a:noAutofit/>
          </a:bodyPr>
          <a:lstStyle/>
          <a:p>
            <a:r>
              <a:rPr lang="en-US" sz="2800" dirty="0">
                <a:latin typeface="Cooper Black" panose="0208090404030B020404" pitchFamily="18" charset="0"/>
              </a:rPr>
              <a:t>Implementing Action “createTravelByTemplate”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694812" y="6472169"/>
            <a:ext cx="2455574" cy="359545"/>
          </a:xfrm>
        </p:spPr>
        <p:txBody>
          <a:bodyPr/>
          <a:lstStyle/>
          <a:p>
            <a:pPr>
              <a:defRPr/>
            </a:pPr>
            <a:r>
              <a:rPr lang="en-US" sz="1400" b="1" dirty="0">
                <a:solidFill>
                  <a:schemeClr val="tx1"/>
                </a:solidFill>
              </a:rPr>
              <a:t>www.anubhavtrainings.com</a:t>
            </a:r>
          </a:p>
        </p:txBody>
      </p:sp>
      <p:cxnSp>
        <p:nvCxnSpPr>
          <p:cNvPr id="10" name="Straight Arrow Connector 9"/>
          <p:cNvCxnSpPr/>
          <p:nvPr/>
        </p:nvCxnSpPr>
        <p:spPr>
          <a:xfrm>
            <a:off x="4281848" y="2852936"/>
            <a:ext cx="73152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D102499-2BB0-4616-8C3A-48DDE2B7839C}"/>
              </a:ext>
            </a:extLst>
          </p:cNvPr>
          <p:cNvSpPr/>
          <p:nvPr/>
        </p:nvSpPr>
        <p:spPr>
          <a:xfrm>
            <a:off x="369867" y="938537"/>
            <a:ext cx="11557193" cy="1015663"/>
          </a:xfrm>
          <a:prstGeom prst="rect">
            <a:avLst/>
          </a:prstGeom>
        </p:spPr>
        <p:txBody>
          <a:bodyPr wrap="square">
            <a:spAutoFit/>
          </a:bodyPr>
          <a:lstStyle/>
          <a:p>
            <a:r>
              <a:rPr lang="en-US" sz="2000" dirty="0">
                <a:solidFill>
                  <a:srgbClr val="24292F"/>
                </a:solidFill>
                <a:latin typeface="-apple-system"/>
              </a:rPr>
              <a:t>This action provides a template for creating a new travel based on an already existing travel instance.</a:t>
            </a:r>
          </a:p>
          <a:p>
            <a:br>
              <a:rPr lang="en-US" sz="2000" dirty="0"/>
            </a:br>
            <a:endParaRPr lang="en-US" sz="2000" dirty="0"/>
          </a:p>
        </p:txBody>
      </p:sp>
      <p:pic>
        <p:nvPicPr>
          <p:cNvPr id="4" name="Picture 3">
            <a:extLst>
              <a:ext uri="{FF2B5EF4-FFF2-40B4-BE49-F238E27FC236}">
                <a16:creationId xmlns:a16="http://schemas.microsoft.com/office/drawing/2014/main" id="{32C2E9E3-B1A2-46F3-ACE6-29264EA31CEC}"/>
              </a:ext>
            </a:extLst>
          </p:cNvPr>
          <p:cNvPicPr>
            <a:picLocks noChangeAspect="1"/>
          </p:cNvPicPr>
          <p:nvPr/>
        </p:nvPicPr>
        <p:blipFill>
          <a:blip r:embed="rId3"/>
          <a:stretch>
            <a:fillRect/>
          </a:stretch>
        </p:blipFill>
        <p:spPr>
          <a:xfrm>
            <a:off x="634088" y="1571702"/>
            <a:ext cx="6562452" cy="3122948"/>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03868E60-8242-4C6D-97EA-6D7917143A29}"/>
              </a:ext>
            </a:extLst>
          </p:cNvPr>
          <p:cNvPicPr>
            <a:picLocks noChangeAspect="1"/>
          </p:cNvPicPr>
          <p:nvPr/>
        </p:nvPicPr>
        <p:blipFill>
          <a:blip r:embed="rId4"/>
          <a:stretch>
            <a:fillRect/>
          </a:stretch>
        </p:blipFill>
        <p:spPr>
          <a:xfrm>
            <a:off x="6022404" y="3014295"/>
            <a:ext cx="6011918" cy="2792898"/>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FFA4262D-C271-4592-8C7A-546CAC401D18}"/>
              </a:ext>
            </a:extLst>
          </p:cNvPr>
          <p:cNvPicPr>
            <a:picLocks noChangeAspect="1"/>
          </p:cNvPicPr>
          <p:nvPr/>
        </p:nvPicPr>
        <p:blipFill>
          <a:blip r:embed="rId5"/>
          <a:stretch>
            <a:fillRect/>
          </a:stretch>
        </p:blipFill>
        <p:spPr>
          <a:xfrm>
            <a:off x="487540" y="5310138"/>
            <a:ext cx="7118256" cy="1302444"/>
          </a:xfrm>
          <a:prstGeom prst="rect">
            <a:avLst/>
          </a:prstGeom>
          <a:ln>
            <a:noFill/>
          </a:ln>
          <a:effectLst>
            <a:softEdge rad="112500"/>
          </a:effectLst>
        </p:spPr>
      </p:pic>
      <p:cxnSp>
        <p:nvCxnSpPr>
          <p:cNvPr id="12" name="Straight Connector 11"/>
          <p:cNvCxnSpPr/>
          <p:nvPr/>
        </p:nvCxnSpPr>
        <p:spPr>
          <a:xfrm>
            <a:off x="8170280" y="2027267"/>
            <a:ext cx="402336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716DAAA-7009-4BFA-9313-18DA80509E40}"/>
              </a:ext>
            </a:extLst>
          </p:cNvPr>
          <p:cNvSpPr txBox="1"/>
          <p:nvPr/>
        </p:nvSpPr>
        <p:spPr>
          <a:xfrm>
            <a:off x="8170280" y="2062331"/>
            <a:ext cx="4044812" cy="369332"/>
          </a:xfrm>
          <a:prstGeom prst="rect">
            <a:avLst/>
          </a:prstGeom>
          <a:noFill/>
        </p:spPr>
        <p:txBody>
          <a:bodyPr wrap="square" rtlCol="0">
            <a:spAutoFit/>
          </a:bodyPr>
          <a:lstStyle/>
          <a:p>
            <a:r>
              <a:rPr lang="en-US" sz="1800" dirty="0">
                <a:hlinkClick r:id="rId6"/>
              </a:rPr>
              <a:t>Create Travel By Template Action Code</a:t>
            </a:r>
            <a:endParaRPr lang="en-US" sz="1800" dirty="0"/>
          </a:p>
        </p:txBody>
      </p:sp>
      <p:sp>
        <p:nvSpPr>
          <p:cNvPr id="14" name="TextBox 13">
            <a:extLst>
              <a:ext uri="{FF2B5EF4-FFF2-40B4-BE49-F238E27FC236}">
                <a16:creationId xmlns:a16="http://schemas.microsoft.com/office/drawing/2014/main" id="{0ED6B133-127C-45F7-A6F7-791D612BB43A}"/>
              </a:ext>
            </a:extLst>
          </p:cNvPr>
          <p:cNvSpPr txBox="1"/>
          <p:nvPr/>
        </p:nvSpPr>
        <p:spPr>
          <a:xfrm>
            <a:off x="8170280" y="1556792"/>
            <a:ext cx="2088231" cy="461665"/>
          </a:xfrm>
          <a:prstGeom prst="rect">
            <a:avLst/>
          </a:prstGeom>
          <a:noFill/>
        </p:spPr>
        <p:txBody>
          <a:bodyPr wrap="square" rtlCol="0">
            <a:spAutoFit/>
          </a:bodyPr>
          <a:lstStyle/>
          <a:p>
            <a:r>
              <a:rPr lang="en-US" dirty="0">
                <a:latin typeface="72 Black" panose="020B0A04030603020204" pitchFamily="34" charset="0"/>
                <a:cs typeface="72 Black" panose="020B0A04030603020204" pitchFamily="34" charset="0"/>
              </a:rPr>
              <a:t>Exercise</a:t>
            </a:r>
          </a:p>
        </p:txBody>
      </p:sp>
    </p:spTree>
    <p:extLst>
      <p:ext uri="{BB962C8B-B14F-4D97-AF65-F5344CB8AC3E}">
        <p14:creationId xmlns:p14="http://schemas.microsoft.com/office/powerpoint/2010/main" val="7383277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14" grpId="0"/>
    </p:bldLst>
  </p:timing>
</p:sld>
</file>

<file path=ppt/theme/theme1.xml><?xml version="1.0" encoding="utf-8"?>
<a:theme xmlns:a="http://schemas.openxmlformats.org/drawingml/2006/main" name="Office Theme">
  <a:themeElements>
    <a:clrScheme name="Custom 526">
      <a:dk1>
        <a:sysClr val="windowText" lastClr="000000"/>
      </a:dk1>
      <a:lt1>
        <a:sysClr val="window" lastClr="FFFFFF"/>
      </a:lt1>
      <a:dk2>
        <a:srgbClr val="153153"/>
      </a:dk2>
      <a:lt2>
        <a:srgbClr val="EEECE1"/>
      </a:lt2>
      <a:accent1>
        <a:srgbClr val="6249DF"/>
      </a:accent1>
      <a:accent2>
        <a:srgbClr val="03BAC8"/>
      </a:accent2>
      <a:accent3>
        <a:srgbClr val="F9F7F3"/>
      </a:accent3>
      <a:accent4>
        <a:srgbClr val="EDDEA4"/>
      </a:accent4>
      <a:accent5>
        <a:srgbClr val="F7A072"/>
      </a:accent5>
      <a:accent6>
        <a:srgbClr val="A5A5A5"/>
      </a:accent6>
      <a:hlink>
        <a:srgbClr val="0000FF"/>
      </a:hlink>
      <a:folHlink>
        <a:srgbClr val="800080"/>
      </a:folHlink>
    </a:clrScheme>
    <a:fontScheme name="slidemodel">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8809</TotalTime>
  <Words>1573</Words>
  <Application>Microsoft Office PowerPoint</Application>
  <PresentationFormat>Custom</PresentationFormat>
  <Paragraphs>149</Paragraphs>
  <Slides>21</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72 Black</vt:lpstr>
      <vt:lpstr>-apple-system</vt:lpstr>
      <vt:lpstr>Arial</vt:lpstr>
      <vt:lpstr>Calibri</vt:lpstr>
      <vt:lpstr>Cooper Black</vt:lpstr>
      <vt:lpstr>Segoe UI</vt:lpstr>
      <vt:lpstr>Segoe UI Black</vt:lpstr>
      <vt:lpstr>Wingdings</vt:lpstr>
      <vt:lpstr>Office Theme</vt:lpstr>
      <vt:lpstr>SAP S/4HANA CDS, RAP Training Day 10</vt:lpstr>
      <vt:lpstr>Agenda – Day 10</vt:lpstr>
      <vt:lpstr>Introduction to Managed Scenario </vt:lpstr>
      <vt:lpstr>Use Case for Managed Scenario</vt:lpstr>
      <vt:lpstr>Steps for Build Use Case</vt:lpstr>
      <vt:lpstr>Development flow</vt:lpstr>
      <vt:lpstr>Our new Business Object</vt:lpstr>
      <vt:lpstr>Testing composition</vt:lpstr>
      <vt:lpstr>Implementing Action “createTravelByTemplate”</vt:lpstr>
      <vt:lpstr>Result of Action Implementation</vt:lpstr>
      <vt:lpstr>Implementing Action “approve/rejectTravel”</vt:lpstr>
      <vt:lpstr>Modeling Static and Dynamic Feature Control</vt:lpstr>
      <vt:lpstr>Requirements</vt:lpstr>
      <vt:lpstr>Implementing Validations</vt:lpstr>
      <vt:lpstr>Use case for Validation</vt:lpstr>
      <vt:lpstr>Implementing the Determination</vt:lpstr>
      <vt:lpstr>Implementing the Determination</vt:lpstr>
      <vt:lpstr>Title</vt:lpstr>
      <vt:lpstr>Title</vt:lpstr>
      <vt:lpstr>Questions?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243</cp:revision>
  <dcterms:created xsi:type="dcterms:W3CDTF">2013-09-12T13:05:01Z</dcterms:created>
  <dcterms:modified xsi:type="dcterms:W3CDTF">2023-10-19T14:53:48Z</dcterms:modified>
</cp:coreProperties>
</file>