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0"/>
  </p:notesMasterIdLst>
  <p:sldIdLst>
    <p:sldId id="276" r:id="rId3"/>
    <p:sldId id="277" r:id="rId4"/>
    <p:sldId id="341" r:id="rId5"/>
    <p:sldId id="1056" r:id="rId6"/>
    <p:sldId id="1057" r:id="rId7"/>
    <p:sldId id="342" r:id="rId8"/>
    <p:sldId id="346" r:id="rId9"/>
    <p:sldId id="347" r:id="rId10"/>
    <p:sldId id="333" r:id="rId11"/>
    <p:sldId id="334" r:id="rId12"/>
    <p:sldId id="335" r:id="rId13"/>
    <p:sldId id="336" r:id="rId14"/>
    <p:sldId id="337" r:id="rId15"/>
    <p:sldId id="338" r:id="rId16"/>
    <p:sldId id="339" r:id="rId17"/>
    <p:sldId id="321" r:id="rId18"/>
    <p:sldId id="1058" r:id="rId19"/>
    <p:sldId id="1059" r:id="rId20"/>
    <p:sldId id="340" r:id="rId21"/>
    <p:sldId id="1060" r:id="rId22"/>
    <p:sldId id="1061" r:id="rId23"/>
    <p:sldId id="1062" r:id="rId24"/>
    <p:sldId id="1063" r:id="rId25"/>
    <p:sldId id="1054" r:id="rId26"/>
    <p:sldId id="1038" r:id="rId27"/>
    <p:sldId id="280" r:id="rId28"/>
    <p:sldId id="287"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5033" autoAdjust="0"/>
  </p:normalViewPr>
  <p:slideViewPr>
    <p:cSldViewPr>
      <p:cViewPr varScale="1">
        <p:scale>
          <a:sx n="82" d="100"/>
          <a:sy n="82" d="100"/>
        </p:scale>
        <p:origin x="103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27</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10/22/2023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894053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58875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5342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98878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25619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3716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20157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975253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26054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82964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910248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04268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89816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09871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7634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919318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58245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437535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72612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1444209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68" y="-174171"/>
            <a:ext cx="8410275"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3870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10/22/2023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10/22/2023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10/22/2023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212306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soyuztechnologies/LamResearchS4HANA/blob/master/RAP/Day%2032/00_draft_enablement.txt" TargetMode="Externa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2/02_early_numbering_for_booking.txt" TargetMode="External"/><Relationship Id="rId2" Type="http://schemas.openxmlformats.org/officeDocument/2006/relationships/hyperlink" Target="https://github.com/soyuztechnologies/LamResearchS4HANA/blob/master/RAP/Day%2032/01_early_numbering_for_travel.txt" TargetMode="Externa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soyuztechnologies/LamResearchS4HANA/blob/master/RAP/Day%2032/03_augment_default_value.txt"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2.xml"/><Relationship Id="rId6" Type="http://schemas.openxmlformats.org/officeDocument/2006/relationships/hyperlink" Target="https://github.com/soyuztechnologies/LamResearchS4HANA/blob/master/RAP/Day%2033/02_ZC_Booking_APPROVER_LAMAB.txt" TargetMode="External"/><Relationship Id="rId5" Type="http://schemas.openxmlformats.org/officeDocument/2006/relationships/hyperlink" Target="https://github.com/soyuztechnologies/LamResearchS4HANA/blob/master/RAP/Day%2033/01_ZC_Travel_APPROVER_LAMAB.txt"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2.xml"/><Relationship Id="rId6" Type="http://schemas.openxmlformats.org/officeDocument/2006/relationships/hyperlink" Target="https://github.com/soyuztechnologies/LamResearchS4HANA/blob/master/RAP/Day%2033/04_Metadata%20Extension%20Booking.txt" TargetMode="External"/><Relationship Id="rId5" Type="http://schemas.openxmlformats.org/officeDocument/2006/relationships/hyperlink" Target="https://github.com/soyuztechnologies/LamResearchS4HANA/blob/master/RAP/Day%2033/03_Metadata%20Extension%20Travel.txt" TargetMode="Externa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2.xml"/><Relationship Id="rId5" Type="http://schemas.openxmlformats.org/officeDocument/2006/relationships/hyperlink" Target="https://github.com/soyuztechnologies/LamResearchS4HANA/blob/master/RAP/Day%2033/05_Behaviour%20Definition%20for%20App.txt" TargetMode="Externa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2.xml"/><Relationship Id="rId4" Type="http://schemas.openxmlformats.org/officeDocument/2006/relationships/hyperlink" Target="https://github.com/soyuztechnologies/LamResearchS4HANA/blob/master/RAP/Day%2033/06_Service%20Definition.tx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31/03_static_dynamic_feature_Control.tx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4_validation_for_Travel.txt"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5_determination_for_booking.txt"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11</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Steps to implement Draft</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600" b="1" dirty="0">
                <a:solidFill>
                  <a:schemeClr val="tx1"/>
                </a:solidFill>
                <a:latin typeface="+mn-lt"/>
              </a:rPr>
              <a:t>Draft tables are fully managed by the RAP framework at runtime</a:t>
            </a:r>
          </a:p>
          <a:p>
            <a:pPr marL="342900" indent="-342900" algn="l">
              <a:buFont typeface="+mj-lt"/>
              <a:buAutoNum type="arabicPeriod"/>
            </a:pPr>
            <a:r>
              <a:rPr lang="en-US" sz="1600" dirty="0">
                <a:solidFill>
                  <a:schemeClr val="tx1"/>
                </a:solidFill>
                <a:latin typeface="+mn-lt"/>
              </a:rPr>
              <a:t>Add the addition with draft; after the managed; keyword in the header section to enable draft handling for your business object.</a:t>
            </a:r>
          </a:p>
          <a:p>
            <a:pPr marL="342900" indent="-342900" algn="l">
              <a:buFont typeface="+mj-lt"/>
              <a:buAutoNum type="arabicPeriod"/>
            </a:pPr>
            <a:r>
              <a:rPr lang="en-US" sz="1600" dirty="0">
                <a:solidFill>
                  <a:schemeClr val="tx1"/>
                </a:solidFill>
                <a:latin typeface="+mn-lt"/>
              </a:rPr>
              <a:t>Specify the draft table for the travel &amp; booking entity, where the draft travel data will be persisted as show on the screenshot.</a:t>
            </a:r>
          </a:p>
          <a:p>
            <a:pPr marL="342900" indent="-342900" algn="l">
              <a:buFont typeface="+mj-lt"/>
              <a:buAutoNum type="arabicPeriod"/>
            </a:pPr>
            <a:r>
              <a:rPr lang="en-US" sz="1600" dirty="0">
                <a:solidFill>
                  <a:schemeClr val="tx1"/>
                </a:solidFill>
                <a:latin typeface="+mn-lt"/>
              </a:rPr>
              <a:t>Replace the association definition in the base behavior definition to solve the warnings indicating that the associations are implicitly draft enabled as this is a draft enabled business object. For this, use the code snippet provided below to replace the one currently defined in the travel behavior definition as shown on the screenshot. Do the same for the _Travel association.</a:t>
            </a:r>
          </a:p>
          <a:p>
            <a:pPr marL="342900" indent="-342900" algn="l">
              <a:buFont typeface="+mj-lt"/>
              <a:buAutoNum type="arabicPeriod"/>
            </a:pPr>
            <a:r>
              <a:rPr lang="en-US" sz="1600" dirty="0">
                <a:solidFill>
                  <a:schemeClr val="tx1"/>
                </a:solidFill>
                <a:latin typeface="+mn-lt"/>
              </a:rPr>
              <a:t>Specify a total etag field in the root entity of your BO. This is required to identify changes to active instances in cases where the durable lock has expired. The field LastChangedAt will be used for the purpose in the present scenario.</a:t>
            </a:r>
          </a:p>
          <a:p>
            <a:pPr algn="l"/>
            <a:endParaRPr lang="en-US" sz="16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5" name="Picture 4">
            <a:extLst>
              <a:ext uri="{FF2B5EF4-FFF2-40B4-BE49-F238E27FC236}">
                <a16:creationId xmlns:a16="http://schemas.microsoft.com/office/drawing/2014/main" id="{0B33D7C1-DD1E-48FD-B42E-BC12205C1F92}"/>
              </a:ext>
            </a:extLst>
          </p:cNvPr>
          <p:cNvPicPr>
            <a:picLocks noChangeAspect="1"/>
          </p:cNvPicPr>
          <p:nvPr/>
        </p:nvPicPr>
        <p:blipFill>
          <a:blip r:embed="rId2"/>
          <a:stretch>
            <a:fillRect/>
          </a:stretch>
        </p:blipFill>
        <p:spPr>
          <a:xfrm>
            <a:off x="244609" y="3690443"/>
            <a:ext cx="3816423" cy="1912814"/>
          </a:xfrm>
          <a:prstGeom prst="rect">
            <a:avLst/>
          </a:prstGeom>
          <a:ln>
            <a:noFill/>
          </a:ln>
          <a:effectLst>
            <a:outerShdw blurRad="292100" dist="139700" dir="2700000" algn="tl" rotWithShape="0">
              <a:srgbClr val="333333">
                <a:alpha val="65000"/>
              </a:srgbClr>
            </a:outerShdw>
          </a:effectLst>
        </p:spPr>
      </p:pic>
      <p:pic>
        <p:nvPicPr>
          <p:cNvPr id="5122" name="Picture 2" descr="C:\Users\Anubhav\AppData\Local\Temp\SNAGHTMLa3ac64f.PNG">
            <a:extLst>
              <a:ext uri="{FF2B5EF4-FFF2-40B4-BE49-F238E27FC236}">
                <a16:creationId xmlns:a16="http://schemas.microsoft.com/office/drawing/2014/main" id="{CEBF6D47-91BA-4E12-8852-EA95322BC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693" y="3690443"/>
            <a:ext cx="3859862" cy="1912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8D33183-BC54-4546-A425-4B0F5646182A}"/>
              </a:ext>
            </a:extLst>
          </p:cNvPr>
          <p:cNvPicPr>
            <a:picLocks noChangeAspect="1"/>
          </p:cNvPicPr>
          <p:nvPr/>
        </p:nvPicPr>
        <p:blipFill rotWithShape="1">
          <a:blip r:embed="rId4"/>
          <a:srcRect r="22408"/>
          <a:stretch/>
        </p:blipFill>
        <p:spPr>
          <a:xfrm>
            <a:off x="8724278" y="3690443"/>
            <a:ext cx="3027168" cy="1912814"/>
          </a:xfrm>
          <a:prstGeom prst="rect">
            <a:avLst/>
          </a:prstGeom>
          <a:ln>
            <a:noFill/>
          </a:ln>
          <a:effectLst>
            <a:outerShdw blurRad="292100" dist="139700" dir="2700000" algn="tl" rotWithShape="0">
              <a:srgbClr val="333333">
                <a:alpha val="65000"/>
              </a:srgbClr>
            </a:outerShdw>
          </a:effectLst>
        </p:spPr>
      </p:pic>
      <p:sp>
        <p:nvSpPr>
          <p:cNvPr id="7" name="Arrow: Chevron 6">
            <a:extLst>
              <a:ext uri="{FF2B5EF4-FFF2-40B4-BE49-F238E27FC236}">
                <a16:creationId xmlns:a16="http://schemas.microsoft.com/office/drawing/2014/main" id="{26407FD9-D58A-4E22-A4C0-8A40FE461FA5}"/>
              </a:ext>
            </a:extLst>
          </p:cNvPr>
          <p:cNvSpPr/>
          <p:nvPr/>
        </p:nvSpPr>
        <p:spPr>
          <a:xfrm>
            <a:off x="4173005" y="4432993"/>
            <a:ext cx="253715" cy="3600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9" name="Arrow: Chevron 8">
            <a:extLst>
              <a:ext uri="{FF2B5EF4-FFF2-40B4-BE49-F238E27FC236}">
                <a16:creationId xmlns:a16="http://schemas.microsoft.com/office/drawing/2014/main" id="{A0568E4B-7F18-493B-B097-7630B8D07B03}"/>
              </a:ext>
            </a:extLst>
          </p:cNvPr>
          <p:cNvSpPr/>
          <p:nvPr/>
        </p:nvSpPr>
        <p:spPr>
          <a:xfrm>
            <a:off x="8446102" y="4432993"/>
            <a:ext cx="253715" cy="3600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990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Steps to implement Draft</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800" dirty="0">
                <a:solidFill>
                  <a:schemeClr val="tx1"/>
                </a:solidFill>
                <a:latin typeface="+mn-lt"/>
              </a:rPr>
              <a:t>5. When a draft instance is going to be activated, the SAP Fiori elements UI calls the draft determine action prepare in the backend. This call takes place in a separate OData changeset to allow for saving the state messages even in case the activation fails due to failing validations. In order to execute the validations during prepare, you need to assign them to the draft determine action prepare trigger.</a:t>
            </a:r>
          </a:p>
          <a:p>
            <a:pPr algn="l"/>
            <a:endParaRPr lang="en-US" sz="1800" dirty="0">
              <a:solidFill>
                <a:schemeClr val="tx1"/>
              </a:solidFill>
              <a:latin typeface="+mn-lt"/>
            </a:endParaRPr>
          </a:p>
          <a:p>
            <a:pPr algn="l"/>
            <a:r>
              <a:rPr lang="en-US" sz="1800" dirty="0">
                <a:solidFill>
                  <a:schemeClr val="tx1"/>
                </a:solidFill>
                <a:latin typeface="+mn-lt"/>
              </a:rPr>
              <a:t>6. At Last, we will enable the draft handling for the managed based business object (BO) with a few additions in the behavior definition.</a:t>
            </a:r>
          </a:p>
          <a:p>
            <a:pPr algn="l"/>
            <a:r>
              <a:rPr lang="en-US" sz="1800" dirty="0">
                <a:solidFill>
                  <a:schemeClr val="tx1"/>
                </a:solidFill>
                <a:latin typeface="+mn-lt"/>
                <a:hlinkClick r:id="rId2"/>
              </a:rPr>
              <a:t>Draft Implementation Code</a:t>
            </a:r>
            <a:endParaRPr lang="en-US" sz="18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5" name="Picture 4">
            <a:extLst>
              <a:ext uri="{FF2B5EF4-FFF2-40B4-BE49-F238E27FC236}">
                <a16:creationId xmlns:a16="http://schemas.microsoft.com/office/drawing/2014/main" id="{6DFEFA3D-E15F-4973-AEA0-9B27C0CE3F90}"/>
              </a:ext>
            </a:extLst>
          </p:cNvPr>
          <p:cNvPicPr>
            <a:picLocks noChangeAspect="1"/>
          </p:cNvPicPr>
          <p:nvPr/>
        </p:nvPicPr>
        <p:blipFill rotWithShape="1">
          <a:blip r:embed="rId3"/>
          <a:srcRect r="20802"/>
          <a:stretch/>
        </p:blipFill>
        <p:spPr>
          <a:xfrm>
            <a:off x="333772" y="3856608"/>
            <a:ext cx="4176464" cy="1851820"/>
          </a:xfrm>
          <a:prstGeom prst="rect">
            <a:avLst/>
          </a:prstGeom>
        </p:spPr>
      </p:pic>
      <p:pic>
        <p:nvPicPr>
          <p:cNvPr id="6" name="Picture 5">
            <a:extLst>
              <a:ext uri="{FF2B5EF4-FFF2-40B4-BE49-F238E27FC236}">
                <a16:creationId xmlns:a16="http://schemas.microsoft.com/office/drawing/2014/main" id="{2C44DF20-924A-4506-8EE3-B1BC85409260}"/>
              </a:ext>
            </a:extLst>
          </p:cNvPr>
          <p:cNvPicPr>
            <a:picLocks noChangeAspect="1"/>
          </p:cNvPicPr>
          <p:nvPr/>
        </p:nvPicPr>
        <p:blipFill>
          <a:blip r:embed="rId4"/>
          <a:stretch>
            <a:fillRect/>
          </a:stretch>
        </p:blipFill>
        <p:spPr>
          <a:xfrm>
            <a:off x="6262491" y="2990790"/>
            <a:ext cx="5598991" cy="3379302"/>
          </a:xfrm>
          <a:prstGeom prst="rect">
            <a:avLst/>
          </a:prstGeom>
          <a:ln>
            <a:noFill/>
          </a:ln>
          <a:effectLst>
            <a:outerShdw blurRad="292100" dist="139700" dir="2700000" algn="tl" rotWithShape="0">
              <a:srgbClr val="333333">
                <a:alpha val="65000"/>
              </a:srgbClr>
            </a:outerShdw>
          </a:effectLst>
        </p:spPr>
      </p:pic>
      <p:sp>
        <p:nvSpPr>
          <p:cNvPr id="7" name="Trapezoid 6">
            <a:extLst>
              <a:ext uri="{FF2B5EF4-FFF2-40B4-BE49-F238E27FC236}">
                <a16:creationId xmlns:a16="http://schemas.microsoft.com/office/drawing/2014/main" id="{3CF9945D-8CE6-41B7-BD84-CF2E0B472A12}"/>
              </a:ext>
            </a:extLst>
          </p:cNvPr>
          <p:cNvSpPr/>
          <p:nvPr/>
        </p:nvSpPr>
        <p:spPr>
          <a:xfrm rot="16200000">
            <a:off x="3983665" y="3922458"/>
            <a:ext cx="2805397" cy="1720119"/>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9432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Enable Early Numbering for Travel and Booking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9145016" cy="5563449"/>
          </a:xfrm>
        </p:spPr>
        <p:txBody>
          <a:bodyPr>
            <a:normAutofit/>
          </a:bodyPr>
          <a:lstStyle/>
          <a:p>
            <a:pPr algn="l"/>
            <a:r>
              <a:rPr lang="en-US" sz="1600" b="1" dirty="0">
                <a:solidFill>
                  <a:schemeClr val="tx1"/>
                </a:solidFill>
                <a:latin typeface="+mn-lt"/>
              </a:rPr>
              <a:t>About Numbering</a:t>
            </a:r>
          </a:p>
          <a:p>
            <a:pPr algn="l"/>
            <a:r>
              <a:rPr lang="en-US" sz="1600" dirty="0">
                <a:solidFill>
                  <a:schemeClr val="tx1"/>
                </a:solidFill>
                <a:latin typeface="+mn-lt"/>
              </a:rPr>
              <a:t>Numbering is about setting values for primary key fields of entity instances during runtime.</a:t>
            </a:r>
          </a:p>
          <a:p>
            <a:pPr algn="l"/>
            <a:r>
              <a:rPr lang="en-US" sz="1600" dirty="0">
                <a:solidFill>
                  <a:schemeClr val="tx1"/>
                </a:solidFill>
                <a:latin typeface="+mn-lt"/>
              </a:rPr>
              <a:t>The primary key of a business object entity can be composed of one or more key fields, which are identified by the keyword key in the underlying CDS view of the business object. The set of primary key fields uniquely identify each instance of a business object. The primary key value of a business object instance cannot be changed after the CREATE.</a:t>
            </a:r>
          </a:p>
          <a:p>
            <a:pPr algn="l"/>
            <a:r>
              <a:rPr lang="en-US" sz="1600" dirty="0">
                <a:solidFill>
                  <a:schemeClr val="tx1"/>
                </a:solidFill>
                <a:latin typeface="+mn-lt"/>
              </a:rPr>
              <a:t>There are various options to handle the numbering for primary key fields depending on when (early or late during the transactional processing) and by whom (consumer, application developer, or framework) the primary key values are set. You can assign a numbering type for each primary key field separately.</a:t>
            </a:r>
          </a:p>
          <a:p>
            <a:pPr algn="l"/>
            <a:endParaRPr lang="en-US" sz="1600" dirty="0">
              <a:solidFill>
                <a:schemeClr val="tx1"/>
              </a:solidFill>
              <a:latin typeface="+mn-lt"/>
            </a:endParaRPr>
          </a:p>
          <a:p>
            <a:pPr algn="l"/>
            <a:r>
              <a:rPr lang="en-US" sz="1600" b="1" dirty="0">
                <a:solidFill>
                  <a:schemeClr val="tx1"/>
                </a:solidFill>
                <a:latin typeface="+mn-lt"/>
              </a:rPr>
              <a:t>Early and Late Numbering</a:t>
            </a:r>
          </a:p>
          <a:p>
            <a:pPr algn="l"/>
            <a:r>
              <a:rPr lang="en-US" sz="1600" dirty="0">
                <a:solidFill>
                  <a:schemeClr val="tx1"/>
                </a:solidFill>
                <a:latin typeface="+mn-lt"/>
              </a:rPr>
              <a:t>In an early numbering scenario, the primary key value is set instantly after the modify request for the CREATE is executed. The key values can be passed externally by the consumer or can be set internally by the framework or an implementation of the FOR NUMBERING method. For more information, see Early Numbering.</a:t>
            </a:r>
          </a:p>
          <a:p>
            <a:pPr algn="l"/>
            <a:r>
              <a:rPr lang="en-US" sz="1600" dirty="0">
                <a:solidFill>
                  <a:schemeClr val="tx1"/>
                </a:solidFill>
                <a:latin typeface="+mn-lt"/>
              </a:rPr>
              <a:t>In a late numbering scenario, the key values are always assigned internally without consumer interaction after the point of no return in the interaction phase has passed, and the SAVE sequence is triggered. This ensures a gap free key value assignment like it is required for example for invoices. For more information, see Late Numbering.</a:t>
            </a: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3078" name="Picture 6" descr="Numbered Information - Free business icons">
            <a:extLst>
              <a:ext uri="{FF2B5EF4-FFF2-40B4-BE49-F238E27FC236}">
                <a16:creationId xmlns:a16="http://schemas.microsoft.com/office/drawing/2014/main" id="{2BA206C5-4168-4C3F-BE72-3E0E4BC3D1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7048" y="915575"/>
            <a:ext cx="2006352" cy="200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Implementation for Early Numbering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marL="457200" indent="-457200" algn="l">
              <a:buFont typeface="+mj-lt"/>
              <a:buAutoNum type="arabicPeriod"/>
            </a:pPr>
            <a:r>
              <a:rPr lang="en-US" sz="2000" dirty="0">
                <a:solidFill>
                  <a:schemeClr val="tx1"/>
                </a:solidFill>
                <a:latin typeface="+mn-lt"/>
              </a:rPr>
              <a:t>Add the addition early numbering keyword as shown below to enable early numbering for your travel entity.</a:t>
            </a:r>
          </a:p>
          <a:p>
            <a:pPr marL="457200" indent="-457200" algn="l">
              <a:buFont typeface="+mj-lt"/>
              <a:buAutoNum type="arabicPeriod"/>
            </a:pPr>
            <a:r>
              <a:rPr lang="en-US" sz="2000" dirty="0">
                <a:solidFill>
                  <a:schemeClr val="tx1"/>
                </a:solidFill>
                <a:latin typeface="+mn-lt"/>
              </a:rPr>
              <a:t>The ADT Quick Fix feature can be used to add the earlynumbering method for travel entity.</a:t>
            </a:r>
          </a:p>
          <a:p>
            <a:pPr marL="457200" indent="-457200" algn="l">
              <a:buFont typeface="+mj-lt"/>
              <a:buAutoNum type="arabicPeriod"/>
            </a:pPr>
            <a:r>
              <a:rPr lang="en-US" sz="2000" dirty="0">
                <a:solidFill>
                  <a:schemeClr val="tx1"/>
                </a:solidFill>
                <a:latin typeface="+mn-lt"/>
              </a:rPr>
              <a:t>Implement the function to handle early numbering – </a:t>
            </a:r>
            <a:r>
              <a:rPr lang="en-US" sz="2000" dirty="0">
                <a:solidFill>
                  <a:schemeClr val="tx1"/>
                </a:solidFill>
                <a:latin typeface="+mn-lt"/>
                <a:hlinkClick r:id="rId2"/>
              </a:rPr>
              <a:t>code here</a:t>
            </a:r>
            <a:endParaRPr lang="en-US" sz="2000" dirty="0">
              <a:solidFill>
                <a:schemeClr val="tx1"/>
              </a:solidFill>
              <a:latin typeface="+mn-lt"/>
            </a:endParaRPr>
          </a:p>
          <a:p>
            <a:pPr marL="457200" indent="-457200" algn="l">
              <a:buFont typeface="+mj-lt"/>
              <a:buAutoNum type="arabicPeriod"/>
            </a:pPr>
            <a:r>
              <a:rPr lang="en-US" sz="2000" dirty="0">
                <a:solidFill>
                  <a:schemeClr val="tx1"/>
                </a:solidFill>
                <a:latin typeface="+mn-lt"/>
              </a:rPr>
              <a:t>Repeat the same for the booking by adding early numbering</a:t>
            </a:r>
          </a:p>
          <a:p>
            <a:pPr marL="457200" indent="-457200" algn="l">
              <a:buFont typeface="+mj-lt"/>
              <a:buAutoNum type="arabicPeriod"/>
            </a:pPr>
            <a:r>
              <a:rPr lang="en-US" sz="2000" dirty="0">
                <a:solidFill>
                  <a:schemeClr val="tx1"/>
                </a:solidFill>
                <a:latin typeface="+mn-lt"/>
              </a:rPr>
              <a:t>Implement the function to handle early numbering – </a:t>
            </a:r>
            <a:r>
              <a:rPr lang="en-US" sz="2000" dirty="0">
                <a:solidFill>
                  <a:schemeClr val="tx1"/>
                </a:solidFill>
                <a:latin typeface="+mn-lt"/>
                <a:hlinkClick r:id="rId3"/>
              </a:rPr>
              <a:t>code here</a:t>
            </a:r>
            <a:endParaRPr lang="en-US" sz="20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5" name="Picture 4">
            <a:extLst>
              <a:ext uri="{FF2B5EF4-FFF2-40B4-BE49-F238E27FC236}">
                <a16:creationId xmlns:a16="http://schemas.microsoft.com/office/drawing/2014/main" id="{3B3793CB-FB88-4C1F-93D0-DDA43F2C5F38}"/>
              </a:ext>
            </a:extLst>
          </p:cNvPr>
          <p:cNvPicPr>
            <a:picLocks noChangeAspect="1"/>
          </p:cNvPicPr>
          <p:nvPr/>
        </p:nvPicPr>
        <p:blipFill>
          <a:blip r:embed="rId4"/>
          <a:stretch>
            <a:fillRect/>
          </a:stretch>
        </p:blipFill>
        <p:spPr>
          <a:xfrm>
            <a:off x="202193" y="3338161"/>
            <a:ext cx="4982804" cy="252028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E12D177-B98A-4E5D-8D83-889B108B5094}"/>
              </a:ext>
            </a:extLst>
          </p:cNvPr>
          <p:cNvPicPr>
            <a:picLocks noChangeAspect="1"/>
          </p:cNvPicPr>
          <p:nvPr/>
        </p:nvPicPr>
        <p:blipFill>
          <a:blip r:embed="rId5"/>
          <a:stretch>
            <a:fillRect/>
          </a:stretch>
        </p:blipFill>
        <p:spPr>
          <a:xfrm>
            <a:off x="6178856" y="3245572"/>
            <a:ext cx="5686902" cy="2703709"/>
          </a:xfrm>
          <a:prstGeom prst="rect">
            <a:avLst/>
          </a:prstGeom>
          <a:ln>
            <a:noFill/>
          </a:ln>
          <a:effectLst>
            <a:outerShdw blurRad="292100" dist="139700" dir="2700000" algn="tl" rotWithShape="0">
              <a:srgbClr val="333333">
                <a:alpha val="65000"/>
              </a:srgbClr>
            </a:outerShdw>
          </a:effectLst>
        </p:spPr>
      </p:pic>
      <p:sp>
        <p:nvSpPr>
          <p:cNvPr id="7" name="Arrow: Chevron 6">
            <a:extLst>
              <a:ext uri="{FF2B5EF4-FFF2-40B4-BE49-F238E27FC236}">
                <a16:creationId xmlns:a16="http://schemas.microsoft.com/office/drawing/2014/main" id="{6B72CE04-D4DC-4FA8-8FF1-23353F3547CD}"/>
              </a:ext>
            </a:extLst>
          </p:cNvPr>
          <p:cNvSpPr/>
          <p:nvPr/>
        </p:nvSpPr>
        <p:spPr>
          <a:xfrm>
            <a:off x="5386768" y="4202257"/>
            <a:ext cx="640770" cy="50405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238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What is Augmenting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600" dirty="0">
                <a:solidFill>
                  <a:schemeClr val="tx1"/>
                </a:solidFill>
                <a:latin typeface="+mn-lt"/>
              </a:rPr>
              <a:t>With an augmentation implementation you can add data or modify incoming requests on the projection layer before data reaches the transactional buffer. You can add data to a modify request or issue additional requests by augmenting the operation before the request is passed to the base business object.</a:t>
            </a:r>
          </a:p>
          <a:p>
            <a:pPr algn="l"/>
            <a:endParaRPr lang="en-US" sz="1600" dirty="0">
              <a:solidFill>
                <a:schemeClr val="tx1"/>
              </a:solidFill>
              <a:latin typeface="+mn-lt"/>
            </a:endParaRPr>
          </a:p>
          <a:p>
            <a:pPr algn="l"/>
            <a:r>
              <a:rPr lang="en-US" sz="1600" b="1" dirty="0">
                <a:solidFill>
                  <a:schemeClr val="tx1"/>
                </a:solidFill>
                <a:latin typeface="+mn-lt"/>
              </a:rPr>
              <a:t>Use case</a:t>
            </a:r>
          </a:p>
          <a:p>
            <a:pPr algn="l"/>
            <a:r>
              <a:rPr lang="en-US" sz="1600" dirty="0">
                <a:solidFill>
                  <a:schemeClr val="tx1"/>
                </a:solidFill>
                <a:latin typeface="+mn-lt"/>
              </a:rPr>
              <a:t>• Defaulting for incoming requests.</a:t>
            </a:r>
          </a:p>
          <a:p>
            <a:pPr algn="l"/>
            <a:r>
              <a:rPr lang="en-US" sz="1600" dirty="0">
                <a:solidFill>
                  <a:schemeClr val="tx1"/>
                </a:solidFill>
                <a:latin typeface="+mn-lt"/>
              </a:rPr>
              <a:t>• Behavior-enabling denormalized fields, for example enabling editing of language dependent fields.</a:t>
            </a:r>
          </a:p>
          <a:p>
            <a:pPr algn="l"/>
            <a:endParaRPr lang="en-US" sz="1600" dirty="0">
              <a:solidFill>
                <a:schemeClr val="tx1"/>
              </a:solidFill>
              <a:latin typeface="+mn-lt"/>
            </a:endParaRPr>
          </a:p>
          <a:p>
            <a:pPr algn="l"/>
            <a:r>
              <a:rPr lang="en-US" sz="1600" b="1" dirty="0">
                <a:solidFill>
                  <a:schemeClr val="tx1"/>
                </a:solidFill>
                <a:latin typeface="+mn-lt"/>
              </a:rPr>
              <a:t>Definition</a:t>
            </a:r>
          </a:p>
          <a:p>
            <a:pPr algn="l"/>
            <a:r>
              <a:rPr lang="en-US" sz="1600" dirty="0">
                <a:solidFill>
                  <a:schemeClr val="tx1"/>
                </a:solidFill>
                <a:latin typeface="+mn-lt"/>
              </a:rPr>
              <a:t>Augmentation is defined in the projection behavior definition on the relevant operation with the following syntax:</a:t>
            </a: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6" name="Picture 5">
            <a:extLst>
              <a:ext uri="{FF2B5EF4-FFF2-40B4-BE49-F238E27FC236}">
                <a16:creationId xmlns:a16="http://schemas.microsoft.com/office/drawing/2014/main" id="{E8F18220-766A-4767-9B86-F6764B2D952A}"/>
              </a:ext>
            </a:extLst>
          </p:cNvPr>
          <p:cNvPicPr>
            <a:picLocks noChangeAspect="1"/>
          </p:cNvPicPr>
          <p:nvPr/>
        </p:nvPicPr>
        <p:blipFill>
          <a:blip r:embed="rId2"/>
          <a:stretch>
            <a:fillRect/>
          </a:stretch>
        </p:blipFill>
        <p:spPr>
          <a:xfrm>
            <a:off x="189757" y="4077072"/>
            <a:ext cx="4450466" cy="2110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846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Use case and Implementation</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600" dirty="0">
                <a:solidFill>
                  <a:schemeClr val="tx1"/>
                </a:solidFill>
                <a:latin typeface="+mn-lt"/>
              </a:rPr>
              <a:t>We want to auto populate the agency id and the status of a new travel request during creation. The business has already provided default values which needs to be made available on fiori app.</a:t>
            </a:r>
          </a:p>
          <a:p>
            <a:pPr algn="l"/>
            <a:endParaRPr lang="en-US" sz="1600" dirty="0">
              <a:solidFill>
                <a:schemeClr val="tx1"/>
              </a:solidFill>
              <a:latin typeface="+mn-lt"/>
            </a:endParaRPr>
          </a:p>
          <a:p>
            <a:pPr algn="l"/>
            <a:r>
              <a:rPr lang="en-US" sz="1600" b="1" dirty="0">
                <a:solidFill>
                  <a:schemeClr val="tx1"/>
                </a:solidFill>
                <a:latin typeface="+mn-lt"/>
              </a:rPr>
              <a:t>Process</a:t>
            </a:r>
          </a:p>
          <a:p>
            <a:pPr marL="342900" indent="-342900" algn="l">
              <a:buFont typeface="+mj-lt"/>
              <a:buAutoNum type="arabicPeriod"/>
            </a:pPr>
            <a:r>
              <a:rPr lang="en-US" sz="1600" dirty="0">
                <a:solidFill>
                  <a:schemeClr val="tx1"/>
                </a:solidFill>
                <a:latin typeface="+mn-lt"/>
              </a:rPr>
              <a:t>In our projection behavior definition, define augmentation for the create operation.</a:t>
            </a:r>
          </a:p>
          <a:p>
            <a:pPr marL="342900" indent="-342900" algn="l">
              <a:buFont typeface="+mj-lt"/>
              <a:buAutoNum type="arabicPeriod"/>
            </a:pPr>
            <a:r>
              <a:rPr lang="en-US" sz="1600" dirty="0">
                <a:solidFill>
                  <a:schemeClr val="tx1"/>
                </a:solidFill>
                <a:latin typeface="+mn-lt"/>
              </a:rPr>
              <a:t>Add behavior implementation class to the Travel behavior.</a:t>
            </a:r>
          </a:p>
          <a:p>
            <a:pPr marL="342900" indent="-342900" algn="l">
              <a:buFont typeface="+mj-lt"/>
              <a:buAutoNum type="arabicPeriod"/>
            </a:pPr>
            <a:r>
              <a:rPr lang="en-US" sz="1600" dirty="0">
                <a:solidFill>
                  <a:schemeClr val="tx1"/>
                </a:solidFill>
                <a:latin typeface="+mn-lt"/>
              </a:rPr>
              <a:t>The ADT Quick Fix feature can be used to create implementation class for travel entity.</a:t>
            </a:r>
          </a:p>
          <a:p>
            <a:pPr marL="342900" indent="-342900" algn="l">
              <a:buFont typeface="+mj-lt"/>
              <a:buAutoNum type="arabicPeriod"/>
            </a:pPr>
            <a:r>
              <a:rPr lang="en-US" sz="1600" dirty="0">
                <a:solidFill>
                  <a:schemeClr val="tx1"/>
                </a:solidFill>
                <a:latin typeface="+mn-lt"/>
              </a:rPr>
              <a:t>Write the code to implement the default values for the agency id and status- </a:t>
            </a:r>
            <a:r>
              <a:rPr lang="en-US" sz="1600" dirty="0">
                <a:solidFill>
                  <a:schemeClr val="tx1"/>
                </a:solidFill>
                <a:latin typeface="+mn-lt"/>
                <a:hlinkClick r:id="rId2"/>
              </a:rPr>
              <a:t>Code here</a:t>
            </a:r>
            <a:endParaRPr lang="en-US" sz="16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6" name="Picture 5">
            <a:extLst>
              <a:ext uri="{FF2B5EF4-FFF2-40B4-BE49-F238E27FC236}">
                <a16:creationId xmlns:a16="http://schemas.microsoft.com/office/drawing/2014/main" id="{6148ED92-5D0C-4839-9227-4AEDE21067C1}"/>
              </a:ext>
            </a:extLst>
          </p:cNvPr>
          <p:cNvPicPr>
            <a:picLocks noChangeAspect="1"/>
          </p:cNvPicPr>
          <p:nvPr/>
        </p:nvPicPr>
        <p:blipFill>
          <a:blip r:embed="rId3"/>
          <a:stretch>
            <a:fillRect/>
          </a:stretch>
        </p:blipFill>
        <p:spPr>
          <a:xfrm>
            <a:off x="3638545" y="3497749"/>
            <a:ext cx="4839725" cy="24355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264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Understand the Persona for Approver</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sp>
        <p:nvSpPr>
          <p:cNvPr id="2" name="Rectangle 1"/>
          <p:cNvSpPr/>
          <p:nvPr/>
        </p:nvSpPr>
        <p:spPr>
          <a:xfrm>
            <a:off x="609440" y="938188"/>
            <a:ext cx="10771237" cy="2031325"/>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business object projection is the basis for a UI service that contains the functionality that is relevant for an approver. Imagine a person, maybe a manager of a travel agency, that approves the data that was entered by the processor. That means, this person sees the travel information and the corresponding booking data. Based on this data, the approver can either accept or reject the travel. For a minimal scope of fields in the travel entity the approver is enabled to edit the values, for example the BookingFee or the Description. The information about bookings is set to read-only for the approver. The approver is not allowed to change the fields of the booking entity.</a:t>
            </a:r>
          </a:p>
        </p:txBody>
      </p:sp>
      <p:grpSp>
        <p:nvGrpSpPr>
          <p:cNvPr id="3" name="Group 2"/>
          <p:cNvGrpSpPr/>
          <p:nvPr/>
        </p:nvGrpSpPr>
        <p:grpSpPr>
          <a:xfrm>
            <a:off x="5158308" y="2780928"/>
            <a:ext cx="1872208" cy="2004402"/>
            <a:chOff x="1989956" y="4149080"/>
            <a:chExt cx="1152128" cy="1464942"/>
          </a:xfrm>
        </p:grpSpPr>
        <p:sp>
          <p:nvSpPr>
            <p:cNvPr id="8" name="TextBox 7">
              <a:extLst>
                <a:ext uri="{FF2B5EF4-FFF2-40B4-BE49-F238E27FC236}">
                  <a16:creationId xmlns:a16="http://schemas.microsoft.com/office/drawing/2014/main" id="{712A256E-C220-4D96-BE08-291506C3C4EC}"/>
                </a:ext>
              </a:extLst>
            </p:cNvPr>
            <p:cNvSpPr txBox="1"/>
            <p:nvPr/>
          </p:nvSpPr>
          <p:spPr>
            <a:xfrm>
              <a:off x="1989956" y="5344091"/>
              <a:ext cx="1152128" cy="2699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Approver</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9" name="Picture 4" descr="Clipart of manager avatar free image download">
              <a:extLst>
                <a:ext uri="{FF2B5EF4-FFF2-40B4-BE49-F238E27FC236}">
                  <a16:creationId xmlns:a16="http://schemas.microsoft.com/office/drawing/2014/main" id="{E9864AC1-5D3F-4C49-92E9-C05732C231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40851" y="4149080"/>
              <a:ext cx="850339" cy="119501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ounded Rectangle 3"/>
          <p:cNvSpPr/>
          <p:nvPr/>
        </p:nvSpPr>
        <p:spPr>
          <a:xfrm>
            <a:off x="3214092" y="5157192"/>
            <a:ext cx="1656184" cy="100811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Accept</a:t>
            </a:r>
          </a:p>
        </p:txBody>
      </p:sp>
      <p:sp>
        <p:nvSpPr>
          <p:cNvPr id="12" name="Rounded Rectangle 11"/>
          <p:cNvSpPr/>
          <p:nvPr/>
        </p:nvSpPr>
        <p:spPr>
          <a:xfrm>
            <a:off x="7462564" y="5157192"/>
            <a:ext cx="1656184" cy="100811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Reject</a:t>
            </a:r>
          </a:p>
        </p:txBody>
      </p:sp>
      <p:cxnSp>
        <p:nvCxnSpPr>
          <p:cNvPr id="7" name="Elbow Connector 6"/>
          <p:cNvCxnSpPr>
            <a:stCxn id="4" idx="0"/>
            <a:endCxn id="9" idx="3"/>
          </p:cNvCxnSpPr>
          <p:nvPr/>
        </p:nvCxnSpPr>
        <p:spPr>
          <a:xfrm rot="5400000" flipH="1" flipV="1">
            <a:off x="3943484" y="3697164"/>
            <a:ext cx="1558729" cy="1361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2" idx="0"/>
            <a:endCxn id="9" idx="1"/>
          </p:cNvCxnSpPr>
          <p:nvPr/>
        </p:nvCxnSpPr>
        <p:spPr>
          <a:xfrm rot="16200000" flipV="1">
            <a:off x="6758621" y="3625156"/>
            <a:ext cx="1558729" cy="15053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72743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Approver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sp>
        <p:nvSpPr>
          <p:cNvPr id="2" name="Rectangle 1"/>
          <p:cNvSpPr/>
          <p:nvPr/>
        </p:nvSpPr>
        <p:spPr>
          <a:xfrm>
            <a:off x="609441" y="905522"/>
            <a:ext cx="11229191" cy="5262979"/>
          </a:xfrm>
          <a:prstGeom prst="rect">
            <a:avLst/>
          </a:prstGeom>
        </p:spPr>
        <p:txBody>
          <a:bodyPr wrap="square">
            <a:spAutoFit/>
          </a:bodyPr>
          <a:lstStyle/>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Travel Projection CDS View for Approver BO</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Except for the actions, which are different in the processor and the approver projection, the CDS projection views for the processor and the approver BO are identical. Minor changes can be detected in the field label of the field TravelID and TravelStatus. This results from the fact, that the approver does not create new travel entries. It is not necessary for this role to know the number range of the TravelID or the possible values of the TravelStatus. In addition, the approver BO projection has gained a selection field for the TravelStatus to make it easier for the approver to filter for open/accepted/rejected travels.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Actions</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The position and the label for the action button must be defined in the CDS projection views. In the case of an approver, the available actions concerning the travel entity set are Accept Travel and Reject Travel. The implementation of these actions is done in the behavior implementation . It is simply the UI appearance that needs to be configured in the projection view. The action buttons for the respective actions are designed to appear on the travel list report page and on the travel object page. That is why the annotations are used in the list item and identification UI annotation. When executing the action on the list report page, a travel instance must be selected to assign an instance for the instance-bound action. On the object page, the instance for which the action shall be executed is clear.</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Booking Projection CDS View for Approver BO</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The CDS projection views for the processor and the approver BO are almost identical.</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Value helps are not necessary for the interpretation of the approver role in this scenario. As the booking entity is a read-only entity in this scenario and selection fields with value helps cannot be defined for a sub entity, value helps cannot be applied and thus are not necessary to be defined for the booking entity.</a:t>
            </a:r>
          </a:p>
        </p:txBody>
      </p:sp>
    </p:spTree>
    <p:extLst>
      <p:ext uri="{BB962C8B-B14F-4D97-AF65-F5344CB8AC3E}">
        <p14:creationId xmlns:p14="http://schemas.microsoft.com/office/powerpoint/2010/main" val="1450620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Implementing Approver Projection CDS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71486" y="652583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6646725" y="1421582"/>
            <a:ext cx="4733953" cy="5175770"/>
          </a:xfrm>
          <a:prstGeom prst="rect">
            <a:avLst/>
          </a:prstGeom>
        </p:spPr>
      </p:pic>
      <p:pic>
        <p:nvPicPr>
          <p:cNvPr id="3" name="Picture 2"/>
          <p:cNvPicPr>
            <a:picLocks noChangeAspect="1"/>
          </p:cNvPicPr>
          <p:nvPr/>
        </p:nvPicPr>
        <p:blipFill rotWithShape="1">
          <a:blip r:embed="rId4"/>
          <a:srcRect b="2719"/>
          <a:stretch/>
        </p:blipFill>
        <p:spPr>
          <a:xfrm>
            <a:off x="729277" y="1412776"/>
            <a:ext cx="5043038" cy="5184576"/>
          </a:xfrm>
          <a:prstGeom prst="rect">
            <a:avLst/>
          </a:prstGeom>
        </p:spPr>
      </p:pic>
      <p:cxnSp>
        <p:nvCxnSpPr>
          <p:cNvPr id="7" name="Straight Connector 6"/>
          <p:cNvCxnSpPr/>
          <p:nvPr/>
        </p:nvCxnSpPr>
        <p:spPr>
          <a:xfrm>
            <a:off x="6094412" y="836712"/>
            <a:ext cx="24680" cy="56692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29277" y="908720"/>
            <a:ext cx="3845220"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5"/>
              </a:rPr>
              <a:t>ZC_TRAVEL_APPROVER_M_LAMAB</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8"/>
          <p:cNvSpPr/>
          <p:nvPr/>
        </p:nvSpPr>
        <p:spPr>
          <a:xfrm>
            <a:off x="6636433" y="908720"/>
            <a:ext cx="4067973"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6"/>
              </a:rPr>
              <a:t>ZC_BOOKING_APPROVER_M_LAMAB</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51309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Metadata Extension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6695156" y="1196752"/>
            <a:ext cx="4573002" cy="5256584"/>
          </a:xfrm>
          <a:prstGeom prst="rect">
            <a:avLst/>
          </a:prstGeom>
        </p:spPr>
      </p:pic>
      <p:pic>
        <p:nvPicPr>
          <p:cNvPr id="3" name="Picture 2"/>
          <p:cNvPicPr>
            <a:picLocks noChangeAspect="1"/>
          </p:cNvPicPr>
          <p:nvPr/>
        </p:nvPicPr>
        <p:blipFill>
          <a:blip r:embed="rId4"/>
          <a:stretch>
            <a:fillRect/>
          </a:stretch>
        </p:blipFill>
        <p:spPr>
          <a:xfrm>
            <a:off x="693813" y="1191297"/>
            <a:ext cx="4824535" cy="5314695"/>
          </a:xfrm>
          <a:prstGeom prst="rect">
            <a:avLst/>
          </a:prstGeom>
        </p:spPr>
      </p:pic>
      <p:cxnSp>
        <p:nvCxnSpPr>
          <p:cNvPr id="7" name="Straight Connector 6"/>
          <p:cNvCxnSpPr/>
          <p:nvPr/>
        </p:nvCxnSpPr>
        <p:spPr>
          <a:xfrm>
            <a:off x="6094412" y="836712"/>
            <a:ext cx="24680" cy="56692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29277" y="836712"/>
            <a:ext cx="3297313"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Metadata Extension for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5"/>
              </a:rPr>
              <a:t>Travel</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8"/>
          <p:cNvSpPr/>
          <p:nvPr/>
        </p:nvSpPr>
        <p:spPr>
          <a:xfrm>
            <a:off x="6636433" y="836712"/>
            <a:ext cx="3523978"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Metadata Extension for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6"/>
              </a:rPr>
              <a:t>Booking</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98840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a:t>
            </a:r>
            <a:r>
              <a:rPr lang="en-IN"/>
              <a:t>Day 1</a:t>
            </a:r>
            <a:r>
              <a:rPr lang="en-IN" dirty="0"/>
              <a:t>1</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321223" y="1508772"/>
            <a:ext cx="5472608" cy="4278094"/>
          </a:xfrm>
          <a:prstGeom prst="rect">
            <a:avLst/>
          </a:prstGeom>
          <a:noFill/>
        </p:spPr>
        <p:txBody>
          <a:bodyPr wrap="square" rtlCol="0">
            <a:spAutoFit/>
          </a:bodyPr>
          <a:lstStyle/>
          <a:p>
            <a:pPr marL="133234" indent="-285664">
              <a:buFont typeface="Arial" panose="020B0604020202020204" pitchFamily="34" charset="0"/>
              <a:buChar char="•"/>
            </a:pPr>
            <a:r>
              <a:rPr lang="en-US" sz="1600" dirty="0"/>
              <a:t>Implementing the Action </a:t>
            </a:r>
            <a:r>
              <a:rPr lang="en-US" sz="1600" dirty="0" err="1"/>
              <a:t>createTravelByTemplate</a:t>
            </a:r>
            <a:endParaRPr lang="en-US" sz="1600" dirty="0"/>
          </a:p>
          <a:p>
            <a:pPr marL="133234" indent="-285664">
              <a:buFont typeface="Arial" panose="020B0604020202020204" pitchFamily="34" charset="0"/>
              <a:buChar char="•"/>
            </a:pPr>
            <a:r>
              <a:rPr lang="en-US" sz="1600" dirty="0"/>
              <a:t>Implementing Validations</a:t>
            </a:r>
          </a:p>
          <a:p>
            <a:pPr marL="133234" indent="-285664">
              <a:buFont typeface="Arial" panose="020B0604020202020204" pitchFamily="34" charset="0"/>
              <a:buChar char="•"/>
            </a:pPr>
            <a:r>
              <a:rPr lang="en-US" sz="1600" dirty="0"/>
              <a:t>Implementing the Determination</a:t>
            </a:r>
          </a:p>
          <a:p>
            <a:r>
              <a:rPr lang="en-US" sz="1600" dirty="0"/>
              <a:t>--Break</a:t>
            </a:r>
            <a:endParaRPr lang="en-IN" sz="1600" dirty="0"/>
          </a:p>
          <a:p>
            <a:pPr marL="133234" indent="-285664">
              <a:buFont typeface="Arial" panose="020B0604020202020204" pitchFamily="34" charset="0"/>
              <a:buChar char="•"/>
            </a:pPr>
            <a:r>
              <a:rPr lang="en-IN" sz="1600" dirty="0"/>
              <a:t>What is Draft</a:t>
            </a:r>
          </a:p>
          <a:p>
            <a:pPr marL="133234" indent="-285664">
              <a:buFont typeface="Arial" panose="020B0604020202020204" pitchFamily="34" charset="0"/>
              <a:buChar char="•"/>
            </a:pPr>
            <a:r>
              <a:rPr lang="en-IN" sz="1600" dirty="0"/>
              <a:t>Enable Draft Handling</a:t>
            </a:r>
          </a:p>
          <a:p>
            <a:pPr marL="133234" indent="-285664">
              <a:buFont typeface="Arial" panose="020B0604020202020204" pitchFamily="34" charset="0"/>
              <a:buChar char="•"/>
            </a:pPr>
            <a:r>
              <a:rPr lang="en-IN" sz="1600" dirty="0"/>
              <a:t>Expose Draft handling to projection Layer</a:t>
            </a:r>
          </a:p>
          <a:p>
            <a:pPr marL="133234" indent="-285664">
              <a:buFont typeface="Arial" panose="020B0604020202020204" pitchFamily="34" charset="0"/>
              <a:buChar char="•"/>
            </a:pPr>
            <a:r>
              <a:rPr lang="en-IN" sz="1600" dirty="0"/>
              <a:t>Enable Early Numbering for Travel and Booking</a:t>
            </a:r>
          </a:p>
          <a:p>
            <a:pPr marL="133234" indent="-285664">
              <a:buFont typeface="Arial" panose="020B0604020202020204" pitchFamily="34" charset="0"/>
              <a:buChar char="•"/>
            </a:pPr>
            <a:r>
              <a:rPr lang="en-IN" sz="1600" dirty="0"/>
              <a:t>Integrating augment in Managed Object</a:t>
            </a:r>
          </a:p>
          <a:p>
            <a:r>
              <a:rPr lang="en-US" sz="1600" dirty="0"/>
              <a:t>--Break</a:t>
            </a:r>
          </a:p>
          <a:p>
            <a:pPr marL="133234" indent="-285664">
              <a:buFont typeface="Arial" panose="020B0604020202020204" pitchFamily="34" charset="0"/>
              <a:buChar char="•"/>
            </a:pPr>
            <a:r>
              <a:rPr lang="en-US" sz="1600" dirty="0"/>
              <a:t>Understand the persona for Approver</a:t>
            </a:r>
          </a:p>
          <a:p>
            <a:pPr marL="133234" indent="-285664">
              <a:buFont typeface="Arial" panose="020B0604020202020204" pitchFamily="34" charset="0"/>
              <a:buChar char="•"/>
            </a:pPr>
            <a:r>
              <a:rPr lang="en-US" sz="1600" dirty="0"/>
              <a:t>Implementing Approver projection</a:t>
            </a:r>
          </a:p>
          <a:p>
            <a:pPr marL="133234" indent="-285664">
              <a:buFont typeface="Arial" panose="020B0604020202020204" pitchFamily="34" charset="0"/>
              <a:buChar char="•"/>
            </a:pPr>
            <a:r>
              <a:rPr lang="en-US" sz="1600" dirty="0"/>
              <a:t>Annotations for Approver Scenario</a:t>
            </a:r>
          </a:p>
          <a:p>
            <a:pPr marL="133234" indent="-285664">
              <a:buFont typeface="Arial" panose="020B0604020202020204" pitchFamily="34" charset="0"/>
              <a:buChar char="•"/>
            </a:pPr>
            <a:r>
              <a:rPr lang="en-US" sz="1600" dirty="0"/>
              <a:t>Behavior Definition for Approver</a:t>
            </a:r>
          </a:p>
          <a:p>
            <a:pPr marL="133234" indent="-285664">
              <a:buFont typeface="Arial" panose="020B0604020202020204" pitchFamily="34" charset="0"/>
              <a:buChar char="•"/>
            </a:pPr>
            <a:r>
              <a:rPr lang="en-US" sz="1600" dirty="0"/>
              <a:t>Service Binding for Approver Scenario</a:t>
            </a:r>
          </a:p>
          <a:p>
            <a:pPr marL="133234" indent="-285664">
              <a:buFont typeface="Arial" panose="020B0604020202020204" pitchFamily="34" charset="0"/>
              <a:buChar char="•"/>
            </a:pPr>
            <a:r>
              <a:rPr lang="en-US" sz="1600" dirty="0"/>
              <a:t>Fiori App for Approver</a:t>
            </a:r>
          </a:p>
          <a:p>
            <a:endParaRPr lang="en-US" sz="16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Behavior Definition for Approver</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rotWithShape="1">
          <a:blip r:embed="rId3"/>
          <a:srcRect r="10703"/>
          <a:stretch/>
        </p:blipFill>
        <p:spPr>
          <a:xfrm>
            <a:off x="7606580" y="3471028"/>
            <a:ext cx="4183573" cy="2304256"/>
          </a:xfrm>
          <a:prstGeom prst="rect">
            <a:avLst/>
          </a:prstGeom>
        </p:spPr>
      </p:pic>
      <p:pic>
        <p:nvPicPr>
          <p:cNvPr id="3" name="Picture 2"/>
          <p:cNvPicPr>
            <a:picLocks noChangeAspect="1"/>
          </p:cNvPicPr>
          <p:nvPr/>
        </p:nvPicPr>
        <p:blipFill>
          <a:blip r:embed="rId4"/>
          <a:stretch>
            <a:fillRect/>
          </a:stretch>
        </p:blipFill>
        <p:spPr>
          <a:xfrm>
            <a:off x="609441" y="3093505"/>
            <a:ext cx="6061035" cy="3189540"/>
          </a:xfrm>
          <a:prstGeom prst="rect">
            <a:avLst/>
          </a:prstGeom>
        </p:spPr>
      </p:pic>
      <p:sp>
        <p:nvSpPr>
          <p:cNvPr id="7" name="Trapezoid 6">
            <a:extLst>
              <a:ext uri="{FF2B5EF4-FFF2-40B4-BE49-F238E27FC236}">
                <a16:creationId xmlns:a16="http://schemas.microsoft.com/office/drawing/2014/main" id="{3CF9945D-8CE6-41B7-BD84-CF2E0B472A12}"/>
              </a:ext>
            </a:extLst>
          </p:cNvPr>
          <p:cNvSpPr/>
          <p:nvPr/>
        </p:nvSpPr>
        <p:spPr>
          <a:xfrm rot="27000000">
            <a:off x="5799780" y="4086587"/>
            <a:ext cx="2805397" cy="1064006"/>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Rectangle 3"/>
          <p:cNvSpPr/>
          <p:nvPr/>
        </p:nvSpPr>
        <p:spPr>
          <a:xfrm>
            <a:off x="609442" y="760636"/>
            <a:ext cx="10969942" cy="2308324"/>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scope of the UI service for the approver is more limited than for the processor. The approver can only modify the travel entity with accepting or rejecting the travel entries. The values in the corresponding booking entries are the basis for this decision-making.</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behavior for the BO projection is defined in a behavior definition of type projection. The type is defined in the behavior definition header. The projection behavior definition provides the behavior for the projection CDS view. All characteristics and operations that you want to include in the BO projection must be listed explicitly. The keyword for this is use. -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5"/>
              </a:rPr>
              <a:t>Code here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120751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Service Definition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5374332" y="3562849"/>
            <a:ext cx="5670523" cy="2541488"/>
          </a:xfrm>
          <a:prstGeom prst="rect">
            <a:avLst/>
          </a:prstGeom>
        </p:spPr>
      </p:pic>
      <p:sp>
        <p:nvSpPr>
          <p:cNvPr id="3" name="Rectangle 2"/>
          <p:cNvSpPr/>
          <p:nvPr/>
        </p:nvSpPr>
        <p:spPr>
          <a:xfrm>
            <a:off x="609441" y="905526"/>
            <a:ext cx="10771236" cy="2308324"/>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service definition is a projection of the models and related behavior that you want to expose.</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 a service definition, you define the OData service to determine which CDS entities are part of the service. This service is then bound to a protocol and to either a UI technology or an A2X service by a service binding artifact. A service definition can be integrated in various protocols without any reimplementation.</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Service definition is used to assign the scope of the OData service. Travel, Booking, Passenger, TravelAgency, Currency CDS views are exposed in the service definition. Optionally, you can assign an alias for the each exposed CDS view</a:t>
            </a:r>
          </a:p>
        </p:txBody>
      </p:sp>
      <p:cxnSp>
        <p:nvCxnSpPr>
          <p:cNvPr id="8" name="Straight Connector 7"/>
          <p:cNvCxnSpPr/>
          <p:nvPr/>
        </p:nvCxnSpPr>
        <p:spPr>
          <a:xfrm>
            <a:off x="621804" y="3816692"/>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621804" y="3851756"/>
            <a:ext cx="4044812"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4"/>
              </a:rPr>
              <a:t>Service Definition</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TextBox 9">
            <a:extLst>
              <a:ext uri="{FF2B5EF4-FFF2-40B4-BE49-F238E27FC236}">
                <a16:creationId xmlns:a16="http://schemas.microsoft.com/office/drawing/2014/main" id="{0ED6B133-127C-45F7-A6F7-791D612BB43A}"/>
              </a:ext>
            </a:extLst>
          </p:cNvPr>
          <p:cNvSpPr txBox="1"/>
          <p:nvPr/>
        </p:nvSpPr>
        <p:spPr>
          <a:xfrm>
            <a:off x="621804" y="3346217"/>
            <a:ext cx="2088231"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72 Black" panose="020B0A04030603020204" pitchFamily="34" charset="0"/>
                <a:ea typeface="+mn-ea"/>
                <a:cs typeface="72 Black" panose="020B0A04030603020204" pitchFamily="34" charset="0"/>
              </a:rPr>
              <a:t>Exercise</a:t>
            </a:r>
          </a:p>
        </p:txBody>
      </p:sp>
    </p:spTree>
    <p:extLst>
      <p:ext uri="{BB962C8B-B14F-4D97-AF65-F5344CB8AC3E}">
        <p14:creationId xmlns:p14="http://schemas.microsoft.com/office/powerpoint/2010/main" val="2317246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Service Binding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785698" y="1621022"/>
            <a:ext cx="10349274" cy="4904321"/>
          </a:xfrm>
          <a:prstGeom prst="rect">
            <a:avLst/>
          </a:prstGeom>
        </p:spPr>
      </p:pic>
      <p:sp>
        <p:nvSpPr>
          <p:cNvPr id="3" name="Rectangle 2"/>
          <p:cNvSpPr/>
          <p:nvPr/>
        </p:nvSpPr>
        <p:spPr>
          <a:xfrm>
            <a:off x="785698" y="905526"/>
            <a:ext cx="10594980" cy="646331"/>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service binding implements the protocol that is used for the OData service. It uses a service definition that projects the data models and their related behaviors to the service.</a:t>
            </a:r>
          </a:p>
        </p:txBody>
      </p:sp>
    </p:spTree>
    <p:extLst>
      <p:ext uri="{BB962C8B-B14F-4D97-AF65-F5344CB8AC3E}">
        <p14:creationId xmlns:p14="http://schemas.microsoft.com/office/powerpoint/2010/main" val="40007882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Fiori App Preview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526925" y="1382193"/>
            <a:ext cx="11134973" cy="5084463"/>
          </a:xfrm>
          <a:prstGeom prst="rect">
            <a:avLst/>
          </a:prstGeom>
        </p:spPr>
      </p:pic>
    </p:spTree>
    <p:extLst>
      <p:ext uri="{BB962C8B-B14F-4D97-AF65-F5344CB8AC3E}">
        <p14:creationId xmlns:p14="http://schemas.microsoft.com/office/powerpoint/2010/main" val="345197409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Modeling Static and Dynamic Feature Control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4031873"/>
          </a:xfrm>
          <a:prstGeom prst="rect">
            <a:avLst/>
          </a:prstGeom>
        </p:spPr>
        <p:txBody>
          <a:bodyPr wrap="square">
            <a:spAutoFit/>
          </a:bodyPr>
          <a:lstStyle/>
          <a:p>
            <a:pPr marL="285750" lvl="0" indent="-285750">
              <a:buFont typeface="Arial" panose="020B0604020202020204" pitchFamily="34" charset="0"/>
              <a:buChar char="•"/>
            </a:pPr>
            <a:r>
              <a:rPr lang="en-US" sz="1600" dirty="0">
                <a:solidFill>
                  <a:prstClr val="black"/>
                </a:solidFill>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In ABAP RESTful programming model, the feature control is precisely the means of accomplishing such tasks. It allows you to control the visibility and changeability of fields, operations or entire entities.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Depending on whether feature control refers to specific instances or is independent of each entity instance, we distinguish between instance-bound and static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Both, static and dynamic feature control is defined for different levels (entity, field, or action level) in the behavior definition by using the following syntax:</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E2CC2F0-629E-4B08-B654-9AF9D9DA220A}"/>
              </a:ext>
            </a:extLst>
          </p:cNvPr>
          <p:cNvPicPr>
            <a:picLocks noChangeAspect="1"/>
          </p:cNvPicPr>
          <p:nvPr/>
        </p:nvPicPr>
        <p:blipFill>
          <a:blip r:embed="rId3"/>
          <a:stretch>
            <a:fillRect/>
          </a:stretch>
        </p:blipFill>
        <p:spPr>
          <a:xfrm>
            <a:off x="386121" y="4970410"/>
            <a:ext cx="5193991" cy="1762354"/>
          </a:xfrm>
          <a:prstGeom prst="rect">
            <a:avLst/>
          </a:prstGeom>
        </p:spPr>
      </p:pic>
      <p:cxnSp>
        <p:nvCxnSpPr>
          <p:cNvPr id="8" name="Straight Connector 7"/>
          <p:cNvCxnSpPr/>
          <p:nvPr/>
        </p:nvCxnSpPr>
        <p:spPr>
          <a:xfrm>
            <a:off x="7234176" y="5411643"/>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7234176" y="5446707"/>
            <a:ext cx="4044812" cy="369332"/>
          </a:xfrm>
          <a:prstGeom prst="rect">
            <a:avLst/>
          </a:prstGeom>
          <a:noFill/>
        </p:spPr>
        <p:txBody>
          <a:bodyPr wrap="square" rtlCol="0">
            <a:spAutoFit/>
          </a:bodyPr>
          <a:lstStyle/>
          <a:p>
            <a:r>
              <a:rPr lang="en-US" sz="1800" dirty="0">
                <a:hlinkClick r:id="rId4"/>
              </a:rPr>
              <a:t>Dynamic Feature Control Code</a:t>
            </a:r>
            <a:endParaRPr lang="en-US" sz="1800" dirty="0"/>
          </a:p>
        </p:txBody>
      </p:sp>
      <p:sp>
        <p:nvSpPr>
          <p:cNvPr id="12" name="TextBox 11">
            <a:extLst>
              <a:ext uri="{FF2B5EF4-FFF2-40B4-BE49-F238E27FC236}">
                <a16:creationId xmlns:a16="http://schemas.microsoft.com/office/drawing/2014/main" id="{0ED6B133-127C-45F7-A6F7-791D612BB43A}"/>
              </a:ext>
            </a:extLst>
          </p:cNvPr>
          <p:cNvSpPr txBox="1"/>
          <p:nvPr/>
        </p:nvSpPr>
        <p:spPr>
          <a:xfrm>
            <a:off x="7234176" y="4941168"/>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804888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2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Requirements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22804" y="6472169"/>
            <a:ext cx="2527582"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631216"/>
          </a:xfrm>
          <a:prstGeom prst="rect">
            <a:avLst/>
          </a:prstGeom>
        </p:spPr>
        <p:txBody>
          <a:bodyPr wrap="square">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Make Administrative fields</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for Travel as Read Only</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 Travel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Control the Accept and Reject Travel actions based on status</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a:t>
            </a:r>
            <a:r>
              <a:rPr lang="en-US" sz="2000" dirty="0">
                <a:solidFill>
                  <a:prstClr val="black"/>
                </a:solidFill>
                <a:latin typeface="Calibri"/>
                <a:sym typeface="Wingdings" panose="05000000000000000000" pitchFamily="2" charset="2"/>
              </a:rPr>
              <a:t> Connection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Control the Customer ID</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field based on Carrier, For AA make it Read only</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9996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69867" y="140539"/>
            <a:ext cx="10969943" cy="711081"/>
          </a:xfrm>
        </p:spPr>
        <p:txBody>
          <a:bodyPr>
            <a:noAutofit/>
          </a:bodyPr>
          <a:lstStyle/>
          <a:p>
            <a:r>
              <a:rPr lang="en-US" sz="2800" dirty="0">
                <a:latin typeface="Cooper Black" panose="0208090404030B020404" pitchFamily="18" charset="0"/>
              </a:rPr>
              <a:t>Implementing Validations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851620"/>
            <a:ext cx="11557193" cy="3170099"/>
          </a:xfrm>
          <a:prstGeom prst="rect">
            <a:avLst/>
          </a:prstGeom>
        </p:spPr>
        <p:txBody>
          <a:bodyPr wrap="square">
            <a:spAutoFit/>
          </a:bodyPr>
          <a:lstStyle/>
          <a:p>
            <a:r>
              <a:rPr lang="en-US" sz="2000" dirty="0"/>
              <a:t>A validation is an implicitly executed function intended to check the data consistency of an existing instance of an entity (consistency validation). It is implicitly invoked by the business object’s framework as soon as a trigger condition at a predefined point in time is fulfilled. Validation can return messages to the consumer and reject inconsistent instance data from being saved.</a:t>
            </a:r>
          </a:p>
          <a:p>
            <a:endParaRPr lang="en-US" sz="2000" dirty="0"/>
          </a:p>
          <a:p>
            <a:r>
              <a:rPr lang="en-US" sz="2000" dirty="0"/>
              <a:t>Validations never modify any instance data but return the messages and keys of failed (inconsistent) entity instances.</a:t>
            </a:r>
          </a:p>
          <a:p>
            <a:endParaRPr lang="en-US" sz="2000" dirty="0"/>
          </a:p>
          <a:p>
            <a:r>
              <a:rPr lang="en-US" sz="2000" dirty="0"/>
              <a:t>Validations are specified for individual business object’s entities in the behavior definition by using the following syntax:</a:t>
            </a:r>
          </a:p>
        </p:txBody>
      </p:sp>
      <p:pic>
        <p:nvPicPr>
          <p:cNvPr id="4" name="Picture 3">
            <a:extLst>
              <a:ext uri="{FF2B5EF4-FFF2-40B4-BE49-F238E27FC236}">
                <a16:creationId xmlns:a16="http://schemas.microsoft.com/office/drawing/2014/main" id="{EE4CE15D-4C62-46A3-9729-985B8140F48C}"/>
              </a:ext>
            </a:extLst>
          </p:cNvPr>
          <p:cNvPicPr>
            <a:picLocks noChangeAspect="1"/>
          </p:cNvPicPr>
          <p:nvPr/>
        </p:nvPicPr>
        <p:blipFill>
          <a:blip r:embed="rId3"/>
          <a:stretch>
            <a:fillRect/>
          </a:stretch>
        </p:blipFill>
        <p:spPr>
          <a:xfrm>
            <a:off x="477788" y="4224559"/>
            <a:ext cx="6325148" cy="1798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43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Use case for Validation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2677656"/>
          </a:xfrm>
          <a:prstGeom prst="rect">
            <a:avLst/>
          </a:prstGeom>
        </p:spPr>
        <p:txBody>
          <a:bodyPr wrap="square">
            <a:spAutoFit/>
          </a:bodyPr>
          <a:lstStyle/>
          <a:p>
            <a:pPr marL="342900" lvl="0" indent="-342900">
              <a:buFont typeface="Wingdings" panose="05000000000000000000" pitchFamily="2" charset="2"/>
              <a:buChar char="v"/>
            </a:pPr>
            <a:r>
              <a:rPr lang="en-US" dirty="0"/>
              <a:t>Check if the customer ID referenced in the Travel order is valid. </a:t>
            </a:r>
          </a:p>
          <a:p>
            <a:pPr marL="342900" lvl="0" indent="-342900">
              <a:buFont typeface="Wingdings" panose="05000000000000000000" pitchFamily="2" charset="2"/>
              <a:buChar char="v"/>
            </a:pPr>
            <a:r>
              <a:rPr lang="en-US" dirty="0"/>
              <a:t>Check if the travel end date is more than Travel Start Date</a:t>
            </a:r>
          </a:p>
          <a:p>
            <a:pPr marL="342900" lvl="0" indent="-342900">
              <a:buFont typeface="Wingdings" panose="05000000000000000000" pitchFamily="2" charset="2"/>
              <a:buChar char="v"/>
            </a:pPr>
            <a:r>
              <a:rPr lang="en-US" dirty="0"/>
              <a:t>Check if the status passed by User is valid.</a:t>
            </a:r>
          </a:p>
          <a:p>
            <a:pPr lvl="0"/>
            <a:endParaRPr lang="en-US" dirty="0"/>
          </a:p>
          <a:p>
            <a:pPr lvl="0"/>
            <a:r>
              <a:rPr lang="en-US" dirty="0"/>
              <a:t>These validations are assigned to the "Travel" entity having defined update as the trigger operation on entity "Travel". As soon as data is updated by the consumer, the validation will check it and return a warning message if the unusual condition arrives.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7" name="Straight Connector 6"/>
          <p:cNvCxnSpPr/>
          <p:nvPr/>
        </p:nvCxnSpPr>
        <p:spPr>
          <a:xfrm>
            <a:off x="477788" y="4259515"/>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16DAAA-7009-4BFA-9313-18DA80509E40}"/>
              </a:ext>
            </a:extLst>
          </p:cNvPr>
          <p:cNvSpPr txBox="1"/>
          <p:nvPr/>
        </p:nvSpPr>
        <p:spPr>
          <a:xfrm>
            <a:off x="477788" y="4294579"/>
            <a:ext cx="4044812" cy="369332"/>
          </a:xfrm>
          <a:prstGeom prst="rect">
            <a:avLst/>
          </a:prstGeom>
          <a:noFill/>
        </p:spPr>
        <p:txBody>
          <a:bodyPr wrap="square" rtlCol="0">
            <a:spAutoFit/>
          </a:bodyPr>
          <a:lstStyle/>
          <a:p>
            <a:r>
              <a:rPr lang="en-US" sz="1800" dirty="0">
                <a:hlinkClick r:id="rId3"/>
              </a:rPr>
              <a:t>Validation Code</a:t>
            </a:r>
            <a:endParaRPr lang="en-US" sz="1800" dirty="0"/>
          </a:p>
        </p:txBody>
      </p:sp>
      <p:sp>
        <p:nvSpPr>
          <p:cNvPr id="9" name="TextBox 8">
            <a:extLst>
              <a:ext uri="{FF2B5EF4-FFF2-40B4-BE49-F238E27FC236}">
                <a16:creationId xmlns:a16="http://schemas.microsoft.com/office/drawing/2014/main" id="{0ED6B133-127C-45F7-A6F7-791D612BB43A}"/>
              </a:ext>
            </a:extLst>
          </p:cNvPr>
          <p:cNvSpPr txBox="1"/>
          <p:nvPr/>
        </p:nvSpPr>
        <p:spPr>
          <a:xfrm>
            <a:off x="477788" y="3789040"/>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676183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5355312"/>
          </a:xfrm>
          <a:prstGeom prst="rect">
            <a:avLst/>
          </a:prstGeom>
        </p:spPr>
        <p:txBody>
          <a:bodyPr wrap="square">
            <a:spAutoFit/>
          </a:bodyPr>
          <a:lstStyle/>
          <a:p>
            <a:pPr marL="285750" indent="-285750" algn="just">
              <a:buFont typeface="Arial" panose="020B0604020202020204" pitchFamily="34" charset="0"/>
              <a:buChar char="•"/>
            </a:pPr>
            <a:r>
              <a:rPr lang="en-US" sz="1800" dirty="0"/>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pPr marL="285750" indent="-285750" algn="just">
              <a:buFont typeface="Arial" panose="020B0604020202020204" pitchFamily="34" charset="0"/>
              <a:buChar char="•"/>
            </a:pPr>
            <a:r>
              <a:rPr lang="en-US" sz="1800" dirty="0"/>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You can use a determination primarily to compute data that is derived from the values of other fields. The determined fields and the determining fields either belong to the same entity or to different entities of a business object.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As a result, determination can modify entity instances and return transition messages (error, warning, information, success).</a:t>
            </a:r>
          </a:p>
        </p:txBody>
      </p:sp>
    </p:spTree>
    <p:extLst>
      <p:ext uri="{BB962C8B-B14F-4D97-AF65-F5344CB8AC3E}">
        <p14:creationId xmlns:p14="http://schemas.microsoft.com/office/powerpoint/2010/main" val="366547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754326"/>
          </a:xfrm>
          <a:prstGeom prst="rect">
            <a:avLst/>
          </a:prstGeom>
        </p:spPr>
        <p:txBody>
          <a:bodyPr wrap="square">
            <a:spAutoFit/>
          </a:bodyPr>
          <a:lstStyle/>
          <a:p>
            <a:pPr algn="just"/>
            <a:r>
              <a:rPr lang="en-US" sz="1800" dirty="0"/>
              <a:t>The determination </a:t>
            </a:r>
            <a:r>
              <a:rPr lang="en-US" sz="1800" dirty="0">
                <a:hlinkClick r:id="rId3"/>
              </a:rPr>
              <a:t>calculateTotalFlightPrice</a:t>
            </a:r>
            <a:r>
              <a:rPr lang="en-US" sz="1800" dirty="0"/>
              <a:t> on the booking entity is intended to handle the calculation of total price of all flight bookings that belong to the selected travel. </a:t>
            </a:r>
          </a:p>
          <a:p>
            <a:pPr algn="just"/>
            <a:endParaRPr lang="en-US" sz="1800" dirty="0"/>
          </a:p>
          <a:p>
            <a:pPr algn="just"/>
            <a:r>
              <a:rPr lang="en-US" sz="1800" dirty="0"/>
              <a:t>The determination will be triggered by on modify as determination time when creating new booking instances or updating the flight price value or when changing the currency. In other words: both fields flight_price and currency_code serve as trigger fields and form together with create and update operations the trigger condition for the determination.</a:t>
            </a:r>
          </a:p>
        </p:txBody>
      </p:sp>
      <p:pic>
        <p:nvPicPr>
          <p:cNvPr id="5" name="Picture 4">
            <a:extLst>
              <a:ext uri="{FF2B5EF4-FFF2-40B4-BE49-F238E27FC236}">
                <a16:creationId xmlns:a16="http://schemas.microsoft.com/office/drawing/2014/main" id="{15E8EC09-F28C-4837-99F9-B24111066EE0}"/>
              </a:ext>
            </a:extLst>
          </p:cNvPr>
          <p:cNvPicPr>
            <a:picLocks noChangeAspect="1"/>
          </p:cNvPicPr>
          <p:nvPr/>
        </p:nvPicPr>
        <p:blipFill>
          <a:blip r:embed="rId4"/>
          <a:stretch>
            <a:fillRect/>
          </a:stretch>
        </p:blipFill>
        <p:spPr>
          <a:xfrm>
            <a:off x="549796" y="2898350"/>
            <a:ext cx="7416824" cy="2481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1573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What is Draft?</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7992888" cy="5563449"/>
          </a:xfrm>
        </p:spPr>
        <p:txBody>
          <a:bodyPr>
            <a:normAutofit lnSpcReduction="10000"/>
          </a:bodyPr>
          <a:lstStyle/>
          <a:p>
            <a:pPr marL="285750" indent="-285750" algn="l">
              <a:buFont typeface="Arial" panose="020B0604020202020204" pitchFamily="34" charset="0"/>
              <a:buChar char="•"/>
            </a:pPr>
            <a:r>
              <a:rPr lang="en-US" sz="1600" dirty="0">
                <a:solidFill>
                  <a:schemeClr val="tx1"/>
                </a:solidFill>
                <a:latin typeface="+mn-lt"/>
              </a:rPr>
              <a:t>You can draft-enable a business object to automatically persist transactional data in the backend. This approach supports stateless communication for your applications.</a:t>
            </a:r>
          </a:p>
          <a:p>
            <a:pPr marL="285750" indent="-285750" algn="l">
              <a:buFont typeface="Arial" panose="020B0604020202020204" pitchFamily="34" charset="0"/>
              <a:buChar char="•"/>
            </a:pPr>
            <a:endParaRPr lang="en-US" sz="1600" dirty="0">
              <a:solidFill>
                <a:schemeClr val="tx1"/>
              </a:solidFill>
              <a:latin typeface="+mn-lt"/>
            </a:endParaRPr>
          </a:p>
          <a:p>
            <a:pPr marL="285750" indent="-285750" algn="l">
              <a:buFont typeface="Arial" panose="020B0604020202020204" pitchFamily="34" charset="0"/>
              <a:buChar char="•"/>
            </a:pPr>
            <a:r>
              <a:rPr lang="en-US" sz="1600" dirty="0">
                <a:solidFill>
                  <a:schemeClr val="tx1"/>
                </a:solidFill>
                <a:latin typeface="+mn-lt"/>
              </a:rPr>
              <a:t>Modern cloud-ready apps require a stateless communication pattern, for example to leverage cloud capabilities like elasticity and scalability. Thus, there is no fixed backend session resource along a business transaction for each user and the incoming requests can be dispatched to different backend resources, which supports load balancing. On the other hand apps are stateful from end-user perspective. Business data that is entered by the end user needs to be locked, validated and enriched via ABAP business logic on backend side.</a:t>
            </a:r>
          </a:p>
          <a:p>
            <a:pPr marL="285750" indent="-285750" algn="l">
              <a:buFont typeface="Arial" panose="020B0604020202020204" pitchFamily="34" charset="0"/>
              <a:buChar char="•"/>
            </a:pPr>
            <a:endParaRPr lang="en-US" sz="1600" dirty="0">
              <a:solidFill>
                <a:schemeClr val="tx1"/>
              </a:solidFill>
              <a:latin typeface="+mn-lt"/>
            </a:endParaRPr>
          </a:p>
          <a:p>
            <a:pPr marL="285750" indent="-285750" algn="l">
              <a:buFont typeface="Arial" panose="020B0604020202020204" pitchFamily="34" charset="0"/>
              <a:buChar char="•"/>
            </a:pPr>
            <a:r>
              <a:rPr lang="en-US" sz="1600" dirty="0">
                <a:solidFill>
                  <a:schemeClr val="tx1"/>
                </a:solidFill>
                <a:latin typeface="+mn-lt"/>
              </a:rPr>
              <a:t>The draft concept fills the gap between a stateless communication pattern and a stateful application by applying REST principles:</a:t>
            </a:r>
          </a:p>
          <a:p>
            <a:pPr marL="285750" indent="-285750" algn="l">
              <a:buFont typeface="Arial" panose="020B0604020202020204" pitchFamily="34" charset="0"/>
              <a:buChar char="•"/>
            </a:pPr>
            <a:endParaRPr lang="en-US" sz="1600" dirty="0">
              <a:solidFill>
                <a:schemeClr val="tx1"/>
              </a:solidFill>
              <a:latin typeface="+mn-lt"/>
            </a:endParaRPr>
          </a:p>
          <a:p>
            <a:pPr marL="285750" indent="-285750" algn="l">
              <a:buFont typeface="Arial" panose="020B0604020202020204" pitchFamily="34" charset="0"/>
              <a:buChar char="•"/>
            </a:pPr>
            <a:r>
              <a:rPr lang="en-US" sz="1600" dirty="0">
                <a:solidFill>
                  <a:schemeClr val="tx1"/>
                </a:solidFill>
                <a:latin typeface="+mn-lt"/>
              </a:rPr>
              <a:t>The draft represents the state and stores the transactional changes on the database in shadow tables. It is an addressable resource, the exact copy of the active data that is currently being edited. </a:t>
            </a:r>
          </a:p>
          <a:p>
            <a:pPr marL="285750" indent="-285750" algn="l">
              <a:buFont typeface="Arial" panose="020B0604020202020204" pitchFamily="34" charset="0"/>
              <a:buChar char="•"/>
            </a:pPr>
            <a:endParaRPr lang="en-US" sz="1600" dirty="0">
              <a:solidFill>
                <a:schemeClr val="tx1"/>
              </a:solidFill>
              <a:latin typeface="+mn-lt"/>
            </a:endParaRPr>
          </a:p>
          <a:p>
            <a:pPr marL="285750" indent="-285750" algn="l">
              <a:buFont typeface="Arial" panose="020B0604020202020204" pitchFamily="34" charset="0"/>
              <a:buChar char="•"/>
            </a:pPr>
            <a:r>
              <a:rPr lang="en-US" sz="1600" dirty="0">
                <a:solidFill>
                  <a:schemeClr val="tx1"/>
                </a:solidFill>
                <a:latin typeface="+mn-lt"/>
              </a:rPr>
              <a:t>Draft-enabled applications allow the end user to store changed data in the backend and continue at a later point in time or from a different device, even if the application terminates unexpectedly. </a:t>
            </a: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6" name="Picture 5">
            <a:extLst>
              <a:ext uri="{FF2B5EF4-FFF2-40B4-BE49-F238E27FC236}">
                <a16:creationId xmlns:a16="http://schemas.microsoft.com/office/drawing/2014/main" id="{0BE63F5A-4FA9-457B-A9C9-529D10691D4B}"/>
              </a:ext>
            </a:extLst>
          </p:cNvPr>
          <p:cNvPicPr>
            <a:picLocks noChangeAspect="1"/>
          </p:cNvPicPr>
          <p:nvPr/>
        </p:nvPicPr>
        <p:blipFill>
          <a:blip r:embed="rId2"/>
          <a:stretch>
            <a:fillRect/>
          </a:stretch>
        </p:blipFill>
        <p:spPr>
          <a:xfrm>
            <a:off x="8099200" y="1412776"/>
            <a:ext cx="3960440" cy="27205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927241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8875</TotalTime>
  <Words>2895</Words>
  <Application>Microsoft Office PowerPoint</Application>
  <PresentationFormat>Custom</PresentationFormat>
  <Paragraphs>190</Paragraphs>
  <Slides>27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72 Black</vt:lpstr>
      <vt:lpstr>Arial</vt:lpstr>
      <vt:lpstr>Calibri</vt:lpstr>
      <vt:lpstr>Cooper Black</vt:lpstr>
      <vt:lpstr>Segoe UI</vt:lpstr>
      <vt:lpstr>Segoe UI Black</vt:lpstr>
      <vt:lpstr>Wingdings</vt:lpstr>
      <vt:lpstr>Office Theme</vt:lpstr>
      <vt:lpstr>1_Office Theme</vt:lpstr>
      <vt:lpstr>SAP S/4HANA CDS, RAP Training Day 11</vt:lpstr>
      <vt:lpstr>Agenda – Day 11</vt:lpstr>
      <vt:lpstr>Modeling Static and Dynamic Feature Control</vt:lpstr>
      <vt:lpstr>Requirements</vt:lpstr>
      <vt:lpstr>Implementing Validations</vt:lpstr>
      <vt:lpstr>Use case for Validation</vt:lpstr>
      <vt:lpstr>Implementing the Determination</vt:lpstr>
      <vt:lpstr>Implementing the Determination</vt:lpstr>
      <vt:lpstr>What is Draft?</vt:lpstr>
      <vt:lpstr>Steps to implement Draft</vt:lpstr>
      <vt:lpstr>Steps to implement Draft</vt:lpstr>
      <vt:lpstr>Enable Early Numbering for Travel and Booking</vt:lpstr>
      <vt:lpstr>Implementation for Early Numbering</vt:lpstr>
      <vt:lpstr>What is Augmenting</vt:lpstr>
      <vt:lpstr>Use case and Implementation</vt:lpstr>
      <vt:lpstr>Understand the Persona for Approver</vt:lpstr>
      <vt:lpstr>Approver Scenario</vt:lpstr>
      <vt:lpstr>Implementing Approver Projection CDS</vt:lpstr>
      <vt:lpstr>Metadata Extension</vt:lpstr>
      <vt:lpstr>Behavior Definition for Approver</vt:lpstr>
      <vt:lpstr>Service Definition</vt:lpstr>
      <vt:lpstr>Service Binding</vt:lpstr>
      <vt:lpstr>Fiori App Preview</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255</cp:revision>
  <dcterms:created xsi:type="dcterms:W3CDTF">2013-09-12T13:05:01Z</dcterms:created>
  <dcterms:modified xsi:type="dcterms:W3CDTF">2023-10-22T08:44:37Z</dcterms:modified>
</cp:coreProperties>
</file>