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30"/>
  </p:notesMasterIdLst>
  <p:sldIdLst>
    <p:sldId id="276" r:id="rId3"/>
    <p:sldId id="306" r:id="rId4"/>
    <p:sldId id="284" r:id="rId5"/>
    <p:sldId id="277" r:id="rId6"/>
    <p:sldId id="307" r:id="rId7"/>
    <p:sldId id="308" r:id="rId8"/>
    <p:sldId id="321" r:id="rId9"/>
    <p:sldId id="311" r:id="rId10"/>
    <p:sldId id="561" r:id="rId11"/>
    <p:sldId id="312" r:id="rId12"/>
    <p:sldId id="314" r:id="rId13"/>
    <p:sldId id="564" r:id="rId14"/>
    <p:sldId id="565" r:id="rId15"/>
    <p:sldId id="298" r:id="rId16"/>
    <p:sldId id="327" r:id="rId17"/>
    <p:sldId id="316" r:id="rId18"/>
    <p:sldId id="1017" r:id="rId19"/>
    <p:sldId id="1019" r:id="rId20"/>
    <p:sldId id="1020" r:id="rId21"/>
    <p:sldId id="1018" r:id="rId22"/>
    <p:sldId id="1021" r:id="rId23"/>
    <p:sldId id="320" r:id="rId24"/>
    <p:sldId id="1023" r:id="rId25"/>
    <p:sldId id="326" r:id="rId26"/>
    <p:sldId id="325" r:id="rId27"/>
    <p:sldId id="280" r:id="rId28"/>
    <p:sldId id="287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5033" autoAdjust="0"/>
  </p:normalViewPr>
  <p:slideViewPr>
    <p:cSldViewPr>
      <p:cViewPr varScale="1">
        <p:scale>
          <a:sx n="82" d="100"/>
          <a:sy n="82" d="100"/>
        </p:scale>
        <p:origin x="845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https://unsplash.com/photos/0Zx1bDv5BNY</a:t>
            </a:r>
          </a:p>
          <a:p>
            <a:r>
              <a:rPr lang="en-US" dirty="0"/>
              <a:t>https://unsplash.com/photos/315vPGsAFUk</a:t>
            </a:r>
          </a:p>
          <a:p>
            <a:r>
              <a:rPr lang="en-US" dirty="0"/>
              <a:t>https://unsplash.com/photos/DItYlc26zVI</a:t>
            </a:r>
          </a:p>
          <a:p>
            <a:r>
              <a:rPr lang="en-US" dirty="0"/>
              <a:t>https://unsplash.com/photos/FttBXHp7VZw</a:t>
            </a:r>
          </a:p>
          <a:p>
            <a:r>
              <a:rPr lang="en-US" dirty="0"/>
              <a:t>https://unsplash.com/photos/et_78QkMMQs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462E-5154-AC71-FFA6-22CFD992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1833"/>
            <a:ext cx="9141619" cy="2387600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9E6F7-84BD-9422-8DD8-5061D3A5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568"/>
            <a:ext cx="9141619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C307-7CB0-B200-618E-522BD365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E031C55-2ED4-439C-848E-820FDE6CA0B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91F4-2588-4DD0-A573-8097692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7F3E-3313-4B1F-BA34-08FF9BEC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84F8881-AFEB-4DBC-BB9F-5538E648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2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58C9C4-10BB-4CC2-B55F-04C8ACF94D8D}"/>
              </a:ext>
            </a:extLst>
          </p:cNvPr>
          <p:cNvGrpSpPr/>
          <p:nvPr/>
        </p:nvGrpSpPr>
        <p:grpSpPr>
          <a:xfrm flipH="1" flipV="1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A0248F6-F7FB-48B8-80D2-C1697DDA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FF279494-9D87-4B93-ADEC-818B9D14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C441D3E7-B291-4582-B967-1D1C79FAE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AE9D4634-DC21-4DAA-8DC6-9F3C5699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12850"/>
              <a:ext cx="701675" cy="814388"/>
            </a:xfrm>
            <a:custGeom>
              <a:avLst/>
              <a:gdLst>
                <a:gd name="T0" fmla="*/ 0 w 442"/>
                <a:gd name="T1" fmla="*/ 257 h 513"/>
                <a:gd name="T2" fmla="*/ 0 w 442"/>
                <a:gd name="T3" fmla="*/ 257 h 513"/>
                <a:gd name="T4" fmla="*/ 442 w 442"/>
                <a:gd name="T5" fmla="*/ 0 h 513"/>
                <a:gd name="T6" fmla="*/ 442 w 442"/>
                <a:gd name="T7" fmla="*/ 3 h 513"/>
                <a:gd name="T8" fmla="*/ 442 w 442"/>
                <a:gd name="T9" fmla="*/ 513 h 513"/>
                <a:gd name="T10" fmla="*/ 0 w 442"/>
                <a:gd name="T11" fmla="*/ 25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0626F6EC-998F-4636-956E-002853E7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49" y="2359025"/>
              <a:ext cx="406465" cy="474663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8B3C13D5-661F-422F-B8AA-D2D942292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9625"/>
              <a:ext cx="701675" cy="811213"/>
            </a:xfrm>
            <a:custGeom>
              <a:avLst/>
              <a:gdLst>
                <a:gd name="T0" fmla="*/ 0 w 442"/>
                <a:gd name="T1" fmla="*/ 511 h 511"/>
                <a:gd name="T2" fmla="*/ 0 w 442"/>
                <a:gd name="T3" fmla="*/ 0 h 511"/>
                <a:gd name="T4" fmla="*/ 442 w 442"/>
                <a:gd name="T5" fmla="*/ 254 h 511"/>
                <a:gd name="T6" fmla="*/ 0 w 442"/>
                <a:gd name="T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1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5B2E8843-7CEF-40EB-8DD1-54036D5C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002B514D-D660-4E6B-BA11-0E2C95BB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9667304-A7FC-411F-A9BA-F3F6D1D6F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E5071C22-5EE9-412C-BA54-6251137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124C6BB-7980-4649-8747-8011CFA0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241300"/>
              <a:ext cx="284163" cy="328613"/>
            </a:xfrm>
            <a:custGeom>
              <a:avLst/>
              <a:gdLst>
                <a:gd name="T0" fmla="*/ 0 w 179"/>
                <a:gd name="T1" fmla="*/ 207 h 207"/>
                <a:gd name="T2" fmla="*/ 0 w 179"/>
                <a:gd name="T3" fmla="*/ 0 h 207"/>
                <a:gd name="T4" fmla="*/ 0 w 179"/>
                <a:gd name="T5" fmla="*/ 0 h 207"/>
                <a:gd name="T6" fmla="*/ 179 w 179"/>
                <a:gd name="T7" fmla="*/ 102 h 207"/>
                <a:gd name="T8" fmla="*/ 0 w 179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7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36E31888-122E-4406-8480-00596C10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44A723B8-D944-4A04-B9BF-63197975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809625"/>
              <a:ext cx="701675" cy="811213"/>
            </a:xfrm>
            <a:custGeom>
              <a:avLst/>
              <a:gdLst>
                <a:gd name="T0" fmla="*/ 0 w 442"/>
                <a:gd name="T1" fmla="*/ 254 h 511"/>
                <a:gd name="T2" fmla="*/ 442 w 442"/>
                <a:gd name="T3" fmla="*/ 0 h 511"/>
                <a:gd name="T4" fmla="*/ 442 w 442"/>
                <a:gd name="T5" fmla="*/ 511 h 511"/>
                <a:gd name="T6" fmla="*/ 442 w 442"/>
                <a:gd name="T7" fmla="*/ 511 h 511"/>
                <a:gd name="T8" fmla="*/ 0 w 442"/>
                <a:gd name="T9" fmla="*/ 25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1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34C5AD6-CDE3-4FAF-86FC-3F57F95D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212850"/>
              <a:ext cx="706438" cy="811213"/>
            </a:xfrm>
            <a:custGeom>
              <a:avLst/>
              <a:gdLst>
                <a:gd name="T0" fmla="*/ 0 w 445"/>
                <a:gd name="T1" fmla="*/ 511 h 511"/>
                <a:gd name="T2" fmla="*/ 0 w 445"/>
                <a:gd name="T3" fmla="*/ 3 h 511"/>
                <a:gd name="T4" fmla="*/ 3 w 445"/>
                <a:gd name="T5" fmla="*/ 0 h 511"/>
                <a:gd name="T6" fmla="*/ 445 w 445"/>
                <a:gd name="T7" fmla="*/ 257 h 511"/>
                <a:gd name="T8" fmla="*/ 0 w 445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1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7A26DBC-81EE-4413-A334-AEF94630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620838"/>
              <a:ext cx="706438" cy="809625"/>
            </a:xfrm>
            <a:custGeom>
              <a:avLst/>
              <a:gdLst>
                <a:gd name="T0" fmla="*/ 0 w 445"/>
                <a:gd name="T1" fmla="*/ 256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D94B5A8-9396-46B5-97F3-B84960A1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064909A4-707A-4E80-9412-0340730F1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CF512BB7-CEDE-42E3-ABE2-78DCE1DA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63">
              <a:extLst>
                <a:ext uri="{FF2B5EF4-FFF2-40B4-BE49-F238E27FC236}">
                  <a16:creationId xmlns:a16="http://schemas.microsoft.com/office/drawing/2014/main" id="{0DB0E9C7-D341-4BD7-874B-22649AFA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0 h 510"/>
                <a:gd name="T2" fmla="*/ 0 w 442"/>
                <a:gd name="T3" fmla="*/ 510 h 510"/>
                <a:gd name="T4" fmla="*/ 442 w 442"/>
                <a:gd name="T5" fmla="*/ 254 h 510"/>
                <a:gd name="T6" fmla="*/ 0 w 442"/>
                <a:gd name="T7" fmla="*/ 0 h 510"/>
                <a:gd name="T8" fmla="*/ 0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5D299E1B-6116-426F-8F66-0A149001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1675" cy="403225"/>
            </a:xfrm>
            <a:custGeom>
              <a:avLst/>
              <a:gdLst>
                <a:gd name="T0" fmla="*/ 0 w 442"/>
                <a:gd name="T1" fmla="*/ 254 h 254"/>
                <a:gd name="T2" fmla="*/ 442 w 442"/>
                <a:gd name="T3" fmla="*/ 0 h 254"/>
                <a:gd name="T4" fmla="*/ 0 w 442"/>
                <a:gd name="T5" fmla="*/ 0 h 254"/>
                <a:gd name="T6" fmla="*/ 0 w 442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54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B2B5952B-902A-4F78-920C-A759715CC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403225"/>
            </a:xfrm>
            <a:custGeom>
              <a:avLst/>
              <a:gdLst>
                <a:gd name="T0" fmla="*/ 442 w 442"/>
                <a:gd name="T1" fmla="*/ 0 h 254"/>
                <a:gd name="T2" fmla="*/ 0 w 442"/>
                <a:gd name="T3" fmla="*/ 0 h 254"/>
                <a:gd name="T4" fmla="*/ 442 w 442"/>
                <a:gd name="T5" fmla="*/ 254 h 254"/>
                <a:gd name="T6" fmla="*/ 442 w 442"/>
                <a:gd name="T7" fmla="*/ 254 h 254"/>
                <a:gd name="T8" fmla="*/ 442 w 44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54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9CB80B3-667C-438F-87E7-908B3BA2347A}"/>
              </a:ext>
            </a:extLst>
          </p:cNvPr>
          <p:cNvSpPr/>
          <p:nvPr userDrawn="1"/>
        </p:nvSpPr>
        <p:spPr>
          <a:xfrm>
            <a:off x="0" y="0"/>
            <a:ext cx="6094412" cy="6858000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E9CBF90A-ECB0-4F26-8FAF-B205B744461A}"/>
              </a:ext>
            </a:extLst>
          </p:cNvPr>
          <p:cNvSpPr/>
          <p:nvPr userDrawn="1"/>
        </p:nvSpPr>
        <p:spPr>
          <a:xfrm rot="5400000">
            <a:off x="10179373" y="-118464"/>
            <a:ext cx="1890988" cy="2127916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828323" y="2576512"/>
            <a:ext cx="8532178" cy="1392378"/>
          </a:xfrm>
        </p:spPr>
        <p:txBody>
          <a:bodyPr anchor="b">
            <a:noAutofit/>
          </a:bodyPr>
          <a:lstStyle>
            <a:lvl1pPr algn="ctr">
              <a:defRPr lang="en-US" sz="8000" b="1" kern="1200" smtClean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8324" y="4027941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148A0F-C466-4DCF-A6AA-580F4D23477E}"/>
              </a:ext>
            </a:extLst>
          </p:cNvPr>
          <p:cNvGrpSpPr/>
          <p:nvPr userDrawn="1"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E6526A-9FB6-45F3-9AA0-0DABBB8384E5}"/>
                </a:ext>
              </a:extLst>
            </p:cNvPr>
            <p:cNvGrpSpPr/>
            <p:nvPr/>
          </p:nvGrpSpPr>
          <p:grpSpPr>
            <a:xfrm flipH="1" flipV="1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D66A98C3-AC75-43FF-BBF6-C4EBFC494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00856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442 w 442"/>
                  <a:gd name="T5" fmla="*/ 510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22477ACA-425C-46EC-AD6F-80BA26D69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C048DEB-C577-4FA1-B01F-12D258B64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818187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0 w 442"/>
                  <a:gd name="T5" fmla="*/ 254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F620C4D1-C71F-4B00-8374-DE68E636F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41178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510 h 510"/>
                  <a:gd name="T4" fmla="*/ 0 w 442"/>
                  <a:gd name="T5" fmla="*/ 2 h 510"/>
                  <a:gd name="T6" fmla="*/ 0 w 442"/>
                  <a:gd name="T7" fmla="*/ 0 h 510"/>
                  <a:gd name="T8" fmla="*/ 442 w 442"/>
                  <a:gd name="T9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56AF1ED-E977-4FC5-9F93-5D6819E7A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00856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442 w 442"/>
                  <a:gd name="T5" fmla="*/ 510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58BB1EB7-D092-4F4A-A955-7943CE6AA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602162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0 w 445"/>
                  <a:gd name="T5" fmla="*/ 256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AA2A7E38-0B33-45B0-9F92-679EEA11A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00856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6 h 510"/>
                  <a:gd name="T4" fmla="*/ 3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3B917DDF-E71A-444C-9E39-EBFF4AC0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FBEBCEC2-A0EF-4028-9C4E-97DD22CEA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362" y="338931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0 w 442"/>
                  <a:gd name="T5" fmla="*/ 254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1F2F8F06-CE6E-4148-9847-3BE18656F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198937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0 w 445"/>
                  <a:gd name="T3" fmla="*/ 510 h 510"/>
                  <a:gd name="T4" fmla="*/ 0 w 445"/>
                  <a:gd name="T5" fmla="*/ 0 h 510"/>
                  <a:gd name="T6" fmla="*/ 0 w 445"/>
                  <a:gd name="T7" fmla="*/ 0 h 510"/>
                  <a:gd name="T8" fmla="*/ 445 w 445"/>
                  <a:gd name="T9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2012EA74-72DB-46FC-AD4C-4DEAB8307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2" y="4414837"/>
                <a:ext cx="325438" cy="377825"/>
              </a:xfrm>
              <a:custGeom>
                <a:avLst/>
                <a:gdLst>
                  <a:gd name="T0" fmla="*/ 205 w 205"/>
                  <a:gd name="T1" fmla="*/ 118 h 238"/>
                  <a:gd name="T2" fmla="*/ 0 w 205"/>
                  <a:gd name="T3" fmla="*/ 238 h 238"/>
                  <a:gd name="T4" fmla="*/ 0 w 205"/>
                  <a:gd name="T5" fmla="*/ 0 h 238"/>
                  <a:gd name="T6" fmla="*/ 0 w 205"/>
                  <a:gd name="T7" fmla="*/ 0 h 238"/>
                  <a:gd name="T8" fmla="*/ 205 w 205"/>
                  <a:gd name="T9" fmla="*/ 11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38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97FEAA1E-1160-43F6-875C-B2655A555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012" y="3322637"/>
                <a:ext cx="223838" cy="257175"/>
              </a:xfrm>
              <a:custGeom>
                <a:avLst/>
                <a:gdLst>
                  <a:gd name="T0" fmla="*/ 141 w 141"/>
                  <a:gd name="T1" fmla="*/ 80 h 162"/>
                  <a:gd name="T2" fmla="*/ 0 w 141"/>
                  <a:gd name="T3" fmla="*/ 162 h 162"/>
                  <a:gd name="T4" fmla="*/ 0 w 141"/>
                  <a:gd name="T5" fmla="*/ 0 h 162"/>
                  <a:gd name="T6" fmla="*/ 0 w 141"/>
                  <a:gd name="T7" fmla="*/ 0 h 162"/>
                  <a:gd name="T8" fmla="*/ 141 w 141"/>
                  <a:gd name="T9" fmla="*/ 8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62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D03EA39A-AA8E-4020-B21B-0AFD3F95E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3792537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445 w 445"/>
                  <a:gd name="T5" fmla="*/ 510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19D60546-8BAE-41C1-B9FE-9D823E3AE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338931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4 h 510"/>
                  <a:gd name="T4" fmla="*/ 0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04D7F4DF-663C-4062-B679-1562770C8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602162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0 w 445"/>
                  <a:gd name="T5" fmla="*/ 256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8385AC20-DC21-45C8-B2ED-EBC504984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00856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6 h 510"/>
                  <a:gd name="T4" fmla="*/ 3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4EA9C98B-490E-45EE-9385-7B9FCA488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3800" y="5414962"/>
                <a:ext cx="701675" cy="806450"/>
              </a:xfrm>
              <a:custGeom>
                <a:avLst/>
                <a:gdLst>
                  <a:gd name="T0" fmla="*/ 442 w 442"/>
                  <a:gd name="T1" fmla="*/ 0 h 508"/>
                  <a:gd name="T2" fmla="*/ 442 w 442"/>
                  <a:gd name="T3" fmla="*/ 508 h 508"/>
                  <a:gd name="T4" fmla="*/ 0 w 442"/>
                  <a:gd name="T5" fmla="*/ 254 h 508"/>
                  <a:gd name="T6" fmla="*/ 442 w 442"/>
                  <a:gd name="T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" h="508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2DBD1D9E-6E9E-4C54-A732-80E5F055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41178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510 h 510"/>
                  <a:gd name="T4" fmla="*/ 0 w 442"/>
                  <a:gd name="T5" fmla="*/ 2 h 510"/>
                  <a:gd name="T6" fmla="*/ 0 w 442"/>
                  <a:gd name="T7" fmla="*/ 0 h 510"/>
                  <a:gd name="T8" fmla="*/ 442 w 442"/>
                  <a:gd name="T9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F20D3CDE-D9C7-4A9F-A187-7D08AFA8D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886C98C2-4B69-4546-97CB-71D0B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6221412"/>
                <a:ext cx="701675" cy="636588"/>
              </a:xfrm>
              <a:custGeom>
                <a:avLst/>
                <a:gdLst>
                  <a:gd name="T0" fmla="*/ 442 w 442"/>
                  <a:gd name="T1" fmla="*/ 256 h 401"/>
                  <a:gd name="T2" fmla="*/ 0 w 442"/>
                  <a:gd name="T3" fmla="*/ 0 h 401"/>
                  <a:gd name="T4" fmla="*/ 0 w 442"/>
                  <a:gd name="T5" fmla="*/ 2 h 401"/>
                  <a:gd name="T6" fmla="*/ 0 w 442"/>
                  <a:gd name="T7" fmla="*/ 401 h 401"/>
                  <a:gd name="T8" fmla="*/ 192 w 442"/>
                  <a:gd name="T9" fmla="*/ 401 h 401"/>
                  <a:gd name="T10" fmla="*/ 442 w 442"/>
                  <a:gd name="T11" fmla="*/ 256 h 401"/>
                  <a:gd name="T12" fmla="*/ 442 w 442"/>
                  <a:gd name="T13" fmla="*/ 256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2" h="401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3">
                <a:extLst>
                  <a:ext uri="{FF2B5EF4-FFF2-40B4-BE49-F238E27FC236}">
                    <a16:creationId xmlns:a16="http://schemas.microsoft.com/office/drawing/2014/main" id="{1EAAECC6-6859-4DD6-ADB1-6B69697B9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0275" y="6627812"/>
                <a:ext cx="396875" cy="230188"/>
              </a:xfrm>
              <a:custGeom>
                <a:avLst/>
                <a:gdLst>
                  <a:gd name="T0" fmla="*/ 0 w 250"/>
                  <a:gd name="T1" fmla="*/ 145 h 145"/>
                  <a:gd name="T2" fmla="*/ 250 w 250"/>
                  <a:gd name="T3" fmla="*/ 145 h 145"/>
                  <a:gd name="T4" fmla="*/ 250 w 250"/>
                  <a:gd name="T5" fmla="*/ 0 h 145"/>
                  <a:gd name="T6" fmla="*/ 0 w 25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145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7271D85D-777E-4A82-8F32-8D3E1E2F7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6627812"/>
                <a:ext cx="396875" cy="230188"/>
              </a:xfrm>
              <a:custGeom>
                <a:avLst/>
                <a:gdLst>
                  <a:gd name="T0" fmla="*/ 0 w 250"/>
                  <a:gd name="T1" fmla="*/ 0 h 145"/>
                  <a:gd name="T2" fmla="*/ 0 w 250"/>
                  <a:gd name="T3" fmla="*/ 145 h 145"/>
                  <a:gd name="T4" fmla="*/ 250 w 250"/>
                  <a:gd name="T5" fmla="*/ 145 h 145"/>
                  <a:gd name="T6" fmla="*/ 0 w 250"/>
                  <a:gd name="T7" fmla="*/ 0 h 145"/>
                  <a:gd name="T8" fmla="*/ 0 w 250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45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68DEFBD8-7BF4-4995-9948-D2DD10F4C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6232525"/>
                <a:ext cx="687388" cy="625475"/>
              </a:xfrm>
              <a:custGeom>
                <a:avLst/>
                <a:gdLst>
                  <a:gd name="T0" fmla="*/ 250 w 433"/>
                  <a:gd name="T1" fmla="*/ 394 h 394"/>
                  <a:gd name="T2" fmla="*/ 433 w 433"/>
                  <a:gd name="T3" fmla="*/ 394 h 394"/>
                  <a:gd name="T4" fmla="*/ 433 w 433"/>
                  <a:gd name="T5" fmla="*/ 0 h 394"/>
                  <a:gd name="T6" fmla="*/ 0 w 433"/>
                  <a:gd name="T7" fmla="*/ 249 h 394"/>
                  <a:gd name="T8" fmla="*/ 250 w 433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394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6">
                <a:extLst>
                  <a:ext uri="{FF2B5EF4-FFF2-40B4-BE49-F238E27FC236}">
                    <a16:creationId xmlns:a16="http://schemas.microsoft.com/office/drawing/2014/main" id="{B3B11E64-44ED-488B-9D8E-6E88EEC7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362" y="5818187"/>
                <a:ext cx="701675" cy="809625"/>
              </a:xfrm>
              <a:custGeom>
                <a:avLst/>
                <a:gdLst>
                  <a:gd name="T0" fmla="*/ 0 w 442"/>
                  <a:gd name="T1" fmla="*/ 254 h 510"/>
                  <a:gd name="T2" fmla="*/ 0 w 442"/>
                  <a:gd name="T3" fmla="*/ 254 h 510"/>
                  <a:gd name="T4" fmla="*/ 442 w 442"/>
                  <a:gd name="T5" fmla="*/ 510 h 510"/>
                  <a:gd name="T6" fmla="*/ 442 w 442"/>
                  <a:gd name="T7" fmla="*/ 0 h 510"/>
                  <a:gd name="T8" fmla="*/ 0 w 442"/>
                  <a:gd name="T9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05B0FF2A-668E-4D64-BE1E-530310CEC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6627812"/>
                <a:ext cx="396875" cy="230188"/>
              </a:xfrm>
              <a:custGeom>
                <a:avLst/>
                <a:gdLst>
                  <a:gd name="T0" fmla="*/ 0 w 250"/>
                  <a:gd name="T1" fmla="*/ 0 h 145"/>
                  <a:gd name="T2" fmla="*/ 0 w 250"/>
                  <a:gd name="T3" fmla="*/ 0 h 145"/>
                  <a:gd name="T4" fmla="*/ 0 w 250"/>
                  <a:gd name="T5" fmla="*/ 145 h 145"/>
                  <a:gd name="T6" fmla="*/ 250 w 250"/>
                  <a:gd name="T7" fmla="*/ 145 h 145"/>
                  <a:gd name="T8" fmla="*/ 0 w 250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45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75B7158B-4DDB-4B3D-B879-F669938BC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6224587"/>
                <a:ext cx="706438" cy="633413"/>
              </a:xfrm>
              <a:custGeom>
                <a:avLst/>
                <a:gdLst>
                  <a:gd name="T0" fmla="*/ 0 w 445"/>
                  <a:gd name="T1" fmla="*/ 254 h 399"/>
                  <a:gd name="T2" fmla="*/ 250 w 445"/>
                  <a:gd name="T3" fmla="*/ 399 h 399"/>
                  <a:gd name="T4" fmla="*/ 445 w 445"/>
                  <a:gd name="T5" fmla="*/ 399 h 399"/>
                  <a:gd name="T6" fmla="*/ 445 w 445"/>
                  <a:gd name="T7" fmla="*/ 0 h 399"/>
                  <a:gd name="T8" fmla="*/ 0 w 445"/>
                  <a:gd name="T9" fmla="*/ 25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399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3F88501F-6B89-4063-AC02-0C6CD00C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818187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4 h 510"/>
                  <a:gd name="T4" fmla="*/ 0 w 445"/>
                  <a:gd name="T5" fmla="*/ 0 h 510"/>
                  <a:gd name="T6" fmla="*/ 0 w 445"/>
                  <a:gd name="T7" fmla="*/ 510 h 510"/>
                  <a:gd name="T8" fmla="*/ 0 w 445"/>
                  <a:gd name="T9" fmla="*/ 510 h 510"/>
                  <a:gd name="T10" fmla="*/ 445 w 445"/>
                  <a:gd name="T11" fmla="*/ 256 h 510"/>
                  <a:gd name="T12" fmla="*/ 445 w 445"/>
                  <a:gd name="T13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1">
                <a:extLst>
                  <a:ext uri="{FF2B5EF4-FFF2-40B4-BE49-F238E27FC236}">
                    <a16:creationId xmlns:a16="http://schemas.microsoft.com/office/drawing/2014/main" id="{7DCDD1CC-4097-47DF-A25D-29F64B415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338931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0 w 442"/>
                  <a:gd name="T3" fmla="*/ 254 h 510"/>
                  <a:gd name="T4" fmla="*/ 0 w 442"/>
                  <a:gd name="T5" fmla="*/ 254 h 510"/>
                  <a:gd name="T6" fmla="*/ 442 w 442"/>
                  <a:gd name="T7" fmla="*/ 510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0CB19084-DED6-405C-8501-DC3D45566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379253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0 h 510"/>
                  <a:gd name="T4" fmla="*/ 0 w 442"/>
                  <a:gd name="T5" fmla="*/ 510 h 510"/>
                  <a:gd name="T6" fmla="*/ 0 w 442"/>
                  <a:gd name="T7" fmla="*/ 510 h 510"/>
                  <a:gd name="T8" fmla="*/ 442 w 442"/>
                  <a:gd name="T9" fmla="*/ 256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AF290E75-2591-4B72-9516-5AFDB6DF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198937"/>
                <a:ext cx="701675" cy="809625"/>
              </a:xfrm>
              <a:custGeom>
                <a:avLst/>
                <a:gdLst>
                  <a:gd name="T0" fmla="*/ 0 w 442"/>
                  <a:gd name="T1" fmla="*/ 254 h 510"/>
                  <a:gd name="T2" fmla="*/ 442 w 442"/>
                  <a:gd name="T3" fmla="*/ 510 h 510"/>
                  <a:gd name="T4" fmla="*/ 442 w 442"/>
                  <a:gd name="T5" fmla="*/ 0 h 510"/>
                  <a:gd name="T6" fmla="*/ 0 w 442"/>
                  <a:gd name="T7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" h="51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3A07A67A-0D49-4E8E-B720-5E85AEFC3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4198937"/>
                <a:ext cx="687388" cy="809625"/>
              </a:xfrm>
              <a:custGeom>
                <a:avLst/>
                <a:gdLst>
                  <a:gd name="T0" fmla="*/ 0 w 433"/>
                  <a:gd name="T1" fmla="*/ 0 h 510"/>
                  <a:gd name="T2" fmla="*/ 0 w 433"/>
                  <a:gd name="T3" fmla="*/ 0 h 510"/>
                  <a:gd name="T4" fmla="*/ 0 w 433"/>
                  <a:gd name="T5" fmla="*/ 510 h 510"/>
                  <a:gd name="T6" fmla="*/ 433 w 433"/>
                  <a:gd name="T7" fmla="*/ 261 h 510"/>
                  <a:gd name="T8" fmla="*/ 433 w 433"/>
                  <a:gd name="T9" fmla="*/ 249 h 510"/>
                  <a:gd name="T10" fmla="*/ 0 w 433"/>
                  <a:gd name="T11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51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8C50A691-3D1B-439E-BE9F-0EC53044E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3803650"/>
                <a:ext cx="687388" cy="790575"/>
              </a:xfrm>
              <a:custGeom>
                <a:avLst/>
                <a:gdLst>
                  <a:gd name="T0" fmla="*/ 433 w 433"/>
                  <a:gd name="T1" fmla="*/ 0 h 498"/>
                  <a:gd name="T2" fmla="*/ 0 w 433"/>
                  <a:gd name="T3" fmla="*/ 249 h 498"/>
                  <a:gd name="T4" fmla="*/ 433 w 433"/>
                  <a:gd name="T5" fmla="*/ 498 h 498"/>
                  <a:gd name="T6" fmla="*/ 433 w 433"/>
                  <a:gd name="T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498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B0B4D10C-9F8D-4542-801D-B232FB6F1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7975" y="2130425"/>
                <a:ext cx="201613" cy="233363"/>
              </a:xfrm>
              <a:custGeom>
                <a:avLst/>
                <a:gdLst>
                  <a:gd name="T0" fmla="*/ 127 w 127"/>
                  <a:gd name="T1" fmla="*/ 147 h 147"/>
                  <a:gd name="T2" fmla="*/ 127 w 127"/>
                  <a:gd name="T3" fmla="*/ 0 h 147"/>
                  <a:gd name="T4" fmla="*/ 0 w 127"/>
                  <a:gd name="T5" fmla="*/ 73 h 147"/>
                  <a:gd name="T6" fmla="*/ 127 w 127"/>
                  <a:gd name="T7" fmla="*/ 147 h 147"/>
                  <a:gd name="T8" fmla="*/ 127 w 12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47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57">
                <a:extLst>
                  <a:ext uri="{FF2B5EF4-FFF2-40B4-BE49-F238E27FC236}">
                    <a16:creationId xmlns:a16="http://schemas.microsoft.com/office/drawing/2014/main" id="{F45C76B7-0081-4445-96E2-B54DE3A3F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2576512"/>
                <a:ext cx="701675" cy="812800"/>
              </a:xfrm>
              <a:custGeom>
                <a:avLst/>
                <a:gdLst>
                  <a:gd name="T0" fmla="*/ 0 w 442"/>
                  <a:gd name="T1" fmla="*/ 0 h 512"/>
                  <a:gd name="T2" fmla="*/ 0 w 442"/>
                  <a:gd name="T3" fmla="*/ 510 h 512"/>
                  <a:gd name="T4" fmla="*/ 0 w 442"/>
                  <a:gd name="T5" fmla="*/ 512 h 512"/>
                  <a:gd name="T6" fmla="*/ 442 w 442"/>
                  <a:gd name="T7" fmla="*/ 256 h 512"/>
                  <a:gd name="T8" fmla="*/ 442 w 442"/>
                  <a:gd name="T9" fmla="*/ 256 h 512"/>
                  <a:gd name="T10" fmla="*/ 0 w 442"/>
                  <a:gd name="T1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2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58">
                <a:extLst>
                  <a:ext uri="{FF2B5EF4-FFF2-40B4-BE49-F238E27FC236}">
                    <a16:creationId xmlns:a16="http://schemas.microsoft.com/office/drawing/2014/main" id="{6F5A62DB-39DA-4D70-8985-9990C72E2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818187"/>
                <a:ext cx="687388" cy="809625"/>
              </a:xfrm>
              <a:custGeom>
                <a:avLst/>
                <a:gdLst>
                  <a:gd name="T0" fmla="*/ 125 w 433"/>
                  <a:gd name="T1" fmla="*/ 72 h 510"/>
                  <a:gd name="T2" fmla="*/ 0 w 433"/>
                  <a:gd name="T3" fmla="*/ 0 h 510"/>
                  <a:gd name="T4" fmla="*/ 0 w 433"/>
                  <a:gd name="T5" fmla="*/ 510 h 510"/>
                  <a:gd name="T6" fmla="*/ 0 w 433"/>
                  <a:gd name="T7" fmla="*/ 510 h 510"/>
                  <a:gd name="T8" fmla="*/ 433 w 433"/>
                  <a:gd name="T9" fmla="*/ 261 h 510"/>
                  <a:gd name="T10" fmla="*/ 433 w 433"/>
                  <a:gd name="T11" fmla="*/ 250 h 510"/>
                  <a:gd name="T12" fmla="*/ 125 w 433"/>
                  <a:gd name="T13" fmla="*/ 72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3" h="51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59">
                <a:extLst>
                  <a:ext uri="{FF2B5EF4-FFF2-40B4-BE49-F238E27FC236}">
                    <a16:creationId xmlns:a16="http://schemas.microsoft.com/office/drawing/2014/main" id="{05C28035-19F2-4DC0-8052-AC6C42A5E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4613275"/>
                <a:ext cx="687388" cy="792163"/>
              </a:xfrm>
              <a:custGeom>
                <a:avLst/>
                <a:gdLst>
                  <a:gd name="T0" fmla="*/ 433 w 433"/>
                  <a:gd name="T1" fmla="*/ 0 h 499"/>
                  <a:gd name="T2" fmla="*/ 0 w 433"/>
                  <a:gd name="T3" fmla="*/ 249 h 499"/>
                  <a:gd name="T4" fmla="*/ 0 w 433"/>
                  <a:gd name="T5" fmla="*/ 249 h 499"/>
                  <a:gd name="T6" fmla="*/ 433 w 433"/>
                  <a:gd name="T7" fmla="*/ 499 h 499"/>
                  <a:gd name="T8" fmla="*/ 433 w 433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499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60">
                <a:extLst>
                  <a:ext uri="{FF2B5EF4-FFF2-40B4-BE49-F238E27FC236}">
                    <a16:creationId xmlns:a16="http://schemas.microsoft.com/office/drawing/2014/main" id="{31C9D83B-9C22-4F4D-AB86-2658DC11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008562"/>
                <a:ext cx="687388" cy="809625"/>
              </a:xfrm>
              <a:custGeom>
                <a:avLst/>
                <a:gdLst>
                  <a:gd name="T0" fmla="*/ 433 w 433"/>
                  <a:gd name="T1" fmla="*/ 250 h 510"/>
                  <a:gd name="T2" fmla="*/ 0 w 433"/>
                  <a:gd name="T3" fmla="*/ 0 h 510"/>
                  <a:gd name="T4" fmla="*/ 0 w 433"/>
                  <a:gd name="T5" fmla="*/ 510 h 510"/>
                  <a:gd name="T6" fmla="*/ 0 w 433"/>
                  <a:gd name="T7" fmla="*/ 510 h 510"/>
                  <a:gd name="T8" fmla="*/ 433 w 433"/>
                  <a:gd name="T9" fmla="*/ 261 h 510"/>
                  <a:gd name="T10" fmla="*/ 433 w 433"/>
                  <a:gd name="T11" fmla="*/ 25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51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6F88BF47-D41D-47C6-A367-2A65270F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422900"/>
                <a:ext cx="687388" cy="792163"/>
              </a:xfrm>
              <a:custGeom>
                <a:avLst/>
                <a:gdLst>
                  <a:gd name="T0" fmla="*/ 433 w 433"/>
                  <a:gd name="T1" fmla="*/ 0 h 499"/>
                  <a:gd name="T2" fmla="*/ 0 w 433"/>
                  <a:gd name="T3" fmla="*/ 249 h 499"/>
                  <a:gd name="T4" fmla="*/ 125 w 433"/>
                  <a:gd name="T5" fmla="*/ 321 h 499"/>
                  <a:gd name="T6" fmla="*/ 433 w 433"/>
                  <a:gd name="T7" fmla="*/ 499 h 499"/>
                  <a:gd name="T8" fmla="*/ 433 w 433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499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62">
                <a:extLst>
                  <a:ext uri="{FF2B5EF4-FFF2-40B4-BE49-F238E27FC236}">
                    <a16:creationId xmlns:a16="http://schemas.microsoft.com/office/drawing/2014/main" id="{2FE34985-DDCB-4895-A3BE-F697E877A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5587" y="5932487"/>
                <a:ext cx="488950" cy="282575"/>
              </a:xfrm>
              <a:custGeom>
                <a:avLst/>
                <a:gdLst>
                  <a:gd name="T0" fmla="*/ 308 w 308"/>
                  <a:gd name="T1" fmla="*/ 178 h 178"/>
                  <a:gd name="T2" fmla="*/ 0 w 308"/>
                  <a:gd name="T3" fmla="*/ 0 h 178"/>
                  <a:gd name="T4" fmla="*/ 308 w 308"/>
                  <a:gd name="T5" fmla="*/ 178 h 178"/>
                  <a:gd name="T6" fmla="*/ 308 w 308"/>
                  <a:gd name="T7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8" h="178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E565F034-A86D-43BA-B43E-CF40241E96CC}"/>
                </a:ext>
              </a:extLst>
            </p:cNvPr>
            <p:cNvSpPr>
              <a:spLocks/>
            </p:cNvSpPr>
            <p:nvPr userDrawn="1"/>
          </p:nvSpPr>
          <p:spPr bwMode="auto">
            <a:xfrm flipH="1" flipV="1">
              <a:off x="2853998" y="686979"/>
              <a:ext cx="591204" cy="690398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5761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40353-2248-4E12-8CEA-D3A79EFE1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4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B7D5A-673A-4302-AC9D-6977F11BBBAE}"/>
              </a:ext>
            </a:extLst>
          </p:cNvPr>
          <p:cNvSpPr/>
          <p:nvPr userDrawn="1"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ACA4E-9FCC-4017-8D0D-8F912D05FE70}"/>
              </a:ext>
            </a:extLst>
          </p:cNvPr>
          <p:cNvSpPr/>
          <p:nvPr userDrawn="1"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FCF1D0D-4A72-47EA-90A9-8513D852F4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633" y="2078160"/>
            <a:ext cx="4458409" cy="1800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6BF5D53-E2DB-4032-950C-3964EC3B9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0125" y="2078160"/>
            <a:ext cx="4458409" cy="1800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14E184-E893-4E8E-B934-8B40EA301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5754688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FAECFC8-75F4-4B91-8332-76D49B4F6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633" y="4574194"/>
            <a:ext cx="4481513" cy="457910"/>
          </a:xfrm>
        </p:spPr>
        <p:txBody>
          <a:bodyPr lIns="0" rIns="0" anchor="b"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BF6A24B7-340F-4880-856E-4978A9C5AA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5633" y="5108192"/>
            <a:ext cx="4481513" cy="835585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D510218B-AB0C-41EA-9BDD-838EED8432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1740" y="4574194"/>
            <a:ext cx="4481513" cy="457910"/>
          </a:xfrm>
        </p:spPr>
        <p:txBody>
          <a:bodyPr lIns="0" rIns="0" anchor="b"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3C51ABFB-6AF8-4EB4-9CCE-C47257F3AA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1740" y="5108192"/>
            <a:ext cx="4481513" cy="835585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2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E644421-45E6-4144-AA19-08BCD01F54B9}"/>
              </a:ext>
            </a:extLst>
          </p:cNvPr>
          <p:cNvSpPr/>
          <p:nvPr userDrawn="1"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14E184-E893-4E8E-B934-8B40EA301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805" y="1060150"/>
            <a:ext cx="3547750" cy="649288"/>
          </a:xfrm>
        </p:spPr>
        <p:txBody>
          <a:bodyPr anchor="ctr">
            <a:noAutofit/>
          </a:bodyPr>
          <a:lstStyle>
            <a:lvl1pPr marL="0" indent="0" algn="r">
              <a:lnSpc>
                <a:spcPct val="80000"/>
              </a:lnSpc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74FAB97-6ADE-499E-9788-71C16F0AE1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494" y="2060843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IN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4E68E829-87B8-43F5-B989-0CA69867F1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20105" y="2060843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83F4B53-90AD-4335-90B7-3EBD0EE7E1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19301" y="724645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70D9FE78-D01B-4B57-8CA8-12C8D11176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22876" y="4760031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8410E10-97ED-46BE-BD0F-76FBAD3BB0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29910"/>
            <a:ext cx="4942284" cy="3411257"/>
          </a:xfrm>
          <a:custGeom>
            <a:avLst/>
            <a:gdLst>
              <a:gd name="connsiteX0" fmla="*/ 0 w 4942284"/>
              <a:gd name="connsiteY0" fmla="*/ 0 h 3411257"/>
              <a:gd name="connsiteX1" fmla="*/ 4942284 w 4942284"/>
              <a:gd name="connsiteY1" fmla="*/ 0 h 3411257"/>
              <a:gd name="connsiteX2" fmla="*/ 4942284 w 4942284"/>
              <a:gd name="connsiteY2" fmla="*/ 3411257 h 3411257"/>
              <a:gd name="connsiteX3" fmla="*/ 0 w 4942284"/>
              <a:gd name="connsiteY3" fmla="*/ 3411257 h 341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3411257">
                <a:moveTo>
                  <a:pt x="0" y="0"/>
                </a:moveTo>
                <a:lnTo>
                  <a:pt x="4942284" y="0"/>
                </a:lnTo>
                <a:lnTo>
                  <a:pt x="4942284" y="3411257"/>
                </a:lnTo>
                <a:lnTo>
                  <a:pt x="0" y="341125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34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A4D835-B3E7-4CE1-995B-206D73E9F0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" y="1529909"/>
            <a:ext cx="5439509" cy="44193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0505B57A-9309-4100-BA01-A58BA50492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1169" y="1529909"/>
            <a:ext cx="5439509" cy="44193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4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a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A4D835-B3E7-4CE1-995B-206D73E9F0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" y="1529909"/>
            <a:ext cx="10961079" cy="247515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23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22C52-8C65-4437-869A-5E123997D3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441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0865BAF-9A35-40DF-84AD-A760A64498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98073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732E7-8954-458B-B5E4-E1C90E288D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86705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1">
            <a:extLst>
              <a:ext uri="{FF2B5EF4-FFF2-40B4-BE49-F238E27FC236}">
                <a16:creationId xmlns:a16="http://schemas.microsoft.com/office/drawing/2014/main" id="{A4D1617B-1B02-4945-9100-0907E1EF0E77}"/>
              </a:ext>
            </a:extLst>
          </p:cNvPr>
          <p:cNvSpPr/>
          <p:nvPr userDrawn="1"/>
        </p:nvSpPr>
        <p:spPr>
          <a:xfrm flipH="1">
            <a:off x="4294212" y="0"/>
            <a:ext cx="7876318" cy="6858000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71">
            <a:extLst>
              <a:ext uri="{FF2B5EF4-FFF2-40B4-BE49-F238E27FC236}">
                <a16:creationId xmlns:a16="http://schemas.microsoft.com/office/drawing/2014/main" id="{E6ECD876-EABF-468A-A543-7D99F210C4CD}"/>
              </a:ext>
            </a:extLst>
          </p:cNvPr>
          <p:cNvSpPr/>
          <p:nvPr userDrawn="1"/>
        </p:nvSpPr>
        <p:spPr>
          <a:xfrm>
            <a:off x="-39608" y="-3"/>
            <a:ext cx="4333820" cy="4876818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AFFFF-8702-45D0-A084-391ECD508ED9}"/>
              </a:ext>
            </a:extLst>
          </p:cNvPr>
          <p:cNvGrpSpPr/>
          <p:nvPr userDrawn="1"/>
        </p:nvGrpSpPr>
        <p:grpSpPr>
          <a:xfrm rot="10800000" flipH="1" flipV="1">
            <a:off x="1" y="0"/>
            <a:ext cx="2601913" cy="2833688"/>
            <a:chOff x="0" y="0"/>
            <a:chExt cx="2601913" cy="2833688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C2CA7129-2493-453D-9F70-E04062F05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CF4A988E-5D1C-4DCB-89D7-75E82BFF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4098374F-EAB5-4942-92E8-407629DB1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44576BDB-F5B9-4928-A577-64ACDD58F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12850"/>
              <a:ext cx="701675" cy="814388"/>
            </a:xfrm>
            <a:custGeom>
              <a:avLst/>
              <a:gdLst>
                <a:gd name="T0" fmla="*/ 0 w 442"/>
                <a:gd name="T1" fmla="*/ 257 h 513"/>
                <a:gd name="T2" fmla="*/ 0 w 442"/>
                <a:gd name="T3" fmla="*/ 257 h 513"/>
                <a:gd name="T4" fmla="*/ 442 w 442"/>
                <a:gd name="T5" fmla="*/ 0 h 513"/>
                <a:gd name="T6" fmla="*/ 442 w 442"/>
                <a:gd name="T7" fmla="*/ 3 h 513"/>
                <a:gd name="T8" fmla="*/ 442 w 442"/>
                <a:gd name="T9" fmla="*/ 513 h 513"/>
                <a:gd name="T10" fmla="*/ 0 w 442"/>
                <a:gd name="T11" fmla="*/ 25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3632B94-0F98-4791-9016-611EEC76F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49" y="2359025"/>
              <a:ext cx="406465" cy="474663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54BDAE7-2745-4B66-99DA-239E1387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9625"/>
              <a:ext cx="701675" cy="811213"/>
            </a:xfrm>
            <a:custGeom>
              <a:avLst/>
              <a:gdLst>
                <a:gd name="T0" fmla="*/ 0 w 442"/>
                <a:gd name="T1" fmla="*/ 511 h 511"/>
                <a:gd name="T2" fmla="*/ 0 w 442"/>
                <a:gd name="T3" fmla="*/ 0 h 511"/>
                <a:gd name="T4" fmla="*/ 442 w 442"/>
                <a:gd name="T5" fmla="*/ 254 h 511"/>
                <a:gd name="T6" fmla="*/ 0 w 442"/>
                <a:gd name="T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1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A4FA59C9-3F6D-4B69-A2A3-65217EBC3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FAAFB4-1D8B-4C69-A29B-313E1C894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5039880-8943-4C96-ADE8-46CA5B87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B72BE16E-0E9E-44D5-9AFC-2164F119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A135B1C2-664D-452A-B2CE-A667591D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241300"/>
              <a:ext cx="284163" cy="328613"/>
            </a:xfrm>
            <a:custGeom>
              <a:avLst/>
              <a:gdLst>
                <a:gd name="T0" fmla="*/ 0 w 179"/>
                <a:gd name="T1" fmla="*/ 207 h 207"/>
                <a:gd name="T2" fmla="*/ 0 w 179"/>
                <a:gd name="T3" fmla="*/ 0 h 207"/>
                <a:gd name="T4" fmla="*/ 0 w 179"/>
                <a:gd name="T5" fmla="*/ 0 h 207"/>
                <a:gd name="T6" fmla="*/ 179 w 179"/>
                <a:gd name="T7" fmla="*/ 102 h 207"/>
                <a:gd name="T8" fmla="*/ 0 w 179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7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813CB46F-A549-4C6C-9A0D-77ED8414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1F04659E-7121-4748-9B0D-0182986A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809625"/>
              <a:ext cx="701675" cy="811213"/>
            </a:xfrm>
            <a:custGeom>
              <a:avLst/>
              <a:gdLst>
                <a:gd name="T0" fmla="*/ 0 w 442"/>
                <a:gd name="T1" fmla="*/ 254 h 511"/>
                <a:gd name="T2" fmla="*/ 442 w 442"/>
                <a:gd name="T3" fmla="*/ 0 h 511"/>
                <a:gd name="T4" fmla="*/ 442 w 442"/>
                <a:gd name="T5" fmla="*/ 511 h 511"/>
                <a:gd name="T6" fmla="*/ 442 w 442"/>
                <a:gd name="T7" fmla="*/ 511 h 511"/>
                <a:gd name="T8" fmla="*/ 0 w 442"/>
                <a:gd name="T9" fmla="*/ 25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1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394258EA-3427-4BDA-A2AE-AC4E620D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212850"/>
              <a:ext cx="706438" cy="811213"/>
            </a:xfrm>
            <a:custGeom>
              <a:avLst/>
              <a:gdLst>
                <a:gd name="T0" fmla="*/ 0 w 445"/>
                <a:gd name="T1" fmla="*/ 511 h 511"/>
                <a:gd name="T2" fmla="*/ 0 w 445"/>
                <a:gd name="T3" fmla="*/ 3 h 511"/>
                <a:gd name="T4" fmla="*/ 3 w 445"/>
                <a:gd name="T5" fmla="*/ 0 h 511"/>
                <a:gd name="T6" fmla="*/ 445 w 445"/>
                <a:gd name="T7" fmla="*/ 257 h 511"/>
                <a:gd name="T8" fmla="*/ 0 w 445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1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E11D0F6F-AC97-448B-BFC6-763AED6C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620838"/>
              <a:ext cx="706438" cy="809625"/>
            </a:xfrm>
            <a:custGeom>
              <a:avLst/>
              <a:gdLst>
                <a:gd name="T0" fmla="*/ 0 w 445"/>
                <a:gd name="T1" fmla="*/ 256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DA3BFD84-5965-42DA-90B3-51B5C7B68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13B5A394-B6A3-4486-802F-29E3BF60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96CD1681-E403-44CB-8C29-EF78CED6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961A11CC-D1AD-441B-A226-DE11DD30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0 h 510"/>
                <a:gd name="T2" fmla="*/ 0 w 442"/>
                <a:gd name="T3" fmla="*/ 510 h 510"/>
                <a:gd name="T4" fmla="*/ 442 w 442"/>
                <a:gd name="T5" fmla="*/ 254 h 510"/>
                <a:gd name="T6" fmla="*/ 0 w 442"/>
                <a:gd name="T7" fmla="*/ 0 h 510"/>
                <a:gd name="T8" fmla="*/ 0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FA75BDAB-DB68-42A6-A7A8-D94A3900B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1675" cy="403225"/>
            </a:xfrm>
            <a:custGeom>
              <a:avLst/>
              <a:gdLst>
                <a:gd name="T0" fmla="*/ 0 w 442"/>
                <a:gd name="T1" fmla="*/ 254 h 254"/>
                <a:gd name="T2" fmla="*/ 442 w 442"/>
                <a:gd name="T3" fmla="*/ 0 h 254"/>
                <a:gd name="T4" fmla="*/ 0 w 442"/>
                <a:gd name="T5" fmla="*/ 0 h 254"/>
                <a:gd name="T6" fmla="*/ 0 w 442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54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3FCFC2C-8A3F-4BCE-8E27-89E5E633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403225"/>
            </a:xfrm>
            <a:custGeom>
              <a:avLst/>
              <a:gdLst>
                <a:gd name="T0" fmla="*/ 442 w 442"/>
                <a:gd name="T1" fmla="*/ 0 h 254"/>
                <a:gd name="T2" fmla="*/ 0 w 442"/>
                <a:gd name="T3" fmla="*/ 0 h 254"/>
                <a:gd name="T4" fmla="*/ 442 w 442"/>
                <a:gd name="T5" fmla="*/ 254 h 254"/>
                <a:gd name="T6" fmla="*/ 442 w 442"/>
                <a:gd name="T7" fmla="*/ 254 h 254"/>
                <a:gd name="T8" fmla="*/ 442 w 44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54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</p:spPr>
        <p:txBody>
          <a:bodyPr anchor="b"/>
          <a:lstStyle>
            <a:lvl1pPr algn="l">
              <a:defRPr sz="5300" b="1" cap="all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</p:spPr>
        <p:txBody>
          <a:bodyPr tIns="0" bIns="0" anchor="t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247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88392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</p:spPr>
        <p:txBody>
          <a:bodyPr lIns="0" rIns="0">
            <a:noAutofit/>
          </a:bodyPr>
          <a:lstStyle>
            <a:lvl1pPr algn="l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0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0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3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8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2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131E6-E6A0-43BE-9EB8-C939508B47F8}"/>
              </a:ext>
            </a:extLst>
          </p:cNvPr>
          <p:cNvSpPr/>
          <p:nvPr userDrawn="1"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66685-4C7F-477F-91B5-EFB37A3C085D}"/>
              </a:ext>
            </a:extLst>
          </p:cNvPr>
          <p:cNvGrpSpPr/>
          <p:nvPr userDrawn="1"/>
        </p:nvGrpSpPr>
        <p:grpSpPr>
          <a:xfrm>
            <a:off x="531756" y="6037713"/>
            <a:ext cx="495031" cy="493336"/>
            <a:chOff x="5489575" y="1343025"/>
            <a:chExt cx="1724025" cy="1717676"/>
          </a:xfrm>
          <a:solidFill>
            <a:schemeClr val="bg1"/>
          </a:solidFill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F6F87EA-79DF-4272-BBAB-14DE54A9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FDA8763-440D-44B6-AF98-289B4063C5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9575" y="2201863"/>
              <a:ext cx="754063" cy="754063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71 h 199"/>
                <a:gd name="T12" fmla="*/ 29 w 199"/>
                <a:gd name="T13" fmla="*/ 100 h 199"/>
                <a:gd name="T14" fmla="*/ 100 w 199"/>
                <a:gd name="T15" fmla="*/ 28 h 199"/>
                <a:gd name="T16" fmla="*/ 171 w 199"/>
                <a:gd name="T17" fmla="*/ 100 h 199"/>
                <a:gd name="T18" fmla="*/ 100 w 199"/>
                <a:gd name="T19" fmla="*/ 171 h 199"/>
                <a:gd name="T20" fmla="*/ 100 w 199"/>
                <a:gd name="T21" fmla="*/ 171 h 199"/>
                <a:gd name="T22" fmla="*/ 100 w 199"/>
                <a:gd name="T23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6339392-2512-44DC-85C2-6AD1861A0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633663"/>
              <a:ext cx="431800" cy="42703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7 h 113"/>
                <a:gd name="T4" fmla="*/ 57 w 114"/>
                <a:gd name="T5" fmla="*/ 113 h 113"/>
                <a:gd name="T6" fmla="*/ 114 w 114"/>
                <a:gd name="T7" fmla="*/ 57 h 113"/>
                <a:gd name="T8" fmla="*/ 57 w 114"/>
                <a:gd name="T9" fmla="*/ 0 h 113"/>
                <a:gd name="T10" fmla="*/ 57 w 114"/>
                <a:gd name="T11" fmla="*/ 85 h 113"/>
                <a:gd name="T12" fmla="*/ 28 w 114"/>
                <a:gd name="T13" fmla="*/ 57 h 113"/>
                <a:gd name="T14" fmla="*/ 57 w 114"/>
                <a:gd name="T15" fmla="*/ 28 h 113"/>
                <a:gd name="T16" fmla="*/ 85 w 114"/>
                <a:gd name="T17" fmla="*/ 57 h 113"/>
                <a:gd name="T18" fmla="*/ 57 w 114"/>
                <a:gd name="T19" fmla="*/ 85 h 113"/>
                <a:gd name="T20" fmla="*/ 57 w 114"/>
                <a:gd name="T21" fmla="*/ 85 h 113"/>
                <a:gd name="T22" fmla="*/ 57 w 114"/>
                <a:gd name="T23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3DFDC4D-8E32-4036-AC1D-B23E11F0F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8224" y="1443883"/>
            <a:ext cx="1398803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7F65C67F-0B33-4B72-BC82-25CA18FED3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1890" y="3346175"/>
            <a:ext cx="752211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FC904F2-D4B1-4BEF-A96A-E505F6241C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6623" y="2548677"/>
            <a:ext cx="2843864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A65621-750B-4891-82A5-3EA7172F2AF0}"/>
              </a:ext>
            </a:extLst>
          </p:cNvPr>
          <p:cNvGrpSpPr/>
          <p:nvPr userDrawn="1"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39546-369F-4708-BEEC-F66D50E97494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16786B-3949-4C0F-9A25-20FC50F3AB6F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370AD2-6FAC-4288-ADDB-5AA94BF1116E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84A79C-087F-4D77-8A22-1A1E5B3C8FF3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73956-7220-4DA2-8F8A-244EF3816F13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052860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2605508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DDCA27-5BCB-03DC-D6FE-AC92938CFFF4}"/>
              </a:ext>
            </a:extLst>
          </p:cNvPr>
          <p:cNvSpPr/>
          <p:nvPr userDrawn="1"/>
        </p:nvSpPr>
        <p:spPr>
          <a:xfrm>
            <a:off x="262293" y="-15766"/>
            <a:ext cx="6065243" cy="6890306"/>
          </a:xfrm>
          <a:custGeom>
            <a:avLst/>
            <a:gdLst>
              <a:gd name="connsiteX0" fmla="*/ 2805601 w 6065243"/>
              <a:gd name="connsiteY0" fmla="*/ 0 h 6890306"/>
              <a:gd name="connsiteX1" fmla="*/ 6065243 w 6065243"/>
              <a:gd name="connsiteY1" fmla="*/ 0 h 6890306"/>
              <a:gd name="connsiteX2" fmla="*/ 3259642 w 6065243"/>
              <a:gd name="connsiteY2" fmla="*/ 6890306 h 6890306"/>
              <a:gd name="connsiteX3" fmla="*/ 0 w 6065243"/>
              <a:gd name="connsiteY3" fmla="*/ 6890306 h 6890306"/>
              <a:gd name="connsiteX4" fmla="*/ 2805601 w 6065243"/>
              <a:gd name="connsiteY4" fmla="*/ 0 h 689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243" h="6890306">
                <a:moveTo>
                  <a:pt x="2805601" y="0"/>
                </a:moveTo>
                <a:lnTo>
                  <a:pt x="6065243" y="0"/>
                </a:lnTo>
                <a:lnTo>
                  <a:pt x="3259642" y="6890306"/>
                </a:lnTo>
                <a:lnTo>
                  <a:pt x="0" y="6890306"/>
                </a:lnTo>
                <a:lnTo>
                  <a:pt x="2805601" y="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596004-2F9F-A1FA-254D-6AB102D1C79D}"/>
              </a:ext>
            </a:extLst>
          </p:cNvPr>
          <p:cNvSpPr/>
          <p:nvPr userDrawn="1"/>
        </p:nvSpPr>
        <p:spPr>
          <a:xfrm>
            <a:off x="11244627" y="4641750"/>
            <a:ext cx="944199" cy="2225205"/>
          </a:xfrm>
          <a:custGeom>
            <a:avLst/>
            <a:gdLst>
              <a:gd name="connsiteX0" fmla="*/ 944199 w 944199"/>
              <a:gd name="connsiteY0" fmla="*/ 0 h 2225205"/>
              <a:gd name="connsiteX1" fmla="*/ 944199 w 944199"/>
              <a:gd name="connsiteY1" fmla="*/ 2225205 h 2225205"/>
              <a:gd name="connsiteX2" fmla="*/ 0 w 944199"/>
              <a:gd name="connsiteY2" fmla="*/ 2225205 h 2225205"/>
              <a:gd name="connsiteX3" fmla="*/ 944199 w 944199"/>
              <a:gd name="connsiteY3" fmla="*/ 0 h 22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199" h="2225205">
                <a:moveTo>
                  <a:pt x="944199" y="0"/>
                </a:moveTo>
                <a:lnTo>
                  <a:pt x="944199" y="2225205"/>
                </a:lnTo>
                <a:lnTo>
                  <a:pt x="0" y="2225205"/>
                </a:lnTo>
                <a:lnTo>
                  <a:pt x="944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124744"/>
            <a:ext cx="4318892" cy="1296144"/>
          </a:xfrm>
        </p:spPr>
        <p:txBody>
          <a:bodyPr anchor="b">
            <a:noAutofit/>
          </a:bodyPr>
          <a:lstStyle>
            <a:lvl1pPr>
              <a:defRPr sz="40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492B5D2-FE12-5037-C770-7FECB72D4AC4}"/>
              </a:ext>
            </a:extLst>
          </p:cNvPr>
          <p:cNvSpPr/>
          <p:nvPr userDrawn="1"/>
        </p:nvSpPr>
        <p:spPr>
          <a:xfrm>
            <a:off x="11047863" y="6231003"/>
            <a:ext cx="934541" cy="398360"/>
          </a:xfrm>
          <a:prstGeom prst="parallelogram">
            <a:avLst>
              <a:gd name="adj" fmla="val 40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10636" y="6233120"/>
            <a:ext cx="267791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9404" y="6245529"/>
            <a:ext cx="506804" cy="369310"/>
          </a:xfrm>
        </p:spPr>
        <p:txBody>
          <a:bodyPr tIns="0" bIns="0">
            <a:noAutofit/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B73E21-667B-E804-E262-F5EFCBB83F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2529840"/>
            <a:ext cx="4329112" cy="3459480"/>
          </a:xfrm>
        </p:spPr>
        <p:txBody>
          <a:bodyPr>
            <a:normAutofit/>
          </a:bodyPr>
          <a:lstStyle>
            <a:lvl1pPr marL="457120" indent="-45712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67D9FB-CAC8-00C6-5140-05364826A4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76671"/>
            <a:ext cx="5103233" cy="5904656"/>
          </a:xfrm>
          <a:custGeom>
            <a:avLst/>
            <a:gdLst>
              <a:gd name="connsiteX0" fmla="*/ 0 w 5103233"/>
              <a:gd name="connsiteY0" fmla="*/ 0 h 5904656"/>
              <a:gd name="connsiteX1" fmla="*/ 5103233 w 5103233"/>
              <a:gd name="connsiteY1" fmla="*/ 0 h 5904656"/>
              <a:gd name="connsiteX2" fmla="*/ 2644948 w 5103233"/>
              <a:gd name="connsiteY2" fmla="*/ 5904656 h 5904656"/>
              <a:gd name="connsiteX3" fmla="*/ 0 w 5103233"/>
              <a:gd name="connsiteY3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233" h="5904656">
                <a:moveTo>
                  <a:pt x="0" y="0"/>
                </a:moveTo>
                <a:lnTo>
                  <a:pt x="5103233" y="0"/>
                </a:lnTo>
                <a:lnTo>
                  <a:pt x="2644948" y="5904656"/>
                </a:lnTo>
                <a:lnTo>
                  <a:pt x="0" y="590465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08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  <p:sldLayoutId id="2147483673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windows/latest-supported-vc-redist?view=msvc-170#visual-studio-2013-vc-120" TargetMode="External"/><Relationship Id="rId2" Type="http://schemas.openxmlformats.org/officeDocument/2006/relationships/hyperlink" Target="https://tools.hana.ondemand.com/#abap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hyperlink" Target="https://www.eclipse.org/downloads/packages/release/2023-06/r/eclipse-ide-java-developers" TargetMode="External"/><Relationship Id="rId4" Type="http://schemas.openxmlformats.org/officeDocument/2006/relationships/hyperlink" Target="https://www.eclipse.org/downloads/packages/release/2023-06/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rTsAg_OGh-A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i.sap.com/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RAP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ADT Installation and System Access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ABAP Development Tools for SAP NetWeaver (ADT) enables ABAP developers to perform development tasks using the ABAP application server capabilities in an Eclipse-based IDE or on the classic ABAP Workbench. 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1026" name="Picture 2" descr="Get Started with the ABAP Development Tools for SAP NetWeaver | SAP Blogs">
            <a:extLst>
              <a:ext uri="{FF2B5EF4-FFF2-40B4-BE49-F238E27FC236}">
                <a16:creationId xmlns:a16="http://schemas.microsoft.com/office/drawing/2014/main" id="{1F93032E-6A71-D053-DFBA-CE149777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988840"/>
            <a:ext cx="9489660" cy="39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168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Setting up VS Code Development tool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Development tool – VS Code (free, offline, billions of dev) + Extensions (Java Extension pack, Spring Extension pack, Fiori Extension pack and SAP CDS language support)</a:t>
            </a:r>
          </a:p>
          <a:p>
            <a:pPr lvl="1"/>
            <a:endParaRPr lang="en-US" sz="2000" dirty="0">
              <a:hlinkClick r:id="rId3"/>
            </a:endParaRPr>
          </a:p>
          <a:p>
            <a:pPr lvl="1"/>
            <a:endParaRPr lang="en-US" sz="2000" dirty="0">
              <a:hlinkClick r:id="rId3"/>
            </a:endParaRPr>
          </a:p>
          <a:p>
            <a:r>
              <a:rPr lang="en-IN" sz="2000" dirty="0">
                <a:hlinkClick r:id="rId3"/>
              </a:rPr>
              <a:t>https://code.visualstudio.com/download</a:t>
            </a:r>
            <a:endParaRPr lang="en-IN" sz="20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9218" name="Picture 2" descr="Microsoft Apps">
            <a:extLst>
              <a:ext uri="{FF2B5EF4-FFF2-40B4-BE49-F238E27FC236}">
                <a16:creationId xmlns:a16="http://schemas.microsoft.com/office/drawing/2014/main" id="{20A48273-D828-8C13-9C67-9DE0EB01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132856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79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12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documentation - </a:t>
            </a:r>
            <a:r>
              <a:rPr lang="en-US" sz="1800" dirty="0">
                <a:hlinkClick r:id="rId2"/>
              </a:rPr>
              <a:t>https://tools.hana.ondemand.com/#abap</a:t>
            </a:r>
            <a:endParaRPr lang="en-US" sz="1800" dirty="0"/>
          </a:p>
          <a:p>
            <a:r>
              <a:rPr lang="en-IN" sz="1800" b="1" dirty="0"/>
              <a:t>Pre-Requisites: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to have Java 1.8 and above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SAP GUI already installed in your system</a:t>
            </a:r>
          </a:p>
          <a:p>
            <a:pPr marL="342900" indent="-342900">
              <a:buAutoNum type="arabicPeriod"/>
            </a:pPr>
            <a:r>
              <a:rPr lang="en-IN" sz="1800" dirty="0"/>
              <a:t>Also for windows laptop needs the </a:t>
            </a:r>
            <a:r>
              <a:rPr lang="en-US" sz="1800" dirty="0"/>
              <a:t>For </a:t>
            </a:r>
            <a:r>
              <a:rPr lang="en-US" sz="1800" dirty="0">
                <a:hlinkClick r:id="rId3"/>
              </a:rPr>
              <a:t>Windows: Microsoft Visual C++ 2013 Redistributable </a:t>
            </a:r>
            <a:r>
              <a:rPr lang="en-US" sz="1800" dirty="0"/>
              <a:t>(x64) (Note: Precisely version Visual Studio 2013 (VC++ 12.0) x64 is required).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install the front-end component of ADT, proceed as follows: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an installation of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Eclipse 2023-06 (x86_64)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(e.g.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Eclipse IDE for Java Developers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Eclipse, choose in the menu bar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&gt; Install New Software...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 the URL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https://tools.hana.ondemand.com/latest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display the available features.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ABAP Development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next wizard page, you get an overview of the features to be installed.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license agreements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start the installation.</a:t>
            </a:r>
          </a:p>
          <a:p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Setup of Eclipse and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13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a free tool and open source used by billions of developers in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work simultaneously with Dev, </a:t>
            </a:r>
            <a:r>
              <a:rPr lang="en-US" sz="1800" dirty="0" err="1"/>
              <a:t>Qlt</a:t>
            </a:r>
            <a:r>
              <a:rPr lang="en-US" sz="1800" dirty="0"/>
              <a:t>, and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also seamlessly integrated with SAP GUI, you can use Ctrl+6 to open a GUI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 systems, different landscapes, different types comes together in a single development environment, it will help to avoid context switching as a result we have better developer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Flexible and customizable development environment (</a:t>
            </a:r>
            <a:r>
              <a:rPr lang="en-US" sz="1800" b="1" dirty="0" err="1"/>
              <a:t>Ctrl+M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Fast search and navigation capabilities using </a:t>
            </a:r>
            <a:r>
              <a:rPr lang="en-US" sz="1800" b="1" dirty="0" err="1"/>
              <a:t>Ctrl+Shift+A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ABAP on HANA development this is the Only tool you must have to use –CDS Views, AMDP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for Transport, Debugging, Profiling and ATC check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multi purpose tool – ABAP, Java, Java Script, Web, C, EJB, UI5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supports all SAP developments – Scripts, Dialog, </a:t>
            </a:r>
            <a:r>
              <a:rPr lang="en-US" sz="1800" dirty="0" err="1"/>
              <a:t>Webdynpro</a:t>
            </a:r>
            <a:r>
              <a:rPr lang="en-US" sz="1800" dirty="0"/>
              <a:t>, DDIC, Classes, RICEF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Inbuilt Quick fix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Modularize your code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Benefits of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5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9B575C-E30E-4C92-A5DC-A2289963162F}"/>
              </a:ext>
            </a:extLst>
          </p:cNvPr>
          <p:cNvSpPr txBox="1">
            <a:spLocks/>
          </p:cNvSpPr>
          <p:nvPr/>
        </p:nvSpPr>
        <p:spPr>
          <a:xfrm>
            <a:off x="170878" y="97719"/>
            <a:ext cx="10969943" cy="71089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WHAT IS SAP BTP?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528F-0FBA-4835-8750-CBC248E46A82}"/>
              </a:ext>
            </a:extLst>
          </p:cNvPr>
          <p:cNvSpPr txBox="1"/>
          <p:nvPr/>
        </p:nvSpPr>
        <p:spPr>
          <a:xfrm>
            <a:off x="4493135" y="6489989"/>
            <a:ext cx="354768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276A2-7815-47C2-8D4F-5B404A8D5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469" y="53543"/>
            <a:ext cx="929479" cy="91805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155E7A-4B3C-4684-AD7F-9580E630FA40}"/>
              </a:ext>
            </a:extLst>
          </p:cNvPr>
          <p:cNvGrpSpPr/>
          <p:nvPr/>
        </p:nvGrpSpPr>
        <p:grpSpPr>
          <a:xfrm>
            <a:off x="3088083" y="1167025"/>
            <a:ext cx="2119086" cy="944905"/>
            <a:chOff x="3149848" y="1335315"/>
            <a:chExt cx="2119638" cy="9451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7FDD17-38F6-4651-B317-65AE64624465}"/>
                </a:ext>
              </a:extLst>
            </p:cNvPr>
            <p:cNvSpPr/>
            <p:nvPr/>
          </p:nvSpPr>
          <p:spPr>
            <a:xfrm>
              <a:off x="3149848" y="1837902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EDCDA-FF11-4315-8037-45FB084D2184}"/>
                </a:ext>
              </a:extLst>
            </p:cNvPr>
            <p:cNvSpPr/>
            <p:nvPr/>
          </p:nvSpPr>
          <p:spPr>
            <a:xfrm>
              <a:off x="3149848" y="1335315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7B1C-B2BD-447A-9D80-A54CEF00628D}"/>
              </a:ext>
            </a:extLst>
          </p:cNvPr>
          <p:cNvGrpSpPr/>
          <p:nvPr/>
        </p:nvGrpSpPr>
        <p:grpSpPr>
          <a:xfrm>
            <a:off x="3069163" y="2171937"/>
            <a:ext cx="3955570" cy="1949817"/>
            <a:chOff x="3130923" y="2340489"/>
            <a:chExt cx="3956600" cy="19503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E363B-1A36-4C31-8013-7738DDAF8FAB}"/>
                </a:ext>
              </a:extLst>
            </p:cNvPr>
            <p:cNvSpPr/>
            <p:nvPr/>
          </p:nvSpPr>
          <p:spPr>
            <a:xfrm>
              <a:off x="3130923" y="3848250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D3603-186C-4682-A504-8587814BAE4D}"/>
                </a:ext>
              </a:extLst>
            </p:cNvPr>
            <p:cNvSpPr/>
            <p:nvPr/>
          </p:nvSpPr>
          <p:spPr>
            <a:xfrm>
              <a:off x="3130923" y="3345663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Database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6A1019-5708-462D-91B7-FE9D89DB059B}"/>
                </a:ext>
              </a:extLst>
            </p:cNvPr>
            <p:cNvSpPr/>
            <p:nvPr/>
          </p:nvSpPr>
          <p:spPr>
            <a:xfrm>
              <a:off x="3130923" y="2843076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Middleware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4EC583-BE56-4D0C-B0B8-096E6A8808CC}"/>
                </a:ext>
              </a:extLst>
            </p:cNvPr>
            <p:cNvSpPr/>
            <p:nvPr/>
          </p:nvSpPr>
          <p:spPr>
            <a:xfrm>
              <a:off x="3130923" y="2340489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Runtime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A1FC2C-D961-460D-A867-4D15E3AA39AB}"/>
                </a:ext>
              </a:extLst>
            </p:cNvPr>
            <p:cNvSpPr/>
            <p:nvPr/>
          </p:nvSpPr>
          <p:spPr>
            <a:xfrm>
              <a:off x="5327467" y="2340489"/>
              <a:ext cx="1760056" cy="19503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Platform as a 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AF6580-E884-40CC-9705-5C4615EEC56C}"/>
              </a:ext>
            </a:extLst>
          </p:cNvPr>
          <p:cNvGrpSpPr/>
          <p:nvPr/>
        </p:nvGrpSpPr>
        <p:grpSpPr>
          <a:xfrm>
            <a:off x="3069163" y="4181760"/>
            <a:ext cx="3955570" cy="1949819"/>
            <a:chOff x="3130923" y="4350836"/>
            <a:chExt cx="3956600" cy="1950327"/>
          </a:xfrm>
          <a:solidFill>
            <a:schemeClr val="accent5">
              <a:lumMod val="2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F972E8-F49F-4EC6-AC59-BD247CF8A2C5}"/>
                </a:ext>
              </a:extLst>
            </p:cNvPr>
            <p:cNvSpPr/>
            <p:nvPr/>
          </p:nvSpPr>
          <p:spPr>
            <a:xfrm>
              <a:off x="3130923" y="5858599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Networking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976AEE-D14F-43C7-8314-423B274554D0}"/>
                </a:ext>
              </a:extLst>
            </p:cNvPr>
            <p:cNvSpPr/>
            <p:nvPr/>
          </p:nvSpPr>
          <p:spPr>
            <a:xfrm>
              <a:off x="3130923" y="5356010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F9B34F-18F0-4B4D-966D-7EC87A90862F}"/>
                </a:ext>
              </a:extLst>
            </p:cNvPr>
            <p:cNvSpPr/>
            <p:nvPr/>
          </p:nvSpPr>
          <p:spPr>
            <a:xfrm>
              <a:off x="3130923" y="4853423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F7890D-F6FD-420A-9838-9312EE6BC5BD}"/>
                </a:ext>
              </a:extLst>
            </p:cNvPr>
            <p:cNvSpPr/>
            <p:nvPr/>
          </p:nvSpPr>
          <p:spPr>
            <a:xfrm>
              <a:off x="3130923" y="4350836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Virtualization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EAB704-E5BD-4ED8-B720-E66B0AC67E8D}"/>
                </a:ext>
              </a:extLst>
            </p:cNvPr>
            <p:cNvSpPr/>
            <p:nvPr/>
          </p:nvSpPr>
          <p:spPr>
            <a:xfrm>
              <a:off x="5327467" y="4350837"/>
              <a:ext cx="1760056" cy="1950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Infrastructure as a Service</a:t>
              </a:r>
            </a:p>
          </p:txBody>
        </p: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0279D7-EF4F-4F7F-8C2C-C145EA7D9DEE}"/>
              </a:ext>
            </a:extLst>
          </p:cNvPr>
          <p:cNvSpPr/>
          <p:nvPr/>
        </p:nvSpPr>
        <p:spPr>
          <a:xfrm>
            <a:off x="2485782" y="2187172"/>
            <a:ext cx="492037" cy="1949817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5636E-7F17-4B5A-A26A-3B81FCA7003D}"/>
              </a:ext>
            </a:extLst>
          </p:cNvPr>
          <p:cNvSpPr txBox="1"/>
          <p:nvPr/>
        </p:nvSpPr>
        <p:spPr>
          <a:xfrm>
            <a:off x="684550" y="2423608"/>
            <a:ext cx="1705204" cy="119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by SAP implementing open source CF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ADAFBB-25E8-44CB-B693-E91755C03F82}"/>
              </a:ext>
            </a:extLst>
          </p:cNvPr>
          <p:cNvSpPr txBox="1"/>
          <p:nvPr/>
        </p:nvSpPr>
        <p:spPr>
          <a:xfrm>
            <a:off x="684550" y="4443967"/>
            <a:ext cx="1705204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by Infrastructure </a:t>
            </a:r>
          </a:p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providers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B675AE-1D3C-9CB7-2F17-A632AC0E84DF}"/>
              </a:ext>
            </a:extLst>
          </p:cNvPr>
          <p:cNvGrpSpPr/>
          <p:nvPr/>
        </p:nvGrpSpPr>
        <p:grpSpPr>
          <a:xfrm>
            <a:off x="9581155" y="2171936"/>
            <a:ext cx="2132581" cy="3938928"/>
            <a:chOff x="9581155" y="2171936"/>
            <a:chExt cx="2132581" cy="393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6513C7-ED56-4AE9-A37B-7E0853E99FEC}"/>
                </a:ext>
              </a:extLst>
            </p:cNvPr>
            <p:cNvSpPr/>
            <p:nvPr/>
          </p:nvSpPr>
          <p:spPr>
            <a:xfrm>
              <a:off x="9581155" y="2171936"/>
              <a:ext cx="2132581" cy="39389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Picture 6" descr="SAP - Wikipedia">
              <a:extLst>
                <a:ext uri="{FF2B5EF4-FFF2-40B4-BE49-F238E27FC236}">
                  <a16:creationId xmlns:a16="http://schemas.microsoft.com/office/drawing/2014/main" id="{39646D50-8931-4AC4-86A5-85010B64C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8969" y="2509203"/>
              <a:ext cx="996953" cy="508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StrongLoop - Deploying LoopBack mBaaS on Cloud Foundry">
              <a:extLst>
                <a:ext uri="{FF2B5EF4-FFF2-40B4-BE49-F238E27FC236}">
                  <a16:creationId xmlns:a16="http://schemas.microsoft.com/office/drawing/2014/main" id="{F35AC933-2D71-448B-B650-EA1854B28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8969" y="3396533"/>
              <a:ext cx="996953" cy="996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2018-11-07 Cloud Providers Comparison for IoT Applications: Amazon vs.  Microsoft vs. Google | ThingForward">
              <a:extLst>
                <a:ext uri="{FF2B5EF4-FFF2-40B4-BE49-F238E27FC236}">
                  <a16:creationId xmlns:a16="http://schemas.microsoft.com/office/drawing/2014/main" id="{8B15E6FC-C433-440A-B6BE-733AE6349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7616" y="4772369"/>
              <a:ext cx="1879659" cy="107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5F1D358-6410-42FB-B4A7-DE36EA63E1A3}"/>
              </a:ext>
            </a:extLst>
          </p:cNvPr>
          <p:cNvSpPr/>
          <p:nvPr/>
        </p:nvSpPr>
        <p:spPr>
          <a:xfrm>
            <a:off x="8723585" y="1430526"/>
            <a:ext cx="766418" cy="417902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90BDB-6C4F-45CB-A6B6-50DE59F2C19D}"/>
              </a:ext>
            </a:extLst>
          </p:cNvPr>
          <p:cNvSpPr txBox="1"/>
          <p:nvPr/>
        </p:nvSpPr>
        <p:spPr>
          <a:xfrm>
            <a:off x="7361837" y="3005701"/>
            <a:ext cx="1950212" cy="230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ready landscape with reusable services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Elasticity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 TCO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EC31782-E424-4AC2-B169-2B70C5ADAFF6}"/>
              </a:ext>
            </a:extLst>
          </p:cNvPr>
          <p:cNvSpPr/>
          <p:nvPr/>
        </p:nvSpPr>
        <p:spPr>
          <a:xfrm>
            <a:off x="2485782" y="4158164"/>
            <a:ext cx="492037" cy="1949817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3E001F5-ED83-4BCF-8914-6EB46C37E1F1}"/>
              </a:ext>
            </a:extLst>
          </p:cNvPr>
          <p:cNvSpPr/>
          <p:nvPr/>
        </p:nvSpPr>
        <p:spPr>
          <a:xfrm>
            <a:off x="9024087" y="2159988"/>
            <a:ext cx="492037" cy="3947992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7CDAA8-2BD3-4140-A05A-A4B3982D0419}"/>
              </a:ext>
            </a:extLst>
          </p:cNvPr>
          <p:cNvGrpSpPr/>
          <p:nvPr/>
        </p:nvGrpSpPr>
        <p:grpSpPr>
          <a:xfrm>
            <a:off x="9594649" y="1167025"/>
            <a:ext cx="2119086" cy="944905"/>
            <a:chOff x="9658109" y="1335315"/>
            <a:chExt cx="2119638" cy="9451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61593E-4BF8-4BD7-91C3-A637FE3C19B7}"/>
                </a:ext>
              </a:extLst>
            </p:cNvPr>
            <p:cNvSpPr/>
            <p:nvPr/>
          </p:nvSpPr>
          <p:spPr>
            <a:xfrm>
              <a:off x="9658109" y="1837902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0936B8-5A39-4D08-9830-B7DB6583F963}"/>
                </a:ext>
              </a:extLst>
            </p:cNvPr>
            <p:cNvSpPr/>
            <p:nvPr/>
          </p:nvSpPr>
          <p:spPr>
            <a:xfrm>
              <a:off x="9658109" y="1335315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</p:txBody>
        </p:sp>
      </p:grpSp>
      <p:pic>
        <p:nvPicPr>
          <p:cNvPr id="36" name="Picture 2" descr="Developer Icon of Flat style - Available in SVG, PNG, EPS, AI &amp; Icon fonts">
            <a:extLst>
              <a:ext uri="{FF2B5EF4-FFF2-40B4-BE49-F238E27FC236}">
                <a16:creationId xmlns:a16="http://schemas.microsoft.com/office/drawing/2014/main" id="{D500B9F7-38A7-4579-9EC4-FB222A77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20" y="999890"/>
            <a:ext cx="1264262" cy="12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4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9" grpId="0" animBg="1"/>
      <p:bldP spid="30" grpId="0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Setup free BTP account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B759D-1EE3-6751-A2C5-5E52A64E7C39}"/>
              </a:ext>
            </a:extLst>
          </p:cNvPr>
          <p:cNvSpPr/>
          <p:nvPr/>
        </p:nvSpPr>
        <p:spPr>
          <a:xfrm>
            <a:off x="386901" y="1096647"/>
            <a:ext cx="8175110" cy="461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9" dirty="0"/>
              <a:t>https://account.hanatrial.ondemand.com/trial/#/home/trial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40AAC-1D06-2FF6-F1BF-92415C66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988840"/>
            <a:ext cx="9865096" cy="3137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48984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Introduction to BAS tool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SAP Business Application Studio is a development environment available on SAP Business Technology Platform. Before you can start developing using SAP Business Application Studio.</a:t>
            </a:r>
          </a:p>
          <a:p>
            <a:endParaRPr lang="en-US" sz="1600" dirty="0"/>
          </a:p>
          <a:p>
            <a:r>
              <a:rPr lang="en-US" sz="1600" dirty="0"/>
              <a:t>In an Enterprise Account you can set up SAP Business Application Studio as a Free-Tier service by checking its free plan during its entitlement configuration.</a:t>
            </a:r>
          </a:p>
          <a:p>
            <a:endParaRPr lang="en-US" sz="1600" dirty="0"/>
          </a:p>
          <a:p>
            <a:r>
              <a:rPr lang="en-US" sz="1600" dirty="0"/>
              <a:t>The business application studio provides a dev space for developers to create private workspace to have pre-defined dependencies installed for creating particular type of applications e.g. sap </a:t>
            </a:r>
            <a:r>
              <a:rPr lang="en-US" sz="1600" dirty="0" err="1"/>
              <a:t>fiori</a:t>
            </a:r>
            <a:r>
              <a:rPr lang="en-US" sz="1600" dirty="0"/>
              <a:t>, Native HANA development, Cloud application programming development etc.</a:t>
            </a:r>
          </a:p>
          <a:p>
            <a:endParaRPr lang="en-US" sz="16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0F5BF0-9EF6-CCB2-A7C1-EC7418FF8F16}"/>
              </a:ext>
            </a:extLst>
          </p:cNvPr>
          <p:cNvSpPr/>
          <p:nvPr/>
        </p:nvSpPr>
        <p:spPr>
          <a:xfrm>
            <a:off x="3316185" y="5899179"/>
            <a:ext cx="6192688" cy="72008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AWS – IaaS – US – 100GB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73E60E-376D-537F-5607-D0C01F26E23C}"/>
              </a:ext>
            </a:extLst>
          </p:cNvPr>
          <p:cNvSpPr/>
          <p:nvPr/>
        </p:nvSpPr>
        <p:spPr>
          <a:xfrm>
            <a:off x="3316185" y="5026866"/>
            <a:ext cx="3096344" cy="752439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BTP - CF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75643E-036B-4F44-15AC-ABD83B909D6D}"/>
              </a:ext>
            </a:extLst>
          </p:cNvPr>
          <p:cNvSpPr/>
          <p:nvPr/>
        </p:nvSpPr>
        <p:spPr>
          <a:xfrm>
            <a:off x="6556545" y="5044398"/>
            <a:ext cx="3096344" cy="752439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BTP - CF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65453-C81E-AC86-DABD-B67997B250B6}"/>
              </a:ext>
            </a:extLst>
          </p:cNvPr>
          <p:cNvSpPr/>
          <p:nvPr/>
        </p:nvSpPr>
        <p:spPr>
          <a:xfrm>
            <a:off x="3298400" y="4487107"/>
            <a:ext cx="3168352" cy="36338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6BF467-8437-FBB8-5032-E966404627C5}"/>
              </a:ext>
            </a:extLst>
          </p:cNvPr>
          <p:cNvSpPr/>
          <p:nvPr/>
        </p:nvSpPr>
        <p:spPr>
          <a:xfrm>
            <a:off x="3298400" y="3551003"/>
            <a:ext cx="1368152" cy="81623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 Space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DBBBD4-E195-75CF-29C3-7D2E7ACDFC6A}"/>
              </a:ext>
            </a:extLst>
          </p:cNvPr>
          <p:cNvSpPr/>
          <p:nvPr/>
        </p:nvSpPr>
        <p:spPr>
          <a:xfrm>
            <a:off x="5086300" y="3551003"/>
            <a:ext cx="1368152" cy="81623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 Space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2C9567C3-9277-FCD8-56B8-8C88742F82DC}"/>
              </a:ext>
            </a:extLst>
          </p:cNvPr>
          <p:cNvSpPr/>
          <p:nvPr/>
        </p:nvSpPr>
        <p:spPr>
          <a:xfrm>
            <a:off x="2938360" y="3339047"/>
            <a:ext cx="648072" cy="716012"/>
          </a:xfrm>
          <a:prstGeom prst="irregularSeal1">
            <a:avLst/>
          </a:prstGeom>
          <a:solidFill>
            <a:srgbClr val="FF00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960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17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CDS stands for </a:t>
            </a:r>
            <a:r>
              <a:rPr lang="en-US" sz="1600" b="1" i="1" dirty="0"/>
              <a:t>Core Data and Services, </a:t>
            </a:r>
            <a:r>
              <a:rPr lang="en-US" sz="1600" dirty="0"/>
              <a:t>They are used ABAP on HANA systems (mainly S/4HANA) to define data definitions and semantically rich data (annotations) models. They supplements the SQL code in ABAP. It is an extension of SQL in ABAP layer. 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has been extended?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DDL (Data Definition Language) – people don’t use this much because we have SE11 and its one time job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DQL (Data Query Language) – View concept – 95%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DEL (Data Expression Language)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DCL (Data Control Language)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Can I create CDS views in my company system even we are not on HANA?</a:t>
            </a:r>
          </a:p>
          <a:p>
            <a:pPr lvl="1"/>
            <a:r>
              <a:rPr lang="en-IN" sz="1600" dirty="0"/>
              <a:t>Yes, Your SAP NetWeaver must be above NW 7.4 SP6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CDS concept only used to create views, or there can be another use case of CDS?</a:t>
            </a:r>
          </a:p>
          <a:p>
            <a:pPr lvl="1"/>
            <a:r>
              <a:rPr lang="en-IN" sz="1600" dirty="0"/>
              <a:t>We can define types using CDS.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layer do we create CDS view.</a:t>
            </a:r>
          </a:p>
          <a:p>
            <a:pPr lvl="1"/>
            <a:r>
              <a:rPr lang="en-IN" sz="1600" dirty="0"/>
              <a:t>Create them in ABAP layer, on activation a HANA view (runtime object) gets created in HDB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tool do we use to create CDS views, is SAPGUI used?</a:t>
            </a:r>
          </a:p>
          <a:p>
            <a:pPr lvl="1"/>
            <a:r>
              <a:rPr lang="en-IN" sz="1600" dirty="0"/>
              <a:t>ADT, GUI </a:t>
            </a:r>
            <a:r>
              <a:rPr lang="en-IN" sz="1600" b="1" dirty="0"/>
              <a:t>CANNOT</a:t>
            </a:r>
            <a:r>
              <a:rPr lang="en-IN" sz="1600" dirty="0"/>
              <a:t> be used.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is CDS and Some common Myths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18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Which is the minimum SAP NW version required to create CDS views, is it mandatory to use HDB?</a:t>
            </a:r>
          </a:p>
          <a:p>
            <a:pPr lvl="1"/>
            <a:r>
              <a:rPr lang="en-IN" sz="1800" dirty="0"/>
              <a:t>SAP NW 7.4SP6, HANA is not mandatory but for BEST performance you should use HANA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heard about HANA CDS, how HANA CDS different from ABAP CDS?</a:t>
            </a:r>
          </a:p>
          <a:p>
            <a:pPr lvl="1"/>
            <a:r>
              <a:rPr lang="en-IN" sz="1800" dirty="0"/>
              <a:t>In this course, we only learn ABAP CDS. HANA CDS is used in Native HANA Dev.</a:t>
            </a:r>
          </a:p>
          <a:p>
            <a:pPr lvl="1"/>
            <a:r>
              <a:rPr lang="en-IN" sz="1800" dirty="0">
                <a:hlinkClick r:id="rId2"/>
              </a:rPr>
              <a:t>https://www.youtube.com/watch?v=rTsAg_OGh-A</a:t>
            </a:r>
            <a:endParaRPr lang="en-IN" sz="1800" dirty="0"/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If you got to choose between CDS and AMDP?</a:t>
            </a:r>
          </a:p>
          <a:p>
            <a:pPr lvl="1"/>
            <a:r>
              <a:rPr lang="en-IN" sz="1800" dirty="0"/>
              <a:t>CDS is first preference. CDS works on database agnostic, client handling, complexity.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We already have 4 types of views in ABAP, Why should I learn CDS view now?</a:t>
            </a:r>
          </a:p>
          <a:p>
            <a:pPr lvl="1"/>
            <a:r>
              <a:rPr lang="en-IN" sz="1800" b="1" dirty="0"/>
              <a:t>Park</a:t>
            </a:r>
          </a:p>
          <a:p>
            <a:pPr lvl="1"/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actual Code to data paradigm object which is created in HANADB?</a:t>
            </a:r>
          </a:p>
          <a:p>
            <a:pPr lvl="1"/>
            <a:r>
              <a:rPr lang="en-IN" sz="1800" dirty="0"/>
              <a:t>A HANA view gets created in HDB which is the actual runtime object called when you run CDS.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0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19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am from BW background, have no idea on ABAP, can I learn CDS views?</a:t>
            </a:r>
          </a:p>
          <a:p>
            <a:pPr lvl="1"/>
            <a:r>
              <a:rPr lang="en-IN" sz="1800" dirty="0"/>
              <a:t>Yes, You must learn because now a days companies moving from Bex to CDS views. No ABAP required.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Will CDS views only be created in S/4HANA systems?</a:t>
            </a:r>
          </a:p>
          <a:p>
            <a:pPr lvl="1"/>
            <a:r>
              <a:rPr lang="en-IN" sz="1800" dirty="0"/>
              <a:t>No, Any ABAP on HANA systems above NW7.4 SP6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How CDS views different from Calculation view you taught earlier?</a:t>
            </a:r>
          </a:p>
          <a:p>
            <a:pPr lvl="1"/>
            <a:r>
              <a:rPr lang="en-IN" sz="1800" dirty="0"/>
              <a:t>Calculation views are bottom-up approach cannot use this approach in S/4HANA. CDS views are top-down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are the types of CDS views?</a:t>
            </a:r>
          </a:p>
          <a:p>
            <a:pPr lvl="1"/>
            <a:r>
              <a:rPr lang="en-IN" sz="1800" dirty="0"/>
              <a:t>Parameterized CDS views and Non-parameterized CDS views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Is it also possible to insert/update data using CDS views?</a:t>
            </a:r>
          </a:p>
          <a:p>
            <a:pPr lvl="1"/>
            <a:r>
              <a:rPr lang="en-IN" sz="1800" dirty="0"/>
              <a:t>No. If you combine CDS view concept with frameworks like BOPF or RAP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best practice/gold standard to create CDS views?</a:t>
            </a:r>
          </a:p>
          <a:p>
            <a:r>
              <a:rPr lang="en-IN" sz="1800" dirty="0"/>
              <a:t>          VDM – Virtual data modelling – guidelines to build </a:t>
            </a:r>
            <a:r>
              <a:rPr lang="en-IN" sz="1800" dirty="0" err="1"/>
              <a:t>cds</a:t>
            </a:r>
            <a:r>
              <a:rPr lang="en-IN" sz="1800" dirty="0"/>
              <a:t> views in S/4HANA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Finance – Investments and Financing – Finance In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0"/>
            <a:ext cx="122150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-26267" y="2780928"/>
            <a:ext cx="12215092" cy="15121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301534" y="2921168"/>
            <a:ext cx="52940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-10623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7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20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Are there standard CDS views delivered by SAP, can I see them?</a:t>
            </a:r>
          </a:p>
          <a:p>
            <a:pPr lvl="1"/>
            <a:r>
              <a:rPr lang="en-US" sz="1800" dirty="0"/>
              <a:t>Yes. </a:t>
            </a:r>
            <a:r>
              <a:rPr lang="en-US" sz="1800" dirty="0">
                <a:hlinkClick r:id="rId2"/>
              </a:rPr>
              <a:t>https://api.sap.com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Is it possible to extend standard SAP delivered CDS views?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Anubhav, recently my friend told me that CDS views are deprecated, is it true?</a:t>
            </a:r>
          </a:p>
          <a:p>
            <a:pPr lvl="1"/>
            <a:r>
              <a:rPr lang="en-US" sz="1800" dirty="0"/>
              <a:t>Yes, there is a new concept called CDS entity, which identically.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 worked in a project where we use something called VDM?</a:t>
            </a:r>
          </a:p>
          <a:p>
            <a:r>
              <a:rPr lang="en-IN" sz="1800" dirty="0"/>
              <a:t>          It is a best practice to create CDS views.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Myths..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5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21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integrate SQL Script also using CDS?</a:t>
            </a:r>
          </a:p>
          <a:p>
            <a:pPr lvl="1"/>
            <a:r>
              <a:rPr lang="en-US" sz="1800" dirty="0"/>
              <a:t>Yes, there is a advance concept called CDS table function starting NW 7.5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also secure my data coming out of CDS view with some kind of Authorization/Role?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tried hard to learn CDS from google, but rather learning I got more confused?</a:t>
            </a:r>
          </a:p>
          <a:p>
            <a:pPr lvl="1"/>
            <a:r>
              <a:rPr lang="en-IN" sz="1800" dirty="0"/>
              <a:t>Park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metadata extension in CDS?</a:t>
            </a:r>
          </a:p>
          <a:p>
            <a:pPr lvl="1"/>
            <a:r>
              <a:rPr lang="en-IN" sz="1800" dirty="0"/>
              <a:t>Park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6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EPM Data Model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9302-4A4B-32E3-BAD2-03FFE35C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4" y="944415"/>
            <a:ext cx="8701105" cy="53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451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23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happens when we activate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D421-D979-681C-B4DB-805CE790E703}"/>
              </a:ext>
            </a:extLst>
          </p:cNvPr>
          <p:cNvSpPr/>
          <p:nvPr/>
        </p:nvSpPr>
        <p:spPr>
          <a:xfrm>
            <a:off x="549796" y="3022182"/>
            <a:ext cx="3816424" cy="1152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views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5CFD99-0495-9649-2A0D-1B1559C47FC6}"/>
              </a:ext>
            </a:extLst>
          </p:cNvPr>
          <p:cNvSpPr/>
          <p:nvPr/>
        </p:nvSpPr>
        <p:spPr>
          <a:xfrm>
            <a:off x="7966620" y="1896464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DDIC view SE11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47966-331A-71F2-A058-D3A2D9BA9D4C}"/>
              </a:ext>
            </a:extLst>
          </p:cNvPr>
          <p:cNvSpPr/>
          <p:nvPr/>
        </p:nvSpPr>
        <p:spPr>
          <a:xfrm>
            <a:off x="7966620" y="4387489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Views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63CD920-45B9-C1AC-67D6-8AEA3158719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366220" y="2351311"/>
            <a:ext cx="3600400" cy="124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DD8933-87FE-204D-6E24-AB7D41C06A9A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6220" y="3598246"/>
            <a:ext cx="3600400" cy="124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C2F77F-3ADD-B475-95E5-5DB17AFC89BC}"/>
              </a:ext>
            </a:extLst>
          </p:cNvPr>
          <p:cNvSpPr txBox="1"/>
          <p:nvPr/>
        </p:nvSpPr>
        <p:spPr>
          <a:xfrm>
            <a:off x="4654252" y="320703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380290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 First CDS view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@AbapCatalog.sqlViewName: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‘ZMTXXBASICCDS'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@AbapCatalog.compiler.compareFilter: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@AbapCatalog.preserveKey: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@AccessControl.authorizationCheck: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#NOT_REQUIRED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@EndUserText.label: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'Simple CDS view'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define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ZMT_XX_BASIC_CDS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{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node_key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NodeKey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bp_role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BpRole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email_address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EmailAddress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address_guid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AddressGuid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CompanyName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}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21361383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Consume CDS in ABAP program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 Report </a:t>
            </a:r>
            <a:r>
              <a:rPr lang="en-US" sz="1800" b="1" dirty="0" err="1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zmt_xx_call_cds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REPORT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zmt_xx_call_cds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type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SELECT-OPTIONS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 * from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ZMT_XX_BASIC_CDS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into table @data(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 where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 @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cl_demo_output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=&gt;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display_data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(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name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exclude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include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11493973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E226B-2C54-F952-21BF-C525D23FEEEC}"/>
              </a:ext>
            </a:extLst>
          </p:cNvPr>
          <p:cNvSpPr/>
          <p:nvPr/>
        </p:nvSpPr>
        <p:spPr>
          <a:xfrm>
            <a:off x="499937" y="457200"/>
            <a:ext cx="11188950" cy="318782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09358C-2ABD-6387-46E4-2A850FD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pic>
        <p:nvPicPr>
          <p:cNvPr id="25" name="Picture Placeholder 24" descr="A person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1F183882-4EFE-ADB1-9886-317C8CE404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924" y="2782859"/>
            <a:ext cx="1691148" cy="1691148"/>
          </a:xfrm>
        </p:spPr>
      </p:pic>
      <p:pic>
        <p:nvPicPr>
          <p:cNvPr id="27" name="Picture Placeholder 26" descr="A person with curly hair and glasses smiling&#10;&#10;Description automatically generated with low confidence">
            <a:extLst>
              <a:ext uri="{FF2B5EF4-FFF2-40B4-BE49-F238E27FC236}">
                <a16:creationId xmlns:a16="http://schemas.microsoft.com/office/drawing/2014/main" id="{8277A16D-6354-E30C-E314-BAF0655E35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236" y="2782859"/>
            <a:ext cx="1691148" cy="1691148"/>
          </a:xfrm>
        </p:spPr>
      </p:pic>
      <p:pic>
        <p:nvPicPr>
          <p:cNvPr id="33" name="Picture Placeholder 32" descr="A person in a yellow jacket&#10;&#10;Description automatically generated with medium confidence">
            <a:extLst>
              <a:ext uri="{FF2B5EF4-FFF2-40B4-BE49-F238E27FC236}">
                <a16:creationId xmlns:a16="http://schemas.microsoft.com/office/drawing/2014/main" id="{27DAEFDA-9114-A014-AB2A-59E9D7341C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33BC8D9-02B4-92D9-45A0-87C00F24D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2068" y="2782859"/>
            <a:ext cx="1691148" cy="16911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A303E-32CE-869E-86DC-E60208EED591}"/>
              </a:ext>
            </a:extLst>
          </p:cNvPr>
          <p:cNvSpPr txBox="1"/>
          <p:nvPr/>
        </p:nvSpPr>
        <p:spPr>
          <a:xfrm>
            <a:off x="3191128" y="1762030"/>
            <a:ext cx="5806568" cy="6032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BC7B5-6115-DB23-F367-0A7A06897985}"/>
              </a:ext>
            </a:extLst>
          </p:cNvPr>
          <p:cNvSpPr txBox="1"/>
          <p:nvPr/>
        </p:nvSpPr>
        <p:spPr>
          <a:xfrm>
            <a:off x="101100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C83F9-4552-43F4-264F-15F0249143B9}"/>
              </a:ext>
            </a:extLst>
          </p:cNvPr>
          <p:cNvSpPr txBox="1"/>
          <p:nvPr/>
        </p:nvSpPr>
        <p:spPr>
          <a:xfrm>
            <a:off x="1011006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ABAP Consultant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233AA-D9D7-5D35-FC4E-AE4AD300083B}"/>
              </a:ext>
            </a:extLst>
          </p:cNvPr>
          <p:cNvSpPr txBox="1"/>
          <p:nvPr/>
        </p:nvSpPr>
        <p:spPr>
          <a:xfrm>
            <a:off x="3839550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Raphel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BB5F5-B9D1-78E8-DDC0-465BE1F20629}"/>
              </a:ext>
            </a:extLst>
          </p:cNvPr>
          <p:cNvSpPr txBox="1"/>
          <p:nvPr/>
        </p:nvSpPr>
        <p:spPr>
          <a:xfrm>
            <a:off x="3839550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Solution 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55E8B-FFB5-154A-30F3-AD61FD09640A}"/>
              </a:ext>
            </a:extLst>
          </p:cNvPr>
          <p:cNvSpPr txBox="1"/>
          <p:nvPr/>
        </p:nvSpPr>
        <p:spPr>
          <a:xfrm>
            <a:off x="6412062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Rohan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42262-323F-9C6A-599A-51074438B714}"/>
              </a:ext>
            </a:extLst>
          </p:cNvPr>
          <p:cNvSpPr txBox="1"/>
          <p:nvPr/>
        </p:nvSpPr>
        <p:spPr>
          <a:xfrm>
            <a:off x="6412062" y="5420884"/>
            <a:ext cx="234664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Technical 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12737-257F-A51A-072C-457D3D97BB7D}"/>
              </a:ext>
            </a:extLst>
          </p:cNvPr>
          <p:cNvSpPr txBox="1"/>
          <p:nvPr/>
        </p:nvSpPr>
        <p:spPr>
          <a:xfrm>
            <a:off x="897361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75C89-A1EB-AB97-D1F1-9E8E57C29E9B}"/>
              </a:ext>
            </a:extLst>
          </p:cNvPr>
          <p:cNvSpPr txBox="1"/>
          <p:nvPr/>
        </p:nvSpPr>
        <p:spPr>
          <a:xfrm>
            <a:off x="8973616" y="5420884"/>
            <a:ext cx="252139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5209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Agenda – Day 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31753" y="1508772"/>
            <a:ext cx="5472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What is SAP HANA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Hardware and Software Innovations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Row v/s Column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System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programming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Eclipse and ABAP Dev Tool (ADT)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VS Code Development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SAP BTP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BAS Tool with BTP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Creating Dev Space in BAS tool</a:t>
            </a:r>
          </a:p>
          <a:p>
            <a:r>
              <a:rPr lang="en-US" sz="1800" i="1" dirty="0"/>
              <a:t>--Break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Common Myths about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your first CDS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Consume CDS view in ABAP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3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1097" y="164940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What is SAP HANA?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/>
              <a:t>SAP HANA</a:t>
            </a:r>
            <a:r>
              <a:rPr lang="en-US" sz="1800" dirty="0"/>
              <a:t> (high-performance analytic appliance) is an application that uses in-memory database technology that allows the processing of massive amounts of real-time data in a short time. The in-memory computing engine allows </a:t>
            </a:r>
            <a:r>
              <a:rPr lang="en-US" sz="1800" b="1" dirty="0"/>
              <a:t>HANA</a:t>
            </a:r>
            <a:r>
              <a:rPr lang="en-US" sz="1800" dirty="0"/>
              <a:t> to process data stored in RAM as opposed to reading it from a disk.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 </a:t>
            </a:r>
            <a:r>
              <a:rPr lang="en-US" sz="1800" b="1" dirty="0"/>
              <a:t>INNOVATIONS IN HANA</a:t>
            </a:r>
          </a:p>
          <a:p>
            <a:pPr algn="just"/>
            <a:r>
              <a:rPr lang="en-US" sz="1800" dirty="0"/>
              <a:t>Several SAP HANA developers have made significant innovations in IT and in business models. Because of its in-memory approach, SAP HANA enables both hardware and software innovations which are unparalleled, replacing traditional databases in many spheres of business world! On the hardware side, SAP HANA facilitates Multi-Core Architecture (8×8 core CPU per blade), huge parallel scaling with several blades, 64 bit address space – 2 TB in current servers, data throughput as high as 100 GB/s, cost effectiveness and so on. On the software side, SAP HANA enables columnar data storage, partitioning, compression, eliminating aggregate tables, to name a few</a:t>
            </a:r>
            <a:endParaRPr lang="en-US" sz="18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80" y="3883710"/>
            <a:ext cx="3998422" cy="2641634"/>
          </a:xfrm>
          <a:prstGeom prst="rect">
            <a:avLst/>
          </a:prstGeom>
        </p:spPr>
      </p:pic>
      <p:sp>
        <p:nvSpPr>
          <p:cNvPr id="31" name="Freeform: Shape 40">
            <a:extLst>
              <a:ext uri="{FF2B5EF4-FFF2-40B4-BE49-F238E27FC236}">
                <a16:creationId xmlns:a16="http://schemas.microsoft.com/office/drawing/2014/main" id="{68A6A011-5608-4209-8153-58CE8443BCA7}"/>
              </a:ext>
            </a:extLst>
          </p:cNvPr>
          <p:cNvSpPr/>
          <p:nvPr/>
        </p:nvSpPr>
        <p:spPr>
          <a:xfrm flipV="1">
            <a:off x="494801" y="5495241"/>
            <a:ext cx="5400838" cy="796098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5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7146D1D7-9DC1-46E4-A6DF-29D95976F80B}"/>
              </a:ext>
            </a:extLst>
          </p:cNvPr>
          <p:cNvSpPr/>
          <p:nvPr/>
        </p:nvSpPr>
        <p:spPr>
          <a:xfrm>
            <a:off x="494803" y="4143253"/>
            <a:ext cx="5448819" cy="821342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2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EC434CE7-FE93-4A27-8A5D-5B2B644BFB7F}"/>
              </a:ext>
            </a:extLst>
          </p:cNvPr>
          <p:cNvSpPr/>
          <p:nvPr/>
        </p:nvSpPr>
        <p:spPr>
          <a:xfrm>
            <a:off x="5705265" y="4198075"/>
            <a:ext cx="921450" cy="2066760"/>
          </a:xfrm>
          <a:custGeom>
            <a:avLst/>
            <a:gdLst>
              <a:gd name="connsiteX0" fmla="*/ 38813 w 921450"/>
              <a:gd name="connsiteY0" fmla="*/ 0 h 2232470"/>
              <a:gd name="connsiteX1" fmla="*/ 815075 w 921450"/>
              <a:gd name="connsiteY1" fmla="*/ 819387 h 2232470"/>
              <a:gd name="connsiteX2" fmla="*/ 921451 w 921450"/>
              <a:gd name="connsiteY2" fmla="*/ 1102579 h 2232470"/>
              <a:gd name="connsiteX3" fmla="*/ 842387 w 921450"/>
              <a:gd name="connsiteY3" fmla="*/ 1390083 h 2232470"/>
              <a:gd name="connsiteX4" fmla="*/ 0 w 921450"/>
              <a:gd name="connsiteY4" fmla="*/ 2232470 h 2232470"/>
              <a:gd name="connsiteX5" fmla="*/ 143752 w 921450"/>
              <a:gd name="connsiteY5" fmla="*/ 1919091 h 2232470"/>
              <a:gd name="connsiteX6" fmla="*/ 143752 w 921450"/>
              <a:gd name="connsiteY6" fmla="*/ 342130 h 2232470"/>
              <a:gd name="connsiteX7" fmla="*/ 38813 w 921450"/>
              <a:gd name="connsiteY7" fmla="*/ 0 h 22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450" h="2232470">
                <a:moveTo>
                  <a:pt x="38813" y="0"/>
                </a:moveTo>
                <a:lnTo>
                  <a:pt x="815075" y="819387"/>
                </a:lnTo>
                <a:cubicBezTo>
                  <a:pt x="815075" y="819387"/>
                  <a:pt x="921451" y="921451"/>
                  <a:pt x="921451" y="1102579"/>
                </a:cubicBezTo>
                <a:cubicBezTo>
                  <a:pt x="921451" y="1289456"/>
                  <a:pt x="842387" y="1390083"/>
                  <a:pt x="842387" y="1390083"/>
                </a:cubicBezTo>
                <a:lnTo>
                  <a:pt x="0" y="2232470"/>
                </a:lnTo>
                <a:cubicBezTo>
                  <a:pt x="0" y="2232470"/>
                  <a:pt x="139440" y="2091593"/>
                  <a:pt x="143752" y="1919091"/>
                </a:cubicBezTo>
                <a:lnTo>
                  <a:pt x="143752" y="342130"/>
                </a:lnTo>
                <a:cubicBezTo>
                  <a:pt x="143752" y="342130"/>
                  <a:pt x="163878" y="158127"/>
                  <a:pt x="388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9000">
                <a:schemeClr val="bg1">
                  <a:lumMod val="8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436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a-ET"/>
          </a:p>
        </p:txBody>
      </p:sp>
      <p:sp>
        <p:nvSpPr>
          <p:cNvPr id="34" name="Graphic 20">
            <a:extLst>
              <a:ext uri="{FF2B5EF4-FFF2-40B4-BE49-F238E27FC236}">
                <a16:creationId xmlns:a16="http://schemas.microsoft.com/office/drawing/2014/main" id="{EC2C68F3-1F7E-4DE4-8516-EA29053D2DFD}"/>
              </a:ext>
            </a:extLst>
          </p:cNvPr>
          <p:cNvSpPr/>
          <p:nvPr/>
        </p:nvSpPr>
        <p:spPr>
          <a:xfrm>
            <a:off x="4948002" y="4188220"/>
            <a:ext cx="1020640" cy="2103120"/>
          </a:xfrm>
          <a:custGeom>
            <a:avLst/>
            <a:gdLst>
              <a:gd name="connsiteX0" fmla="*/ 338138 w 676275"/>
              <a:gd name="connsiteY0" fmla="*/ 0 h 1712595"/>
              <a:gd name="connsiteX1" fmla="*/ 0 w 676275"/>
              <a:gd name="connsiteY1" fmla="*/ 0 h 1712595"/>
              <a:gd name="connsiteX2" fmla="*/ 0 w 676275"/>
              <a:gd name="connsiteY2" fmla="*/ 676275 h 1712595"/>
              <a:gd name="connsiteX3" fmla="*/ 0 w 676275"/>
              <a:gd name="connsiteY3" fmla="*/ 1036320 h 1712595"/>
              <a:gd name="connsiteX4" fmla="*/ 0 w 676275"/>
              <a:gd name="connsiteY4" fmla="*/ 1712595 h 1712595"/>
              <a:gd name="connsiteX5" fmla="*/ 338138 w 676275"/>
              <a:gd name="connsiteY5" fmla="*/ 1712595 h 1712595"/>
              <a:gd name="connsiteX6" fmla="*/ 676275 w 676275"/>
              <a:gd name="connsiteY6" fmla="*/ 1374458 h 1712595"/>
              <a:gd name="connsiteX7" fmla="*/ 676275 w 676275"/>
              <a:gd name="connsiteY7" fmla="*/ 1264920 h 1712595"/>
              <a:gd name="connsiteX8" fmla="*/ 676275 w 676275"/>
              <a:gd name="connsiteY8" fmla="*/ 1036320 h 1712595"/>
              <a:gd name="connsiteX9" fmla="*/ 676275 w 676275"/>
              <a:gd name="connsiteY9" fmla="*/ 676275 h 1712595"/>
              <a:gd name="connsiteX10" fmla="*/ 676275 w 676275"/>
              <a:gd name="connsiteY10" fmla="*/ 447675 h 1712595"/>
              <a:gd name="connsiteX11" fmla="*/ 676275 w 676275"/>
              <a:gd name="connsiteY11" fmla="*/ 338138 h 1712595"/>
              <a:gd name="connsiteX12" fmla="*/ 338138 w 676275"/>
              <a:gd name="connsiteY12" fmla="*/ 0 h 17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275" h="1712595">
                <a:moveTo>
                  <a:pt x="338138" y="0"/>
                </a:moveTo>
                <a:lnTo>
                  <a:pt x="0" y="0"/>
                </a:lnTo>
                <a:lnTo>
                  <a:pt x="0" y="676275"/>
                </a:lnTo>
                <a:lnTo>
                  <a:pt x="0" y="1036320"/>
                </a:lnTo>
                <a:lnTo>
                  <a:pt x="0" y="1712595"/>
                </a:lnTo>
                <a:lnTo>
                  <a:pt x="338138" y="1712595"/>
                </a:lnTo>
                <a:cubicBezTo>
                  <a:pt x="524828" y="1712595"/>
                  <a:pt x="676275" y="1561148"/>
                  <a:pt x="676275" y="1374458"/>
                </a:cubicBezTo>
                <a:lnTo>
                  <a:pt x="676275" y="1264920"/>
                </a:lnTo>
                <a:lnTo>
                  <a:pt x="676275" y="1036320"/>
                </a:lnTo>
                <a:lnTo>
                  <a:pt x="676275" y="676275"/>
                </a:lnTo>
                <a:lnTo>
                  <a:pt x="676275" y="447675"/>
                </a:lnTo>
                <a:lnTo>
                  <a:pt x="676275" y="338138"/>
                </a:lnTo>
                <a:cubicBezTo>
                  <a:pt x="676275" y="151448"/>
                  <a:pt x="524828" y="0"/>
                  <a:pt x="33813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35000"/>
                </a:schemeClr>
              </a:gs>
              <a:gs pos="53000">
                <a:schemeClr val="bg1">
                  <a:lumMod val="75000"/>
                  <a:alpha val="0"/>
                </a:schemeClr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56ADA979-C8D9-4943-B045-BAC9532C76E9}"/>
              </a:ext>
            </a:extLst>
          </p:cNvPr>
          <p:cNvSpPr/>
          <p:nvPr/>
        </p:nvSpPr>
        <p:spPr>
          <a:xfrm flipH="1">
            <a:off x="1727962" y="5616308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691188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/>
          </a:p>
        </p:txBody>
      </p:sp>
      <p:sp>
        <p:nvSpPr>
          <p:cNvPr id="37" name="Freeform: Shape 38">
            <a:extLst>
              <a:ext uri="{FF2B5EF4-FFF2-40B4-BE49-F238E27FC236}">
                <a16:creationId xmlns:a16="http://schemas.microsoft.com/office/drawing/2014/main" id="{96FB8FF6-6704-4635-922A-843D32F201B2}"/>
              </a:ext>
            </a:extLst>
          </p:cNvPr>
          <p:cNvSpPr/>
          <p:nvPr/>
        </p:nvSpPr>
        <p:spPr>
          <a:xfrm flipH="1">
            <a:off x="1727962" y="4293096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331835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659428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300075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937048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5420" y="11406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Hardware &amp; Software Innovation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0AF3-F62D-46E0-9648-E425F34F7249}"/>
              </a:ext>
            </a:extLst>
          </p:cNvPr>
          <p:cNvSpPr txBox="1"/>
          <p:nvPr/>
        </p:nvSpPr>
        <p:spPr>
          <a:xfrm>
            <a:off x="348343" y="862874"/>
            <a:ext cx="11512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Hardware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Drastic reduction in memory price</a:t>
            </a:r>
          </a:p>
          <a:p>
            <a:pPr marL="342900" indent="-342900">
              <a:buAutoNum type="arabicPeriod"/>
            </a:pPr>
            <a:r>
              <a:rPr lang="en-US" sz="1800" dirty="0"/>
              <a:t>Ability to fabricate large memory in small chips</a:t>
            </a:r>
          </a:p>
          <a:p>
            <a:pPr marL="342900" indent="-342900">
              <a:buAutoNum type="arabicPeriod"/>
            </a:pPr>
            <a:r>
              <a:rPr lang="en-US" sz="1800" dirty="0"/>
              <a:t>Multi-core CPU</a:t>
            </a:r>
          </a:p>
          <a:p>
            <a:pPr marL="342900" indent="-342900">
              <a:buAutoNum type="arabicPeriod"/>
            </a:pPr>
            <a:r>
              <a:rPr lang="en-US" sz="1800" dirty="0"/>
              <a:t>Interruptible power supply</a:t>
            </a:r>
          </a:p>
          <a:p>
            <a:pPr marL="342900" indent="-342900">
              <a:buAutoNum type="arabicPeriod"/>
            </a:pPr>
            <a:r>
              <a:rPr lang="en-US" sz="1800" dirty="0"/>
              <a:t>64-bit OS</a:t>
            </a:r>
          </a:p>
          <a:p>
            <a:pPr marL="342900" indent="-342900">
              <a:buAutoNum type="arabicPeriod"/>
            </a:pPr>
            <a:r>
              <a:rPr lang="en-US" sz="1800" dirty="0"/>
              <a:t>Specialized hardware which even process data in upper cache of CPU</a:t>
            </a:r>
          </a:p>
          <a:p>
            <a:endParaRPr lang="en-US" sz="1800" dirty="0"/>
          </a:p>
          <a:p>
            <a:r>
              <a:rPr lang="en-US" sz="1800" dirty="0"/>
              <a:t>HANA installation only works on specialized hardware certified by SAP – HP, Lenovo, Dell</a:t>
            </a:r>
          </a:p>
          <a:p>
            <a:endParaRPr lang="en-US" sz="1800" dirty="0"/>
          </a:p>
          <a:p>
            <a:r>
              <a:rPr lang="en-US" sz="1800" b="1" dirty="0"/>
              <a:t>Software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Able to compress data and store</a:t>
            </a:r>
          </a:p>
          <a:p>
            <a:pPr marL="342900" indent="-342900">
              <a:buAutoNum type="arabicPeriod"/>
            </a:pPr>
            <a:r>
              <a:rPr lang="en-US" sz="1800" dirty="0"/>
              <a:t>Row store v/s Column Store</a:t>
            </a:r>
          </a:p>
          <a:p>
            <a:pPr marL="342900" indent="-342900">
              <a:buAutoNum type="arabicPeriod"/>
            </a:pPr>
            <a:r>
              <a:rPr lang="en-US" sz="1800" dirty="0"/>
              <a:t>Able to use the OS level virtualization</a:t>
            </a:r>
          </a:p>
          <a:p>
            <a:pPr marL="342900" indent="-342900">
              <a:buAutoNum type="arabicPeriod"/>
            </a:pPr>
            <a:r>
              <a:rPr lang="en-US" sz="1800" dirty="0"/>
              <a:t>Process data parallel</a:t>
            </a:r>
          </a:p>
          <a:p>
            <a:pPr marL="342900" indent="-342900">
              <a:buAutoNum type="arabicPeriod"/>
            </a:pPr>
            <a:r>
              <a:rPr lang="en-US" sz="1800" dirty="0"/>
              <a:t>Insert-only approach</a:t>
            </a:r>
          </a:p>
          <a:p>
            <a:pPr marL="342900" indent="-342900">
              <a:buAutoNum type="arabicPeriod"/>
            </a:pPr>
            <a:r>
              <a:rPr lang="en-US" sz="1800" dirty="0"/>
              <a:t>No Aggregation</a:t>
            </a:r>
          </a:p>
        </p:txBody>
      </p:sp>
      <p:sp>
        <p:nvSpPr>
          <p:cNvPr id="7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001360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Trainer: </a:t>
            </a:r>
            <a:r>
              <a:rPr lang="en-US" sz="1400" noProof="0" dirty="0">
                <a:solidFill>
                  <a:schemeClr val="tx1"/>
                </a:solidFill>
                <a:latin typeface="Calibri" panose="020F0502020204030204"/>
              </a:rPr>
              <a:t>Anubhav Oberoy &amp; Shubham Singh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7DFFBA00-3F6B-7530-4FCB-CBDCDC582F28}"/>
              </a:ext>
            </a:extLst>
          </p:cNvPr>
          <p:cNvSpPr txBox="1">
            <a:spLocks/>
          </p:cNvSpPr>
          <p:nvPr/>
        </p:nvSpPr>
        <p:spPr>
          <a:xfrm>
            <a:off x="310766" y="45119"/>
            <a:ext cx="11245612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oper Black" panose="0208090404030B020404" pitchFamily="18" charset="0"/>
              </a:rPr>
              <a:t>SAP HANA Architecture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36A59-F648-0128-749B-CA78EC1A9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78" y="209217"/>
            <a:ext cx="716699" cy="707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ED1E98-3CB2-61C5-CF3E-37A69D658D39}"/>
              </a:ext>
            </a:extLst>
          </p:cNvPr>
          <p:cNvSpPr txBox="1"/>
          <p:nvPr/>
        </p:nvSpPr>
        <p:spPr>
          <a:xfrm>
            <a:off x="310766" y="815451"/>
            <a:ext cx="1169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SAP HANA</a:t>
            </a:r>
            <a:r>
              <a:rPr lang="en-US" sz="1800" dirty="0"/>
              <a:t> System </a:t>
            </a:r>
            <a:r>
              <a:rPr lang="en-US" sz="1800" b="1" dirty="0"/>
              <a:t>Architecture</a:t>
            </a:r>
            <a:r>
              <a:rPr lang="en-US" sz="1800" dirty="0"/>
              <a:t> Overview. An </a:t>
            </a:r>
            <a:r>
              <a:rPr lang="en-US" sz="1800" b="1" dirty="0"/>
              <a:t>SAP HANA</a:t>
            </a:r>
            <a:r>
              <a:rPr lang="en-US" sz="1800" dirty="0"/>
              <a:t> system comprises multiple isolated databases and may consist of one host or a cluster of several hosts. An </a:t>
            </a:r>
            <a:r>
              <a:rPr lang="en-US" sz="1800" b="1" dirty="0"/>
              <a:t>SAP HANA</a:t>
            </a:r>
            <a:r>
              <a:rPr lang="en-US" sz="1800" dirty="0"/>
              <a:t> system is identified by a single system ID (SID) and contains one or more tenant databases and one system database.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B2EEB4-9464-A7F5-C8D3-2994CD92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91181"/>
            <a:ext cx="10811650" cy="4606748"/>
          </a:xfrm>
          <a:prstGeom prst="rect">
            <a:avLst/>
          </a:prstGeom>
        </p:spPr>
      </p:pic>
      <p:sp>
        <p:nvSpPr>
          <p:cNvPr id="17" name="Footer Placeholder 45">
            <a:extLst>
              <a:ext uri="{FF2B5EF4-FFF2-40B4-BE49-F238E27FC236}">
                <a16:creationId xmlns:a16="http://schemas.microsoft.com/office/drawing/2014/main" id="{EFF61D2F-759B-E852-061F-251F40295E39}"/>
              </a:ext>
            </a:extLst>
          </p:cNvPr>
          <p:cNvSpPr txBox="1">
            <a:spLocks/>
          </p:cNvSpPr>
          <p:nvPr/>
        </p:nvSpPr>
        <p:spPr>
          <a:xfrm>
            <a:off x="8767092" y="6677744"/>
            <a:ext cx="3528392" cy="287537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1400">
                <a:solidFill>
                  <a:schemeClr val="tx1"/>
                </a:solidFill>
                <a:latin typeface="Calibri" panose="020F0502020204030204"/>
              </a:rPr>
              <a:t>Trainer: Anubhav Oberoy &amp; Shubham Singh</a:t>
            </a:r>
            <a:endParaRPr lang="en-US" sz="1400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4654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S/4 HANA, Suite on HANA and ABAP on HANA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Suite on HANA – Replace existing Any DB with HANA – SAP Product</a:t>
            </a:r>
          </a:p>
          <a:p>
            <a:r>
              <a:rPr lang="en-US" sz="1800" dirty="0"/>
              <a:t>S/4HANA – is also a product which is successor of Suite on HANA, Only runs on HANA – 2029 (all companies will be S/4)</a:t>
            </a:r>
          </a:p>
          <a:p>
            <a:endParaRPr lang="en-US" sz="1800" dirty="0"/>
          </a:p>
          <a:p>
            <a:r>
              <a:rPr lang="en-US" sz="1800" dirty="0"/>
              <a:t>ABAP on HANA – Technology on which these products are designed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42416-E174-4BCB-979E-6DFC3C0F5942}"/>
              </a:ext>
            </a:extLst>
          </p:cNvPr>
          <p:cNvSpPr txBox="1"/>
          <p:nvPr/>
        </p:nvSpPr>
        <p:spPr>
          <a:xfrm>
            <a:off x="9049205" y="3121268"/>
            <a:ext cx="294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Code push down</a:t>
            </a:r>
          </a:p>
          <a:p>
            <a:r>
              <a:rPr lang="en-US" sz="1800" dirty="0"/>
              <a:t>Code-to-data-paradigm</a:t>
            </a:r>
          </a:p>
          <a:p>
            <a:r>
              <a:rPr lang="en-US" sz="1800" dirty="0"/>
              <a:t>Most of the processing is pushed down to DB</a:t>
            </a:r>
          </a:p>
          <a:p>
            <a:endParaRPr lang="en-US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" y="2545700"/>
            <a:ext cx="8466667" cy="3504762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873219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9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Development Tools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F322C-AB09-FCE1-062F-85ED109867FC}"/>
              </a:ext>
            </a:extLst>
          </p:cNvPr>
          <p:cNvSpPr/>
          <p:nvPr/>
        </p:nvSpPr>
        <p:spPr>
          <a:xfrm>
            <a:off x="6067121" y="1936786"/>
            <a:ext cx="4680520" cy="1656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SAP </a:t>
            </a:r>
            <a:r>
              <a:rPr lang="en-US" dirty="0" err="1"/>
              <a:t>Netweaver</a:t>
            </a:r>
            <a:endParaRPr lang="en-US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B28A3DE-4048-AF1D-309B-3DDCD840E0E6}"/>
              </a:ext>
            </a:extLst>
          </p:cNvPr>
          <p:cNvSpPr/>
          <p:nvPr/>
        </p:nvSpPr>
        <p:spPr>
          <a:xfrm>
            <a:off x="6895213" y="4450610"/>
            <a:ext cx="3024336" cy="2088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- HANA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C4CAB-CD8E-1D05-58C5-2032936023E2}"/>
              </a:ext>
            </a:extLst>
          </p:cNvPr>
          <p:cNvSpPr/>
          <p:nvPr/>
        </p:nvSpPr>
        <p:spPr>
          <a:xfrm>
            <a:off x="405780" y="8367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SAPGUI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D4C17C-133E-4C6D-7D1D-79E61CF9EA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10036" y="1376772"/>
            <a:ext cx="3240360" cy="82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0A5FE6-8AF4-8BA2-BFB0-3BBE91C02A02}"/>
              </a:ext>
            </a:extLst>
          </p:cNvPr>
          <p:cNvSpPr/>
          <p:nvPr/>
        </p:nvSpPr>
        <p:spPr>
          <a:xfrm>
            <a:off x="372549" y="559955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5796-8940-B84F-2A50-40BB48E9303B}"/>
              </a:ext>
            </a:extLst>
          </p:cNvPr>
          <p:cNvSpPr/>
          <p:nvPr/>
        </p:nvSpPr>
        <p:spPr>
          <a:xfrm>
            <a:off x="405780" y="3254135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</a:t>
            </a:r>
          </a:p>
          <a:p>
            <a:pPr algn="ctr"/>
            <a:r>
              <a:rPr lang="en-US" sz="1600" dirty="0"/>
              <a:t>(open source)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C0BC1-AF71-4325-2CA0-AB68D44F745F}"/>
              </a:ext>
            </a:extLst>
          </p:cNvPr>
          <p:cNvSpPr/>
          <p:nvPr/>
        </p:nvSpPr>
        <p:spPr>
          <a:xfrm>
            <a:off x="405780" y="2764878"/>
            <a:ext cx="2376264" cy="4892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ADT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C5E406A-6E90-65C0-6F29-233326A5BEA0}"/>
              </a:ext>
            </a:extLst>
          </p:cNvPr>
          <p:cNvSpPr/>
          <p:nvPr/>
        </p:nvSpPr>
        <p:spPr>
          <a:xfrm>
            <a:off x="-1250404" y="1988839"/>
            <a:ext cx="1656184" cy="1003673"/>
          </a:xfrm>
          <a:prstGeom prst="wedgeEllipseCallout">
            <a:avLst>
              <a:gd name="adj1" fmla="val 67426"/>
              <a:gd name="adj2" fmla="val 435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ABAP Development Tools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0BF7056-0A9C-F7D9-30D3-6C5028925D3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82044" y="2992512"/>
            <a:ext cx="3240360" cy="621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F9A4DD-F029-9903-8239-6239EF83B319}"/>
              </a:ext>
            </a:extLst>
          </p:cNvPr>
          <p:cNvCxnSpPr>
            <a:stCxn id="9" idx="3"/>
          </p:cNvCxnSpPr>
          <p:nvPr/>
        </p:nvCxnSpPr>
        <p:spPr>
          <a:xfrm flipV="1">
            <a:off x="2748813" y="5517232"/>
            <a:ext cx="4065679" cy="442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E3D6349F-BB2C-18E8-D939-3C18A78BC860}"/>
              </a:ext>
            </a:extLst>
          </p:cNvPr>
          <p:cNvSpPr/>
          <p:nvPr/>
        </p:nvSpPr>
        <p:spPr>
          <a:xfrm>
            <a:off x="8398668" y="3592970"/>
            <a:ext cx="288032" cy="8576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B7FACB-89EB-4439-9F54-1FF21251BC93}"/>
              </a:ext>
            </a:extLst>
          </p:cNvPr>
          <p:cNvCxnSpPr>
            <a:cxnSpLocks/>
          </p:cNvCxnSpPr>
          <p:nvPr/>
        </p:nvCxnSpPr>
        <p:spPr>
          <a:xfrm>
            <a:off x="5230316" y="647098"/>
            <a:ext cx="72008" cy="60942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7D839D-99CB-BFCC-F2F6-7CBDDEC72F65}"/>
              </a:ext>
            </a:extLst>
          </p:cNvPr>
          <p:cNvSpPr/>
          <p:nvPr/>
        </p:nvSpPr>
        <p:spPr>
          <a:xfrm>
            <a:off x="9766820" y="2691845"/>
            <a:ext cx="1659833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455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7056</TotalTime>
  <Words>2304</Words>
  <Application>Microsoft Office PowerPoint</Application>
  <PresentationFormat>Custom</PresentationFormat>
  <Paragraphs>316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Cooper Black</vt:lpstr>
      <vt:lpstr>Franklin Gothic Heavy</vt:lpstr>
      <vt:lpstr>Open Sans</vt:lpstr>
      <vt:lpstr>Segoe UI</vt:lpstr>
      <vt:lpstr>Segoe UI Black</vt:lpstr>
      <vt:lpstr>Wingdings</vt:lpstr>
      <vt:lpstr>Office Theme</vt:lpstr>
      <vt:lpstr>1_Office Theme</vt:lpstr>
      <vt:lpstr>SAP S/4HANA CDS, RAP Training Day 1</vt:lpstr>
      <vt:lpstr>PowerPoint Presentation</vt:lpstr>
      <vt:lpstr>Who is this course for?</vt:lpstr>
      <vt:lpstr>Agenda – Day 1</vt:lpstr>
      <vt:lpstr>What is SAP HANA?</vt:lpstr>
      <vt:lpstr>Hardware &amp; Software Innovation</vt:lpstr>
      <vt:lpstr>PowerPoint Presentation</vt:lpstr>
      <vt:lpstr>S/4 HANA, Suite on HANA and ABAP on HANA</vt:lpstr>
      <vt:lpstr>PowerPoint Presentation</vt:lpstr>
      <vt:lpstr>ADT Installation and System Access</vt:lpstr>
      <vt:lpstr>Setting up VS Code Development tool</vt:lpstr>
      <vt:lpstr>PowerPoint Presentation</vt:lpstr>
      <vt:lpstr>PowerPoint Presentation</vt:lpstr>
      <vt:lpstr>PowerPoint Presentation</vt:lpstr>
      <vt:lpstr>Setup free BTP account</vt:lpstr>
      <vt:lpstr>Introduction to BAS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EPM Data Model</vt:lpstr>
      <vt:lpstr>PowerPoint Presentation</vt:lpstr>
      <vt:lpstr>Create First CDS view</vt:lpstr>
      <vt:lpstr>Consume CDS in ABAP program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171</cp:revision>
  <dcterms:created xsi:type="dcterms:W3CDTF">2013-09-12T13:05:01Z</dcterms:created>
  <dcterms:modified xsi:type="dcterms:W3CDTF">2023-10-08T16:00:08Z</dcterms:modified>
</cp:coreProperties>
</file>