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918" r:id="rId2"/>
    <p:sldId id="919" r:id="rId3"/>
    <p:sldId id="388" r:id="rId4"/>
    <p:sldId id="389" r:id="rId5"/>
    <p:sldId id="386" r:id="rId6"/>
    <p:sldId id="387" r:id="rId7"/>
    <p:sldId id="385" r:id="rId8"/>
    <p:sldId id="390" r:id="rId9"/>
    <p:sldId id="384" r:id="rId10"/>
    <p:sldId id="471" r:id="rId11"/>
    <p:sldId id="472" r:id="rId12"/>
    <p:sldId id="473" r:id="rId13"/>
    <p:sldId id="913" r:id="rId14"/>
    <p:sldId id="915" r:id="rId15"/>
    <p:sldId id="911" r:id="rId16"/>
    <p:sldId id="912" r:id="rId17"/>
    <p:sldId id="914" r:id="rId18"/>
    <p:sldId id="474" r:id="rId19"/>
    <p:sldId id="475" r:id="rId20"/>
    <p:sldId id="467" r:id="rId21"/>
    <p:sldId id="468" r:id="rId22"/>
    <p:sldId id="469" r:id="rId23"/>
    <p:sldId id="470" r:id="rId24"/>
    <p:sldId id="876" r:id="rId25"/>
    <p:sldId id="8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17D1-39A5-4DD3-A3A9-0E9B2AC096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32AD58-15AE-446F-8D22-B49D40C69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564855-3996-4BC5-A1FE-1FFFAC3B313B}"/>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8CFD7BD2-43C1-4EF2-9AC3-4C402C26585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9B9AFE0-BEE7-458F-86D1-93A2EAE5AEBE}"/>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43862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B14E-9146-428A-8803-52D425231F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AD59D4-18A8-4113-A039-D2782C3BE3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039E00-498B-4F4B-900A-AC64B8D54662}"/>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CA30336C-1877-441A-9A1A-19BF2E85557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4AF2300-EEF9-4081-AE4F-DE81C105399A}"/>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578206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FB290-1461-4AE9-9B50-222B44CDA0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D3CEDF-A416-42E9-BC91-0DC5ACC4C6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C699A-793E-4C8F-9AD7-1A32950ED3B1}"/>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C8C41978-A09E-4980-94F6-B9085FF68C7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5CCD567-9874-4EF7-8CE3-BE7263046521}"/>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207508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5139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65E5-058E-4127-8F79-F8F76DEA6C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A609EA-3C2D-4B80-B7B6-0D2F9BDC80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C67A1B-C816-4D86-9152-03EEF8F6E0BD}"/>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A87F96D9-F084-4682-BCBC-63FFD7331B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10707A4-8717-485B-A91B-01FD8DECE2C0}"/>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761899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A73E-9C21-4062-B94E-74E1D3FC43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CCFBB1-8F0B-44DC-94D1-89ED199E6A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882AA-0353-449A-A69C-8D7DB9BA701A}"/>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357A047A-CBDB-4CBA-9262-7DC0A05C661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8AC3B1F-C012-45AF-9F66-A105B0A21827}"/>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1783301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8A3B-EACF-4056-8D9E-8D50E3C43A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59ECCD-D658-4A12-97F7-E55347F85A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6A1901-AD19-46E2-9B5F-6082B720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2832D4-EA33-4090-9A5A-6B290BF756AE}"/>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6" name="Footer Placeholder 5">
            <a:extLst>
              <a:ext uri="{FF2B5EF4-FFF2-40B4-BE49-F238E27FC236}">
                <a16:creationId xmlns:a16="http://schemas.microsoft.com/office/drawing/2014/main" id="{48C1A604-0C24-4B13-8BB1-485FE9F7540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42518C1-DE32-4322-A711-D50A0015032F}"/>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37703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BA34-3C5A-4EB3-95DE-A6014DBBBF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5B326D-CEA9-4C54-B261-88DC678B9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147F6F-D74C-4B7C-A08A-9CE8D8C352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94AA9B-6A19-4AF5-87B9-3AC278BE8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EE8BBE-6F96-4FA0-B361-C6D4680A96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6BB447-AC48-4261-9AD6-88134CC659D7}"/>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8" name="Footer Placeholder 7">
            <a:extLst>
              <a:ext uri="{FF2B5EF4-FFF2-40B4-BE49-F238E27FC236}">
                <a16:creationId xmlns:a16="http://schemas.microsoft.com/office/drawing/2014/main" id="{D2954F7A-9251-4906-98EE-8E7AA4E6771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BEA83E4-AE30-4E07-811E-8D093377AAD6}"/>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1984471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9509-F062-4D7A-A50A-F51F55F1A8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477AEB-0A91-4707-A146-329879AF07C2}"/>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4" name="Footer Placeholder 3">
            <a:extLst>
              <a:ext uri="{FF2B5EF4-FFF2-40B4-BE49-F238E27FC236}">
                <a16:creationId xmlns:a16="http://schemas.microsoft.com/office/drawing/2014/main" id="{8F3C1C56-7572-4298-AFFC-A1D660E8450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998B6B1-83C0-470D-9EC6-2326D0994841}"/>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1850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7E598-54B4-4347-8B89-1EBD23E59B05}"/>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3" name="Footer Placeholder 2">
            <a:extLst>
              <a:ext uri="{FF2B5EF4-FFF2-40B4-BE49-F238E27FC236}">
                <a16:creationId xmlns:a16="http://schemas.microsoft.com/office/drawing/2014/main" id="{12844600-9D77-4E4F-A68B-A8E2CC7414E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D1D47F7-FE4A-40AF-85F8-6F53F7DCA3DC}"/>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4114500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A372-847A-49FA-96EB-0775C96E5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C307B4-AC05-4115-8838-E029D30D13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CB7098-B731-4D83-A2BA-BE4EE3204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44DC25-7E39-430F-BFFF-4603B2743AB6}"/>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6" name="Footer Placeholder 5">
            <a:extLst>
              <a:ext uri="{FF2B5EF4-FFF2-40B4-BE49-F238E27FC236}">
                <a16:creationId xmlns:a16="http://schemas.microsoft.com/office/drawing/2014/main" id="{3CE7208A-ECBA-447D-8A73-646A229468B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11CB69F-FD9F-4D91-AACE-059287061A12}"/>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079173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A975-EDD3-403E-BBFA-2C63D0DEF6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EE93EC-C9BA-418D-BDA3-F95F96926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57F1253-F4FF-4626-AEA5-42C1D3477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0A3BA-31E9-48EC-A3B9-8DBC6C16C66C}"/>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6" name="Footer Placeholder 5">
            <a:extLst>
              <a:ext uri="{FF2B5EF4-FFF2-40B4-BE49-F238E27FC236}">
                <a16:creationId xmlns:a16="http://schemas.microsoft.com/office/drawing/2014/main" id="{94AD8481-F2D4-4136-88C0-15F915342EF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DEE989-C513-4C92-93BE-9A9011672FCA}"/>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53323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FB266-998C-49D8-93E8-6946F9478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D399F5-A379-4159-8515-97AD687AC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BBB01-97BD-428F-9F2D-5BC5187539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280D4784-ADF7-4940-BA77-C7CCD3213F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11E13725-6B26-4888-A61B-F48709C4C5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B969B-028E-4744-8D35-90D99E06CF09}" type="slidenum">
              <a:rPr lang="en-IN" smtClean="0"/>
              <a:t>‹#›</a:t>
            </a:fld>
            <a:endParaRPr lang="en-IN" dirty="0"/>
          </a:p>
        </p:txBody>
      </p:sp>
    </p:spTree>
    <p:extLst>
      <p:ext uri="{BB962C8B-B14F-4D97-AF65-F5344CB8AC3E}">
        <p14:creationId xmlns:p14="http://schemas.microsoft.com/office/powerpoint/2010/main" val="4231533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776E12-86FE-3A48-8FE1-CAAA2101B115}"/>
              </a:ext>
            </a:extLst>
          </p:cNvPr>
          <p:cNvSpPr txBox="1"/>
          <p:nvPr/>
        </p:nvSpPr>
        <p:spPr>
          <a:xfrm>
            <a:off x="1747721" y="1485707"/>
            <a:ext cx="8837227" cy="1898084"/>
          </a:xfrm>
          <a:prstGeom prst="rect">
            <a:avLst/>
          </a:prstGeom>
          <a:noFill/>
        </p:spPr>
        <p:txBody>
          <a:bodyPr wrap="none" rtlCol="0">
            <a:spAutoFit/>
          </a:bodyPr>
          <a:lstStyle/>
          <a:p>
            <a:r>
              <a:rPr lang="en" sz="5867" b="1" dirty="0">
                <a:solidFill>
                  <a:schemeClr val="accent3">
                    <a:lumMod val="75000"/>
                  </a:scheme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Cloud Integration</a:t>
            </a:r>
          </a:p>
          <a:p>
            <a:r>
              <a:rPr lang="en" sz="5867" b="1" dirty="0">
                <a:solidFill>
                  <a:schemeClr val="accent3">
                    <a:lumMod val="75000"/>
                  </a:scheme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Training</a:t>
            </a:r>
            <a:endParaRPr lang="en-US" sz="5867" b="1" dirty="0">
              <a:solidFill>
                <a:schemeClr val="accent3">
                  <a:lumMod val="75000"/>
                </a:schemeClr>
              </a:solidFill>
              <a:latin typeface="Oswald" pitchFamily="2" charset="0"/>
              <a:cs typeface="Segoe UI" panose="020B0502040204020203" pitchFamily="34" charset="0"/>
            </a:endParaRPr>
          </a:p>
        </p:txBody>
      </p:sp>
      <p:sp>
        <p:nvSpPr>
          <p:cNvPr id="9" name="TextBox 8">
            <a:extLst>
              <a:ext uri="{FF2B5EF4-FFF2-40B4-BE49-F238E27FC236}">
                <a16:creationId xmlns:a16="http://schemas.microsoft.com/office/drawing/2014/main" id="{983241B4-0F02-4CAE-9A0B-0C5A58060952}"/>
              </a:ext>
            </a:extLst>
          </p:cNvPr>
          <p:cNvSpPr txBox="1"/>
          <p:nvPr/>
        </p:nvSpPr>
        <p:spPr>
          <a:xfrm>
            <a:off x="1525262" y="3324287"/>
            <a:ext cx="9078319" cy="1077218"/>
          </a:xfrm>
          <a:prstGeom prst="rect">
            <a:avLst/>
          </a:prstGeom>
          <a:noFill/>
        </p:spPr>
        <p:txBody>
          <a:bodyPr wrap="none" rtlCol="0">
            <a:spAutoFit/>
          </a:bodyPr>
          <a:lstStyle/>
          <a:p>
            <a:r>
              <a:rPr lang="en" sz="32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ON THE</a:t>
            </a:r>
          </a:p>
          <a:p>
            <a:r>
              <a:rPr lang="en" sz="32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BUSINESS TECHNOLOGY PLATFORM</a:t>
            </a:r>
            <a:endParaRPr lang="en-US" sz="3200" spc="267" dirty="0">
              <a:solidFill>
                <a:srgbClr val="FFC000"/>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70B7993-6B18-9C8E-E2AF-7AD530B0D196}"/>
              </a:ext>
            </a:extLst>
          </p:cNvPr>
          <p:cNvPicPr>
            <a:picLocks noChangeAspect="1"/>
          </p:cNvPicPr>
          <p:nvPr/>
        </p:nvPicPr>
        <p:blipFill>
          <a:blip r:embed="rId2"/>
          <a:stretch>
            <a:fillRect/>
          </a:stretch>
        </p:blipFill>
        <p:spPr>
          <a:xfrm>
            <a:off x="-174719" y="-109415"/>
            <a:ext cx="2261819" cy="2234009"/>
          </a:xfrm>
          <a:prstGeom prst="rect">
            <a:avLst/>
          </a:prstGeom>
        </p:spPr>
      </p:pic>
      <p:pic>
        <p:nvPicPr>
          <p:cNvPr id="5" name="Picture 4">
            <a:extLst>
              <a:ext uri="{FF2B5EF4-FFF2-40B4-BE49-F238E27FC236}">
                <a16:creationId xmlns:a16="http://schemas.microsoft.com/office/drawing/2014/main" id="{916BA40B-5979-569A-DE19-64637FD65E74}"/>
              </a:ext>
            </a:extLst>
          </p:cNvPr>
          <p:cNvPicPr>
            <a:picLocks noChangeAspect="1"/>
          </p:cNvPicPr>
          <p:nvPr/>
        </p:nvPicPr>
        <p:blipFill>
          <a:blip r:embed="rId3"/>
          <a:stretch>
            <a:fillRect/>
          </a:stretch>
        </p:blipFill>
        <p:spPr>
          <a:xfrm>
            <a:off x="9981224" y="-145649"/>
            <a:ext cx="2414545" cy="1779793"/>
          </a:xfrm>
          <a:prstGeom prst="rect">
            <a:avLst/>
          </a:prstGeom>
        </p:spPr>
      </p:pic>
      <p:sp>
        <p:nvSpPr>
          <p:cNvPr id="17" name="TextBox 16">
            <a:extLst>
              <a:ext uri="{FF2B5EF4-FFF2-40B4-BE49-F238E27FC236}">
                <a16:creationId xmlns:a16="http://schemas.microsoft.com/office/drawing/2014/main" id="{DBA3CC57-3B88-E834-E54B-40F299D40028}"/>
              </a:ext>
            </a:extLst>
          </p:cNvPr>
          <p:cNvSpPr txBox="1"/>
          <p:nvPr/>
        </p:nvSpPr>
        <p:spPr>
          <a:xfrm>
            <a:off x="7661921" y="6373266"/>
            <a:ext cx="3758828" cy="379656"/>
          </a:xfrm>
          <a:prstGeom prst="rect">
            <a:avLst/>
          </a:prstGeom>
          <a:noFill/>
        </p:spPr>
        <p:txBody>
          <a:bodyPr wrap="square" rtlCol="0">
            <a:spAutoFit/>
          </a:bodyPr>
          <a:lstStyle/>
          <a:p>
            <a:r>
              <a:rPr lang="en-US" sz="1867" dirty="0">
                <a:solidFill>
                  <a:schemeClr val="accent3">
                    <a:lumMod val="75000"/>
                  </a:schemeClr>
                </a:solidFill>
                <a:latin typeface="Cooper Black" panose="0208090404030B020404" pitchFamily="18" charset="0"/>
              </a:rPr>
              <a:t>www.anubhavtrainings.com</a:t>
            </a:r>
            <a:endParaRPr lang="en-IN" sz="1867" dirty="0">
              <a:solidFill>
                <a:schemeClr val="accent3">
                  <a:lumMod val="75000"/>
                </a:schemeClr>
              </a:solidFill>
              <a:latin typeface="Cooper Black" panose="0208090404030B020404" pitchFamily="18" charset="0"/>
            </a:endParaRPr>
          </a:p>
        </p:txBody>
      </p:sp>
      <p:pic>
        <p:nvPicPr>
          <p:cNvPr id="19" name="Picture 18">
            <a:extLst>
              <a:ext uri="{FF2B5EF4-FFF2-40B4-BE49-F238E27FC236}">
                <a16:creationId xmlns:a16="http://schemas.microsoft.com/office/drawing/2014/main" id="{62FA24AE-C70A-0360-068E-525420F38383}"/>
              </a:ext>
            </a:extLst>
          </p:cNvPr>
          <p:cNvPicPr>
            <a:picLocks noChangeAspect="1"/>
          </p:cNvPicPr>
          <p:nvPr/>
        </p:nvPicPr>
        <p:blipFill>
          <a:blip r:embed="rId2"/>
          <a:stretch>
            <a:fillRect/>
          </a:stretch>
        </p:blipFill>
        <p:spPr>
          <a:xfrm>
            <a:off x="11328932" y="6108499"/>
            <a:ext cx="683352" cy="674951"/>
          </a:xfrm>
          <a:prstGeom prst="rect">
            <a:avLst/>
          </a:prstGeom>
        </p:spPr>
      </p:pic>
      <p:sp>
        <p:nvSpPr>
          <p:cNvPr id="2" name="Scroll: Horizontal 1">
            <a:extLst>
              <a:ext uri="{FF2B5EF4-FFF2-40B4-BE49-F238E27FC236}">
                <a16:creationId xmlns:a16="http://schemas.microsoft.com/office/drawing/2014/main" id="{AD93E102-82C8-45BB-BE04-E83F8C7522A0}"/>
              </a:ext>
            </a:extLst>
          </p:cNvPr>
          <p:cNvSpPr/>
          <p:nvPr/>
        </p:nvSpPr>
        <p:spPr>
          <a:xfrm>
            <a:off x="207686" y="4613758"/>
            <a:ext cx="3758828" cy="959817"/>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Garamond" panose="02020404030301010803" pitchFamily="18" charset="0"/>
              </a:rPr>
              <a:t>Date: Jan 20</a:t>
            </a:r>
            <a:r>
              <a:rPr lang="en-US" sz="2400" b="1" baseline="30000" dirty="0">
                <a:solidFill>
                  <a:schemeClr val="bg2">
                    <a:lumMod val="10000"/>
                  </a:schemeClr>
                </a:solidFill>
                <a:latin typeface="Garamond" panose="02020404030301010803" pitchFamily="18" charset="0"/>
              </a:rPr>
              <a:t>th</a:t>
            </a:r>
            <a:r>
              <a:rPr lang="en-US" sz="2400" b="1" dirty="0">
                <a:solidFill>
                  <a:schemeClr val="bg2">
                    <a:lumMod val="10000"/>
                  </a:schemeClr>
                </a:solidFill>
                <a:latin typeface="Garamond" panose="02020404030301010803" pitchFamily="18" charset="0"/>
              </a:rPr>
              <a:t>, 2023	</a:t>
            </a:r>
          </a:p>
          <a:p>
            <a:pPr algn="ctr"/>
            <a:r>
              <a:rPr lang="en-US" sz="2400" b="1" dirty="0">
                <a:solidFill>
                  <a:schemeClr val="bg2">
                    <a:lumMod val="10000"/>
                  </a:schemeClr>
                </a:solidFill>
                <a:latin typeface="Garamond" panose="02020404030301010803" pitchFamily="18" charset="0"/>
              </a:rPr>
              <a:t>Time: 9:00AM IST</a:t>
            </a:r>
            <a:r>
              <a:rPr lang="en-US" sz="2400" dirty="0">
                <a:latin typeface="Garamond" panose="02020404030301010803" pitchFamily="18" charset="0"/>
              </a:rPr>
              <a:t>	</a:t>
            </a:r>
          </a:p>
        </p:txBody>
      </p:sp>
      <p:sp>
        <p:nvSpPr>
          <p:cNvPr id="18" name="Scroll: Horizontal 17">
            <a:extLst>
              <a:ext uri="{FF2B5EF4-FFF2-40B4-BE49-F238E27FC236}">
                <a16:creationId xmlns:a16="http://schemas.microsoft.com/office/drawing/2014/main" id="{98A286DB-CFDB-4A06-B1B4-5137C9616B0F}"/>
              </a:ext>
            </a:extLst>
          </p:cNvPr>
          <p:cNvSpPr/>
          <p:nvPr/>
        </p:nvSpPr>
        <p:spPr>
          <a:xfrm>
            <a:off x="8253457" y="4671800"/>
            <a:ext cx="3758828" cy="959817"/>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Garamond" panose="02020404030301010803" pitchFamily="18" charset="0"/>
              </a:rPr>
              <a:t>Facilitator: Anu</a:t>
            </a:r>
            <a:endParaRPr lang="en-US" sz="2400" dirty="0">
              <a:latin typeface="Garamond" panose="02020404030301010803" pitchFamily="18" charset="0"/>
            </a:endParaRPr>
          </a:p>
        </p:txBody>
      </p:sp>
    </p:spTree>
    <p:extLst>
      <p:ext uri="{BB962C8B-B14F-4D97-AF65-F5344CB8AC3E}">
        <p14:creationId xmlns:p14="http://schemas.microsoft.com/office/powerpoint/2010/main" val="405870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955F-97E0-4F73-8D12-89A9C5D2A137}"/>
              </a:ext>
            </a:extLst>
          </p:cNvPr>
          <p:cNvSpPr>
            <a:spLocks noGrp="1"/>
          </p:cNvSpPr>
          <p:nvPr>
            <p:ph type="title"/>
          </p:nvPr>
        </p:nvSpPr>
        <p:spPr/>
        <p:txBody>
          <a:bodyPr>
            <a:normAutofit/>
          </a:bodyPr>
          <a:lstStyle/>
          <a:p>
            <a:r>
              <a:rPr lang="en-IN" b="0" i="0" dirty="0">
                <a:solidFill>
                  <a:srgbClr val="333333"/>
                </a:solidFill>
                <a:effectLst/>
                <a:latin typeface="72"/>
              </a:rPr>
              <a:t>CSV to XML Converter</a:t>
            </a:r>
            <a:br>
              <a:rPr lang="en-IN"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BB0F42CB-10E4-4624-B22E-459A1901863D}"/>
              </a:ext>
            </a:extLst>
          </p:cNvPr>
          <p:cNvSpPr>
            <a:spLocks noGrp="1"/>
          </p:cNvSpPr>
          <p:nvPr>
            <p:ph idx="1"/>
          </p:nvPr>
        </p:nvSpPr>
        <p:spPr/>
        <p:txBody>
          <a:bodyPr/>
          <a:lstStyle/>
          <a:p>
            <a:pPr algn="l"/>
            <a:r>
              <a:rPr lang="en-US" sz="1467" b="1" dirty="0">
                <a:solidFill>
                  <a:srgbClr val="333333"/>
                </a:solidFill>
                <a:latin typeface="72"/>
              </a:rPr>
              <a:t>Procedure</a:t>
            </a:r>
          </a:p>
          <a:p>
            <a:pPr algn="l">
              <a:buFont typeface="+mj-lt"/>
              <a:buAutoNum type="arabicPeriod"/>
            </a:pPr>
            <a:r>
              <a:rPr lang="en-US" sz="1467" dirty="0">
                <a:solidFill>
                  <a:srgbClr val="333333"/>
                </a:solidFill>
                <a:latin typeface="72"/>
              </a:rPr>
              <a:t>In the palette, choose </a:t>
            </a:r>
            <a:r>
              <a:rPr lang="en-US" sz="1467" dirty="0">
                <a:solidFill>
                  <a:srgbClr val="333333"/>
                </a:solidFill>
                <a:latin typeface="SAPiconsV4-1"/>
              </a:rPr>
              <a:t></a:t>
            </a:r>
            <a:r>
              <a:rPr lang="en-US" sz="1467" dirty="0">
                <a:solidFill>
                  <a:srgbClr val="333333"/>
                </a:solidFill>
                <a:latin typeface="72"/>
              </a:rPr>
              <a:t>, then navigate to </a:t>
            </a:r>
            <a:r>
              <a:rPr lang="en-US" sz="1467" b="1" dirty="0">
                <a:solidFill>
                  <a:srgbClr val="333333"/>
                </a:solidFill>
                <a:latin typeface="72"/>
              </a:rPr>
              <a:t>Converter</a:t>
            </a:r>
            <a:r>
              <a:rPr lang="en-US" sz="1467" dirty="0">
                <a:solidFill>
                  <a:srgbClr val="333333"/>
                </a:solidFill>
                <a:latin typeface="72"/>
              </a:rPr>
              <a:t>  </a:t>
            </a:r>
            <a:r>
              <a:rPr lang="en-US" sz="1467" b="1" dirty="0">
                <a:solidFill>
                  <a:srgbClr val="333333"/>
                </a:solidFill>
                <a:latin typeface="72"/>
              </a:rPr>
              <a:t>CSV to XML Converter</a:t>
            </a:r>
            <a:r>
              <a:rPr lang="en-US" sz="1467" dirty="0">
                <a:solidFill>
                  <a:srgbClr val="333333"/>
                </a:solidFill>
                <a:latin typeface="72"/>
              </a:rPr>
              <a:t>.</a:t>
            </a:r>
          </a:p>
          <a:p>
            <a:pPr algn="l">
              <a:buFont typeface="+mj-lt"/>
              <a:buAutoNum type="arabicPeriod"/>
            </a:pPr>
            <a:r>
              <a:rPr lang="en-US" sz="1467" dirty="0">
                <a:solidFill>
                  <a:srgbClr val="333333"/>
                </a:solidFill>
                <a:latin typeface="72"/>
              </a:rPr>
              <a:t>Place the </a:t>
            </a:r>
            <a:r>
              <a:rPr lang="en-US" sz="1467" b="1" dirty="0">
                <a:solidFill>
                  <a:srgbClr val="333333"/>
                </a:solidFill>
                <a:latin typeface="72"/>
              </a:rPr>
              <a:t>CSV to XML converter</a:t>
            </a:r>
            <a:r>
              <a:rPr lang="en-US" sz="1467" dirty="0">
                <a:solidFill>
                  <a:srgbClr val="333333"/>
                </a:solidFill>
                <a:latin typeface="72"/>
              </a:rPr>
              <a:t> shape in the integration process and define the message path.</a:t>
            </a:r>
          </a:p>
          <a:p>
            <a:endParaRPr lang="en-IN" dirty="0"/>
          </a:p>
        </p:txBody>
      </p:sp>
    </p:spTree>
    <p:extLst>
      <p:ext uri="{BB962C8B-B14F-4D97-AF65-F5344CB8AC3E}">
        <p14:creationId xmlns:p14="http://schemas.microsoft.com/office/powerpoint/2010/main" val="2255608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BD29-9D41-4AA0-ABD5-3A18164A53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B9EC62-14FA-40A0-8A58-D043126D66DD}"/>
              </a:ext>
            </a:extLst>
          </p:cNvPr>
          <p:cNvSpPr>
            <a:spLocks noGrp="1"/>
          </p:cNvSpPr>
          <p:nvPr>
            <p:ph idx="1"/>
          </p:nvPr>
        </p:nvSpPr>
        <p:spPr/>
        <p:txBody>
          <a:bodyPr/>
          <a:lstStyle/>
          <a:p>
            <a:r>
              <a:rPr lang="en-US" b="0" i="0" dirty="0">
                <a:solidFill>
                  <a:srgbClr val="333333"/>
                </a:solidFill>
                <a:effectLst/>
                <a:latin typeface="72"/>
              </a:rPr>
              <a:t>Choose </a:t>
            </a:r>
            <a:r>
              <a:rPr lang="en-US" b="1" i="0" dirty="0">
                <a:solidFill>
                  <a:srgbClr val="333333"/>
                </a:solidFill>
                <a:effectLst/>
                <a:latin typeface="72"/>
              </a:rPr>
              <a:t>CSV to XML Converter</a:t>
            </a:r>
            <a:r>
              <a:rPr lang="en-US" b="0" i="0" dirty="0">
                <a:solidFill>
                  <a:srgbClr val="333333"/>
                </a:solidFill>
                <a:effectLst/>
                <a:latin typeface="72"/>
              </a:rPr>
              <a:t> and provide values in fields based on description in table.</a:t>
            </a:r>
            <a:endParaRPr lang="en-IN" dirty="0"/>
          </a:p>
        </p:txBody>
      </p:sp>
    </p:spTree>
    <p:extLst>
      <p:ext uri="{BB962C8B-B14F-4D97-AF65-F5344CB8AC3E}">
        <p14:creationId xmlns:p14="http://schemas.microsoft.com/office/powerpoint/2010/main" val="349751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5E6F-A404-4620-A85E-30428A7EE889}"/>
              </a:ext>
            </a:extLst>
          </p:cNvPr>
          <p:cNvSpPr>
            <a:spLocks noGrp="1"/>
          </p:cNvSpPr>
          <p:nvPr>
            <p:ph type="title"/>
          </p:nvPr>
        </p:nvSpPr>
        <p:spPr>
          <a:xfrm>
            <a:off x="648928" y="629266"/>
            <a:ext cx="3505496" cy="1622321"/>
          </a:xfrm>
        </p:spPr>
        <p:txBody>
          <a:bodyPr>
            <a:normAutofit/>
          </a:bodyPr>
          <a:lstStyle/>
          <a:p>
            <a:endParaRPr lang="en-IN"/>
          </a:p>
        </p:txBody>
      </p:sp>
      <p:sp>
        <p:nvSpPr>
          <p:cNvPr id="9" name="Content Placeholder 8">
            <a:extLst>
              <a:ext uri="{FF2B5EF4-FFF2-40B4-BE49-F238E27FC236}">
                <a16:creationId xmlns:a16="http://schemas.microsoft.com/office/drawing/2014/main" id="{C03BA889-F318-B3BA-9BAC-9E20D0236C51}"/>
              </a:ext>
            </a:extLst>
          </p:cNvPr>
          <p:cNvSpPr>
            <a:spLocks noGrp="1"/>
          </p:cNvSpPr>
          <p:nvPr>
            <p:ph idx="1"/>
          </p:nvPr>
        </p:nvSpPr>
        <p:spPr>
          <a:xfrm>
            <a:off x="648931" y="2438400"/>
            <a:ext cx="3505493" cy="3785419"/>
          </a:xfrm>
        </p:spPr>
        <p:txBody>
          <a:bodyPr>
            <a:normAutofit/>
          </a:bodyPr>
          <a:lstStyle/>
          <a:p>
            <a:r>
              <a:rPr lang="en-US" sz="1600" dirty="0">
                <a:solidFill>
                  <a:srgbClr val="333333"/>
                </a:solidFill>
                <a:latin typeface="72"/>
              </a:rPr>
              <a:t>Choose </a:t>
            </a:r>
            <a:r>
              <a:rPr lang="en-US" sz="1600" b="1" dirty="0">
                <a:solidFill>
                  <a:srgbClr val="333333"/>
                </a:solidFill>
                <a:latin typeface="72"/>
              </a:rPr>
              <a:t>CSV to XML Converter</a:t>
            </a:r>
            <a:r>
              <a:rPr lang="en-US" sz="1600" dirty="0">
                <a:solidFill>
                  <a:srgbClr val="333333"/>
                </a:solidFill>
                <a:latin typeface="72"/>
              </a:rPr>
              <a:t> and provide values in fields based on description in table</a:t>
            </a:r>
            <a:endParaRPr lang="en-US" sz="2000" dirty="0"/>
          </a:p>
        </p:txBody>
      </p:sp>
      <p:graphicFrame>
        <p:nvGraphicFramePr>
          <p:cNvPr id="7" name="Content Placeholder 3">
            <a:extLst>
              <a:ext uri="{FF2B5EF4-FFF2-40B4-BE49-F238E27FC236}">
                <a16:creationId xmlns:a16="http://schemas.microsoft.com/office/drawing/2014/main" id="{A309CED0-DD51-4A7B-8428-F535EF4E2BF0}"/>
              </a:ext>
            </a:extLst>
          </p:cNvPr>
          <p:cNvGraphicFramePr>
            <a:graphicFrameLocks/>
          </p:cNvGraphicFramePr>
          <p:nvPr/>
        </p:nvGraphicFramePr>
        <p:xfrm>
          <a:off x="5405861" y="945207"/>
          <a:ext cx="6019330" cy="4964342"/>
        </p:xfrm>
        <a:graphic>
          <a:graphicData uri="http://schemas.openxmlformats.org/drawingml/2006/table">
            <a:tbl>
              <a:tblPr/>
              <a:tblGrid>
                <a:gridCol w="2858905">
                  <a:extLst>
                    <a:ext uri="{9D8B030D-6E8A-4147-A177-3AD203B41FA5}">
                      <a16:colId xmlns:a16="http://schemas.microsoft.com/office/drawing/2014/main" val="870659804"/>
                    </a:ext>
                  </a:extLst>
                </a:gridCol>
                <a:gridCol w="3160425">
                  <a:extLst>
                    <a:ext uri="{9D8B030D-6E8A-4147-A177-3AD203B41FA5}">
                      <a16:colId xmlns:a16="http://schemas.microsoft.com/office/drawing/2014/main" val="2040947270"/>
                    </a:ext>
                  </a:extLst>
                </a:gridCol>
              </a:tblGrid>
              <a:tr h="215416">
                <a:tc>
                  <a:txBody>
                    <a:bodyPr/>
                    <a:lstStyle/>
                    <a:p>
                      <a:pPr algn="l" fontAlgn="t">
                        <a:spcBef>
                          <a:spcPts val="0"/>
                        </a:spcBef>
                        <a:spcAft>
                          <a:spcPts val="0"/>
                        </a:spcAft>
                      </a:pPr>
                      <a:r>
                        <a:rPr lang="en-IN" sz="900" b="0" i="0" u="none" strike="noStrike">
                          <a:effectLst/>
                          <a:latin typeface="Arial" panose="020B0604020202020204" pitchFamily="34" charset="0"/>
                        </a:rPr>
                        <a:t>Field</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Description</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26867477"/>
                  </a:ext>
                </a:extLst>
              </a:tr>
              <a:tr h="802912">
                <a:tc>
                  <a:txBody>
                    <a:bodyPr/>
                    <a:lstStyle/>
                    <a:p>
                      <a:pPr algn="l" fontAlgn="t">
                        <a:spcBef>
                          <a:spcPts val="0"/>
                        </a:spcBef>
                        <a:spcAft>
                          <a:spcPts val="0"/>
                        </a:spcAft>
                      </a:pPr>
                      <a:r>
                        <a:rPr lang="en-IN" sz="900" b="0" i="0" u="none" strike="noStrike">
                          <a:effectLst/>
                          <a:latin typeface="Arial" panose="020B0604020202020204" pitchFamily="34" charset="0"/>
                        </a:rPr>
                        <a:t>XML Schema</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Choose </a:t>
                      </a:r>
                      <a:r>
                        <a:rPr lang="en-US" sz="900" b="1" i="0" u="none" strike="noStrike">
                          <a:effectLst/>
                          <a:latin typeface="Arial" panose="020B0604020202020204" pitchFamily="34" charset="0"/>
                        </a:rPr>
                        <a:t>Browse</a:t>
                      </a:r>
                      <a:r>
                        <a:rPr lang="en-US" sz="900" b="0" i="0" u="none" strike="noStrike">
                          <a:effectLst/>
                          <a:latin typeface="Arial" panose="020B0604020202020204" pitchFamily="34" charset="0"/>
                        </a:rPr>
                        <a:t>. Select the XML schema you want to use.</a:t>
                      </a:r>
                    </a:p>
                    <a:p>
                      <a:pPr algn="l" fontAlgn="t">
                        <a:spcBef>
                          <a:spcPts val="0"/>
                        </a:spcBef>
                        <a:spcAft>
                          <a:spcPts val="0"/>
                        </a:spcAft>
                      </a:pPr>
                      <a:r>
                        <a:rPr lang="en-US" sz="900" b="0" i="0" u="none" strike="noStrike">
                          <a:effectLst/>
                          <a:latin typeface="Arial" panose="020B0604020202020204" pitchFamily="34" charset="0"/>
                        </a:rPr>
                        <a:t>Optionally, you can also upload the XML schema from your local file system by choosing </a:t>
                      </a:r>
                      <a:r>
                        <a:rPr lang="en-US" sz="900" b="1" i="0" u="none" strike="noStrike">
                          <a:effectLst/>
                          <a:latin typeface="Arial" panose="020B0604020202020204" pitchFamily="34" charset="0"/>
                        </a:rPr>
                        <a:t>Upload from File System</a:t>
                      </a:r>
                      <a:r>
                        <a:rPr lang="en-US" sz="900" b="0" i="0" u="none" strike="noStrike">
                          <a:effectLst/>
                          <a:latin typeface="Arial" panose="020B0604020202020204" pitchFamily="34" charset="0"/>
                        </a:rPr>
                        <a:t>.</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4455259"/>
                  </a:ext>
                </a:extLst>
              </a:tr>
              <a:tr h="362289">
                <a:tc>
                  <a:txBody>
                    <a:bodyPr/>
                    <a:lstStyle/>
                    <a:p>
                      <a:pPr algn="l" fontAlgn="t">
                        <a:spcBef>
                          <a:spcPts val="0"/>
                        </a:spcBef>
                        <a:spcAft>
                          <a:spcPts val="0"/>
                        </a:spcAft>
                      </a:pPr>
                      <a:r>
                        <a:rPr lang="en-US" sz="900" b="0" i="0" u="none" strike="noStrike">
                          <a:effectLst/>
                          <a:latin typeface="Arial" panose="020B0604020202020204" pitchFamily="34" charset="0"/>
                        </a:rPr>
                        <a:t>Path to Target Element in XSD</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XPath in the XML schema file where you want to place the content from CSV file.</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87654879"/>
                  </a:ext>
                </a:extLst>
              </a:tr>
              <a:tr h="949785">
                <a:tc>
                  <a:txBody>
                    <a:bodyPr/>
                    <a:lstStyle/>
                    <a:p>
                      <a:pPr algn="l" fontAlgn="t">
                        <a:spcBef>
                          <a:spcPts val="0"/>
                        </a:spcBef>
                        <a:spcAft>
                          <a:spcPts val="0"/>
                        </a:spcAft>
                      </a:pPr>
                      <a:r>
                        <a:rPr lang="en-IN" sz="900" b="0" i="0" u="none" strike="noStrike">
                          <a:effectLst/>
                          <a:latin typeface="Arial" panose="020B0604020202020204" pitchFamily="34" charset="0"/>
                        </a:rPr>
                        <a:t>Record Marker in CSV</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The record in CSV file that indicates the entry that the converter has to consider as the starting point of the content.</a:t>
                      </a:r>
                    </a:p>
                    <a:p>
                      <a:pPr algn="l" fontAlgn="t">
                        <a:spcBef>
                          <a:spcPts val="0"/>
                        </a:spcBef>
                        <a:spcAft>
                          <a:spcPts val="0"/>
                        </a:spcAft>
                      </a:pPr>
                      <a:r>
                        <a:rPr lang="en-US" sz="900" b="1" i="0" u="none" strike="noStrike">
                          <a:effectLst/>
                          <a:latin typeface="Arial" panose="020B0604020202020204" pitchFamily="34" charset="0"/>
                        </a:rPr>
                        <a:t>Note</a:t>
                      </a:r>
                      <a:endParaRPr lang="en-US" sz="900" b="0" i="0" u="none" strike="noStrike">
                        <a:effectLst/>
                        <a:latin typeface="Arial" panose="020B0604020202020204" pitchFamily="34" charset="0"/>
                      </a:endParaRPr>
                    </a:p>
                    <a:p>
                      <a:pPr algn="l" fontAlgn="t">
                        <a:spcBef>
                          <a:spcPts val="0"/>
                        </a:spcBef>
                        <a:spcAft>
                          <a:spcPts val="0"/>
                        </a:spcAft>
                      </a:pPr>
                      <a:r>
                        <a:rPr lang="en-US" sz="900" b="0" i="0" u="none" strike="noStrike">
                          <a:effectLst/>
                          <a:latin typeface="Arial" panose="020B0604020202020204" pitchFamily="34" charset="0"/>
                        </a:rPr>
                        <a:t>If you don’t provide a value for this field, the converter considers all the records in the CSV file for conversion.</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48582073"/>
                  </a:ext>
                </a:extLst>
              </a:tr>
              <a:tr h="802912">
                <a:tc>
                  <a:txBody>
                    <a:bodyPr/>
                    <a:lstStyle/>
                    <a:p>
                      <a:pPr algn="l" fontAlgn="t">
                        <a:spcBef>
                          <a:spcPts val="0"/>
                        </a:spcBef>
                        <a:spcAft>
                          <a:spcPts val="0"/>
                        </a:spcAft>
                      </a:pPr>
                      <a:r>
                        <a:rPr lang="en-IN" sz="900" b="0" i="0" u="none" strike="noStrike">
                          <a:effectLst/>
                          <a:latin typeface="Arial" panose="020B0604020202020204" pitchFamily="34" charset="0"/>
                        </a:rPr>
                        <a:t>Field Separator in CSV</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Select the character from dropdown list that is used as the field separator in CSV file.</a:t>
                      </a:r>
                    </a:p>
                    <a:p>
                      <a:pPr algn="l" fontAlgn="t">
                        <a:spcBef>
                          <a:spcPts val="0"/>
                        </a:spcBef>
                        <a:spcAft>
                          <a:spcPts val="0"/>
                        </a:spcAft>
                      </a:pPr>
                      <a:r>
                        <a:rPr lang="en-US" sz="900" b="1" i="0" u="none" strike="noStrike">
                          <a:effectLst/>
                          <a:latin typeface="Arial" panose="020B0604020202020204" pitchFamily="34" charset="0"/>
                        </a:rPr>
                        <a:t>Tip</a:t>
                      </a:r>
                      <a:endParaRPr lang="en-US" sz="900" b="0" i="0" u="none" strike="noStrike">
                        <a:effectLst/>
                        <a:latin typeface="Arial" panose="020B0604020202020204" pitchFamily="34" charset="0"/>
                      </a:endParaRPr>
                    </a:p>
                    <a:p>
                      <a:pPr algn="l" fontAlgn="t">
                        <a:spcBef>
                          <a:spcPts val="0"/>
                        </a:spcBef>
                        <a:spcAft>
                          <a:spcPts val="0"/>
                        </a:spcAft>
                      </a:pPr>
                      <a:r>
                        <a:rPr lang="en-US" sz="900" b="0" i="0" u="none" strike="noStrike">
                          <a:effectLst/>
                          <a:latin typeface="Arial" panose="020B0604020202020204" pitchFamily="34" charset="0"/>
                        </a:rPr>
                        <a:t>If you want to use a field separator that isn’t available in the dropdown list, manually enter the character.</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96145567"/>
                  </a:ext>
                </a:extLst>
              </a:tr>
              <a:tr h="1831028">
                <a:tc>
                  <a:txBody>
                    <a:bodyPr/>
                    <a:lstStyle/>
                    <a:p>
                      <a:pPr algn="l" fontAlgn="t">
                        <a:spcBef>
                          <a:spcPts val="0"/>
                        </a:spcBef>
                        <a:spcAft>
                          <a:spcPts val="0"/>
                        </a:spcAft>
                      </a:pPr>
                      <a:r>
                        <a:rPr lang="en-IN" sz="900" b="0" i="0" u="none" strike="noStrike">
                          <a:effectLst/>
                          <a:latin typeface="Arial" panose="020B0604020202020204" pitchFamily="34" charset="0"/>
                        </a:rPr>
                        <a:t>Exclude First Line Header</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Select this checkbox if you want to use the header information from the first line of CSV file to map the column to the corresponding xsd attributes.</a:t>
                      </a:r>
                      <a:r>
                        <a:rPr lang="en-US" sz="900" b="1" i="0" u="none" strike="noStrike">
                          <a:effectLst/>
                          <a:latin typeface="Arial" panose="020B0604020202020204" pitchFamily="34" charset="0"/>
                        </a:rPr>
                        <a:t>Note</a:t>
                      </a:r>
                      <a:endParaRPr lang="en-US" sz="900" b="0" i="0" u="none" strike="noStrike">
                        <a:effectLst/>
                        <a:latin typeface="Arial" panose="020B0604020202020204" pitchFamily="34" charset="0"/>
                      </a:endParaRPr>
                    </a:p>
                    <a:p>
                      <a:pPr algn="l" fontAlgn="t">
                        <a:spcBef>
                          <a:spcPts val="0"/>
                        </a:spcBef>
                        <a:spcAft>
                          <a:spcPts val="0"/>
                        </a:spcAft>
                      </a:pPr>
                      <a:r>
                        <a:rPr lang="en-US" sz="900" b="0" i="0" u="none" strike="noStrike">
                          <a:effectLst/>
                          <a:latin typeface="Arial" panose="020B0604020202020204" pitchFamily="34" charset="0"/>
                        </a:rPr>
                        <a:t>If you don't select the checkbox, then the converter maps the attributes of the CSV file to the order of occurrence in the XSD.</a:t>
                      </a:r>
                    </a:p>
                    <a:p>
                      <a:pPr algn="l" fontAlgn="t">
                        <a:spcBef>
                          <a:spcPts val="0"/>
                        </a:spcBef>
                        <a:spcAft>
                          <a:spcPts val="0"/>
                        </a:spcAft>
                      </a:pPr>
                      <a:r>
                        <a:rPr lang="en-US" sz="900" b="0" i="0" u="none" strike="noStrike">
                          <a:effectLst/>
                          <a:latin typeface="Arial" panose="020B0604020202020204" pitchFamily="34" charset="0"/>
                        </a:rPr>
                        <a:t>To use this option, the CSV and XSD must share the same header-attribute names. If the header names don't match or the same header name is used multiple times in the first line of the CSV, it leads to ambiguity that the converter can resolve as it's an unsupported XML specification.</a:t>
                      </a:r>
                    </a:p>
                  </a:txBody>
                  <a:tcPr marL="48957" marR="48957" marT="24479" marB="2447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64844257"/>
                  </a:ext>
                </a:extLst>
              </a:tr>
            </a:tbl>
          </a:graphicData>
        </a:graphic>
      </p:graphicFrame>
    </p:spTree>
    <p:extLst>
      <p:ext uri="{BB962C8B-B14F-4D97-AF65-F5344CB8AC3E}">
        <p14:creationId xmlns:p14="http://schemas.microsoft.com/office/powerpoint/2010/main" val="143627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680A-10CD-4984-BC05-43BC744D2B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666376-E45B-4D9B-9B92-4093FE6214E9}"/>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18A4D9D1-9830-42A3-B45E-AE329232913D}"/>
              </a:ext>
            </a:extLst>
          </p:cNvPr>
          <p:cNvGraphicFramePr>
            <a:graphicFrameLocks noChangeAspect="1"/>
          </p:cNvGraphicFramePr>
          <p:nvPr/>
        </p:nvGraphicFramePr>
        <p:xfrm>
          <a:off x="1043036" y="1919322"/>
          <a:ext cx="9201150" cy="3632200"/>
        </p:xfrm>
        <a:graphic>
          <a:graphicData uri="http://schemas.openxmlformats.org/presentationml/2006/ole">
            <mc:AlternateContent xmlns:mc="http://schemas.openxmlformats.org/markup-compatibility/2006">
              <mc:Choice xmlns:v="urn:schemas-microsoft-com:vml" Requires="v">
                <p:oleObj spid="_x0000_s79881" name="Bitmap Image" r:id="rId3" imgW="9201240" imgH="3632040" progId="PBrush">
                  <p:embed/>
                </p:oleObj>
              </mc:Choice>
              <mc:Fallback>
                <p:oleObj name="Bitmap Image" r:id="rId3" imgW="9201240" imgH="3632040" progId="PBrush">
                  <p:embed/>
                  <p:pic>
                    <p:nvPicPr>
                      <p:cNvPr id="4" name="Object 3">
                        <a:extLst>
                          <a:ext uri="{FF2B5EF4-FFF2-40B4-BE49-F238E27FC236}">
                            <a16:creationId xmlns:a16="http://schemas.microsoft.com/office/drawing/2014/main" id="{18A4D9D1-9830-42A3-B45E-AE329232913D}"/>
                          </a:ext>
                        </a:extLst>
                      </p:cNvPr>
                      <p:cNvPicPr/>
                      <p:nvPr/>
                    </p:nvPicPr>
                    <p:blipFill>
                      <a:blip r:embed="rId4"/>
                      <a:stretch>
                        <a:fillRect/>
                      </a:stretch>
                    </p:blipFill>
                    <p:spPr>
                      <a:xfrm>
                        <a:off x="1043036" y="1919322"/>
                        <a:ext cx="9201150" cy="3632200"/>
                      </a:xfrm>
                      <a:prstGeom prst="rect">
                        <a:avLst/>
                      </a:prstGeom>
                    </p:spPr>
                  </p:pic>
                </p:oleObj>
              </mc:Fallback>
            </mc:AlternateContent>
          </a:graphicData>
        </a:graphic>
      </p:graphicFrame>
    </p:spTree>
    <p:extLst>
      <p:ext uri="{BB962C8B-B14F-4D97-AF65-F5344CB8AC3E}">
        <p14:creationId xmlns:p14="http://schemas.microsoft.com/office/powerpoint/2010/main" val="184230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EB16-228E-4088-B7C6-CE6D67F08C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FD38D1-15E0-4A38-A85B-825954EC51D7}"/>
              </a:ext>
            </a:extLst>
          </p:cNvPr>
          <p:cNvSpPr>
            <a:spLocks noGrp="1"/>
          </p:cNvSpPr>
          <p:nvPr>
            <p:ph idx="1"/>
          </p:nvPr>
        </p:nvSpPr>
        <p:spPr/>
        <p:txBody>
          <a:bodyPr>
            <a:normAutofit fontScale="55000" lnSpcReduction="20000"/>
          </a:bodyPr>
          <a:lstStyle/>
          <a:p>
            <a:r>
              <a:rPr lang="en-IN" dirty="0"/>
              <a:t>Schema</a:t>
            </a:r>
          </a:p>
          <a:p>
            <a:r>
              <a:rPr lang="en-IN" dirty="0"/>
              <a:t>&lt;?xml version="1.0" encoding="UTF-8" standalone="yes"?&gt;&lt;</a:t>
            </a:r>
            <a:r>
              <a:rPr lang="en-IN" dirty="0" err="1"/>
              <a:t>xs:schema</a:t>
            </a:r>
            <a:r>
              <a:rPr lang="en-IN" dirty="0"/>
              <a:t> </a:t>
            </a:r>
            <a:r>
              <a:rPr lang="en-IN" dirty="0" err="1"/>
              <a:t>attributeFormDefault</a:t>
            </a:r>
            <a:r>
              <a:rPr lang="en-IN" dirty="0"/>
              <a:t>="unqualified" </a:t>
            </a:r>
            <a:r>
              <a:rPr lang="en-IN" dirty="0" err="1"/>
              <a:t>elementFormDefault</a:t>
            </a:r>
            <a:r>
              <a:rPr lang="en-IN" dirty="0"/>
              <a:t>="qualified" </a:t>
            </a:r>
            <a:r>
              <a:rPr lang="en-IN" dirty="0" err="1"/>
              <a:t>xmlns:xs</a:t>
            </a:r>
            <a:r>
              <a:rPr lang="en-IN" dirty="0"/>
              <a:t>="http://www.w3.org/2001/XMLSchema"&gt;    &lt;</a:t>
            </a:r>
            <a:r>
              <a:rPr lang="en-IN" dirty="0" err="1"/>
              <a:t>xs:element</a:t>
            </a:r>
            <a:r>
              <a:rPr lang="en-IN" dirty="0"/>
              <a:t> name="Products"&gt;        &lt;</a:t>
            </a:r>
            <a:r>
              <a:rPr lang="en-IN" dirty="0" err="1"/>
              <a:t>xs:complexType</a:t>
            </a:r>
            <a:r>
              <a:rPr lang="en-IN" dirty="0"/>
              <a:t>&gt;            &lt;</a:t>
            </a:r>
            <a:r>
              <a:rPr lang="en-IN" dirty="0" err="1"/>
              <a:t>xs:sequence</a:t>
            </a:r>
            <a:r>
              <a:rPr lang="en-IN" dirty="0"/>
              <a:t>&gt;                &lt;</a:t>
            </a:r>
            <a:r>
              <a:rPr lang="en-IN" dirty="0" err="1"/>
              <a:t>xs:element</a:t>
            </a:r>
            <a:r>
              <a:rPr lang="en-IN" dirty="0"/>
              <a:t> minOccurs="1" </a:t>
            </a:r>
            <a:r>
              <a:rPr lang="en-IN" dirty="0" err="1"/>
              <a:t>maxOccurs</a:t>
            </a:r>
            <a:r>
              <a:rPr lang="en-IN" dirty="0"/>
              <a:t>="unbounded" name="Product"&gt;                    &lt;</a:t>
            </a:r>
            <a:r>
              <a:rPr lang="en-IN" dirty="0" err="1"/>
              <a:t>xs:complexType</a:t>
            </a:r>
            <a:r>
              <a:rPr lang="en-IN" dirty="0"/>
              <a:t>&gt;                        &lt;</a:t>
            </a:r>
            <a:r>
              <a:rPr lang="en-IN" dirty="0" err="1"/>
              <a:t>xs:sequence</a:t>
            </a:r>
            <a:r>
              <a:rPr lang="en-IN" dirty="0"/>
              <a:t>&gt;                            &lt;</a:t>
            </a:r>
            <a:r>
              <a:rPr lang="en-IN" dirty="0" err="1"/>
              <a:t>xs:element</a:t>
            </a:r>
            <a:r>
              <a:rPr lang="en-IN" dirty="0"/>
              <a:t> </a:t>
            </a:r>
            <a:r>
              <a:rPr lang="en-IN" dirty="0" err="1"/>
              <a:t>nillable</a:t>
            </a:r>
            <a:r>
              <a:rPr lang="en-IN" dirty="0"/>
              <a:t>="false" </a:t>
            </a:r>
            <a:r>
              <a:rPr lang="en-IN" dirty="0" err="1"/>
              <a:t>maxOccurs</a:t>
            </a:r>
            <a:r>
              <a:rPr lang="en-IN" dirty="0"/>
              <a:t>="1" name="</a:t>
            </a:r>
            <a:r>
              <a:rPr lang="en-IN" dirty="0" err="1"/>
              <a:t>ProductId</a:t>
            </a:r>
            <a:r>
              <a:rPr lang="en-IN" dirty="0"/>
              <a:t>"&gt;                                &lt;</a:t>
            </a:r>
            <a:r>
              <a:rPr lang="en-IN" dirty="0" err="1"/>
              <a:t>xs:simpleType</a:t>
            </a:r>
            <a:r>
              <a:rPr lang="en-IN" dirty="0"/>
              <a:t>&gt;                                    &lt;</a:t>
            </a:r>
            <a:r>
              <a:rPr lang="en-IN" dirty="0" err="1"/>
              <a:t>xs:restriction</a:t>
            </a:r>
            <a:r>
              <a:rPr lang="en-IN" dirty="0"/>
              <a:t> base="</a:t>
            </a:r>
            <a:r>
              <a:rPr lang="en-IN" dirty="0" err="1"/>
              <a:t>xs:string</a:t>
            </a:r>
            <a:r>
              <a:rPr lang="en-IN" dirty="0"/>
              <a:t>" </a:t>
            </a:r>
            <a:r>
              <a:rPr lang="en-IN" dirty="0" err="1"/>
              <a:t>xmlns</a:t>
            </a:r>
            <a:r>
              <a:rPr lang="en-IN" dirty="0"/>
              <a:t>=""&gt;                                        &lt;</a:t>
            </a:r>
            <a:r>
              <a:rPr lang="en-IN" dirty="0" err="1"/>
              <a:t>xs:maxLength</a:t>
            </a:r>
            <a:r>
              <a:rPr lang="en-IN" dirty="0"/>
              <a:t> value="10"/&gt;                                    &lt;/</a:t>
            </a:r>
            <a:r>
              <a:rPr lang="en-IN" dirty="0" err="1"/>
              <a:t>xs:restriction</a:t>
            </a:r>
            <a:r>
              <a:rPr lang="en-IN" dirty="0"/>
              <a:t>&gt;                                &lt;/</a:t>
            </a:r>
            <a:r>
              <a:rPr lang="en-IN" dirty="0" err="1"/>
              <a:t>xs:simpleType</a:t>
            </a:r>
            <a:r>
              <a:rPr lang="en-IN" dirty="0"/>
              <a:t>&gt;                            &lt;/</a:t>
            </a:r>
            <a:r>
              <a:rPr lang="en-IN" dirty="0" err="1"/>
              <a:t>xs:element</a:t>
            </a:r>
            <a:r>
              <a:rPr lang="en-IN" dirty="0"/>
              <a:t>&gt;                            &lt;</a:t>
            </a:r>
            <a:r>
              <a:rPr lang="en-IN" dirty="0" err="1"/>
              <a:t>xs:element</a:t>
            </a:r>
            <a:r>
              <a:rPr lang="en-IN" dirty="0"/>
              <a:t> type="</a:t>
            </a:r>
            <a:r>
              <a:rPr lang="en-IN" dirty="0" err="1"/>
              <a:t>xs:string</a:t>
            </a:r>
            <a:r>
              <a:rPr lang="en-IN" dirty="0"/>
              <a:t>" </a:t>
            </a:r>
            <a:r>
              <a:rPr lang="en-IN" dirty="0" err="1"/>
              <a:t>nillable</a:t>
            </a:r>
            <a:r>
              <a:rPr lang="en-IN" dirty="0"/>
              <a:t>="true" minOccurs="0" </a:t>
            </a:r>
            <a:r>
              <a:rPr lang="en-IN" dirty="0" err="1"/>
              <a:t>maxOccurs</a:t>
            </a:r>
            <a:r>
              <a:rPr lang="en-IN" dirty="0"/>
              <a:t>="1" name="Name" </a:t>
            </a:r>
            <a:r>
              <a:rPr lang="en-IN" dirty="0" err="1"/>
              <a:t>xmlns</a:t>
            </a:r>
            <a:r>
              <a:rPr lang="en-IN" dirty="0"/>
              <a:t>=""/&gt;							&lt;</a:t>
            </a:r>
            <a:r>
              <a:rPr lang="en-IN" dirty="0" err="1"/>
              <a:t>xs:element</a:t>
            </a:r>
            <a:r>
              <a:rPr lang="en-IN" dirty="0"/>
              <a:t> </a:t>
            </a:r>
            <a:r>
              <a:rPr lang="en-IN" dirty="0" err="1"/>
              <a:t>nillable</a:t>
            </a:r>
            <a:r>
              <a:rPr lang="en-IN" dirty="0"/>
              <a:t>="true" minOccurs="0" </a:t>
            </a:r>
            <a:r>
              <a:rPr lang="en-IN" dirty="0" err="1"/>
              <a:t>maxOccurs</a:t>
            </a:r>
            <a:r>
              <a:rPr lang="en-IN" dirty="0"/>
              <a:t>="1" name="Category"&gt;                                &lt;</a:t>
            </a:r>
            <a:r>
              <a:rPr lang="en-IN" dirty="0" err="1"/>
              <a:t>xs:simpleType</a:t>
            </a:r>
            <a:r>
              <a:rPr lang="en-IN" dirty="0"/>
              <a:t>&gt;                                    &lt;</a:t>
            </a:r>
            <a:r>
              <a:rPr lang="en-IN" dirty="0" err="1"/>
              <a:t>xs:restriction</a:t>
            </a:r>
            <a:r>
              <a:rPr lang="en-IN" dirty="0"/>
              <a:t> base="</a:t>
            </a:r>
            <a:r>
              <a:rPr lang="en-IN" dirty="0" err="1"/>
              <a:t>xs:string</a:t>
            </a:r>
            <a:r>
              <a:rPr lang="en-IN" dirty="0"/>
              <a:t>" </a:t>
            </a:r>
            <a:r>
              <a:rPr lang="en-IN" dirty="0" err="1"/>
              <a:t>xmlns</a:t>
            </a:r>
            <a:r>
              <a:rPr lang="en-IN" dirty="0"/>
              <a:t>=""&gt;                                        &lt;</a:t>
            </a:r>
            <a:r>
              <a:rPr lang="en-IN" dirty="0" err="1"/>
              <a:t>xs:maxLength</a:t>
            </a:r>
            <a:r>
              <a:rPr lang="en-IN" dirty="0"/>
              <a:t> value="40"/&gt;                                    &lt;/</a:t>
            </a:r>
            <a:r>
              <a:rPr lang="en-IN" dirty="0" err="1"/>
              <a:t>xs:restriction</a:t>
            </a:r>
            <a:r>
              <a:rPr lang="en-IN" dirty="0"/>
              <a:t>&gt;                                &lt;/</a:t>
            </a:r>
            <a:r>
              <a:rPr lang="en-IN" dirty="0" err="1"/>
              <a:t>xs:simpleType</a:t>
            </a:r>
            <a:r>
              <a:rPr lang="en-IN" dirty="0"/>
              <a:t>&gt;                            &lt;/</a:t>
            </a:r>
            <a:r>
              <a:rPr lang="en-IN" dirty="0" err="1"/>
              <a:t>xs:element</a:t>
            </a:r>
            <a:r>
              <a:rPr lang="en-IN" dirty="0"/>
              <a:t>&gt;                            &lt;</a:t>
            </a:r>
            <a:r>
              <a:rPr lang="en-IN" dirty="0" err="1"/>
              <a:t>xs:element</a:t>
            </a:r>
            <a:r>
              <a:rPr lang="en-IN" dirty="0"/>
              <a:t> </a:t>
            </a:r>
            <a:r>
              <a:rPr lang="en-IN" dirty="0" err="1"/>
              <a:t>nillable</a:t>
            </a:r>
            <a:r>
              <a:rPr lang="en-IN" dirty="0"/>
              <a:t>="true" minOccurs="0" </a:t>
            </a:r>
            <a:r>
              <a:rPr lang="en-IN" dirty="0" err="1"/>
              <a:t>maxOccurs</a:t>
            </a:r>
            <a:r>
              <a:rPr lang="en-IN" dirty="0"/>
              <a:t>="1" name="</a:t>
            </a:r>
            <a:r>
              <a:rPr lang="en-IN" dirty="0" err="1"/>
              <a:t>DimensionUnit</a:t>
            </a:r>
            <a:r>
              <a:rPr lang="en-IN" dirty="0"/>
              <a:t>"&gt;                                &lt;</a:t>
            </a:r>
            <a:r>
              <a:rPr lang="en-IN" dirty="0" err="1"/>
              <a:t>xs:simpleType</a:t>
            </a:r>
            <a:r>
              <a:rPr lang="en-IN" dirty="0"/>
              <a:t>&gt;                                    &lt;</a:t>
            </a:r>
            <a:r>
              <a:rPr lang="en-IN" dirty="0" err="1"/>
              <a:t>xs:restriction</a:t>
            </a:r>
            <a:r>
              <a:rPr lang="en-IN" dirty="0"/>
              <a:t> base="</a:t>
            </a:r>
            <a:r>
              <a:rPr lang="en-IN" dirty="0" err="1"/>
              <a:t>xs:string</a:t>
            </a:r>
            <a:r>
              <a:rPr lang="en-IN" dirty="0"/>
              <a:t>" </a:t>
            </a:r>
            <a:r>
              <a:rPr lang="en-IN" dirty="0" err="1"/>
              <a:t>xmlns</a:t>
            </a:r>
            <a:r>
              <a:rPr lang="en-IN" dirty="0"/>
              <a:t>=""&gt;                                        &lt;</a:t>
            </a:r>
            <a:r>
              <a:rPr lang="en-IN" dirty="0" err="1"/>
              <a:t>xs:maxLength</a:t>
            </a:r>
            <a:r>
              <a:rPr lang="en-IN" dirty="0"/>
              <a:t> value="3"/&gt;                                    &lt;/</a:t>
            </a:r>
            <a:r>
              <a:rPr lang="en-IN" dirty="0" err="1"/>
              <a:t>xs:restriction</a:t>
            </a:r>
            <a:r>
              <a:rPr lang="en-IN" dirty="0"/>
              <a:t>&gt;                                &lt;/</a:t>
            </a:r>
            <a:r>
              <a:rPr lang="en-IN" dirty="0" err="1"/>
              <a:t>xs:simpleType</a:t>
            </a:r>
            <a:r>
              <a:rPr lang="en-IN" dirty="0"/>
              <a:t>&gt;                            &lt;/</a:t>
            </a:r>
            <a:r>
              <a:rPr lang="en-IN" dirty="0" err="1"/>
              <a:t>xs:element</a:t>
            </a:r>
            <a:r>
              <a:rPr lang="en-IN" dirty="0"/>
              <a:t>&gt;                            &lt;</a:t>
            </a:r>
            <a:r>
              <a:rPr lang="en-IN" dirty="0" err="1"/>
              <a:t>xs:element</a:t>
            </a:r>
            <a:r>
              <a:rPr lang="en-IN" dirty="0"/>
              <a:t> type="</a:t>
            </a:r>
            <a:r>
              <a:rPr lang="en-IN" dirty="0" err="1"/>
              <a:t>xs:decimal</a:t>
            </a:r>
            <a:r>
              <a:rPr lang="en-IN" dirty="0"/>
              <a:t>" </a:t>
            </a:r>
            <a:r>
              <a:rPr lang="en-IN" dirty="0" err="1"/>
              <a:t>nillable</a:t>
            </a:r>
            <a:r>
              <a:rPr lang="en-IN" dirty="0"/>
              <a:t>="true" minOccurs="0" </a:t>
            </a:r>
            <a:r>
              <a:rPr lang="en-IN" dirty="0" err="1"/>
              <a:t>maxOccurs</a:t>
            </a:r>
            <a:r>
              <a:rPr lang="en-IN" dirty="0"/>
              <a:t>="1" name="</a:t>
            </a:r>
            <a:r>
              <a:rPr lang="en-IN" dirty="0" err="1"/>
              <a:t>DimensionDepth</a:t>
            </a:r>
            <a:r>
              <a:rPr lang="en-IN" dirty="0"/>
              <a:t>" </a:t>
            </a:r>
            <a:r>
              <a:rPr lang="en-IN" dirty="0" err="1"/>
              <a:t>xmlns</a:t>
            </a:r>
            <a:r>
              <a:rPr lang="en-IN" dirty="0"/>
              <a:t>=""/&gt;                            &lt;</a:t>
            </a:r>
            <a:r>
              <a:rPr lang="en-IN" dirty="0" err="1"/>
              <a:t>xs:element</a:t>
            </a:r>
            <a:r>
              <a:rPr lang="en-IN" dirty="0"/>
              <a:t> type="</a:t>
            </a:r>
            <a:r>
              <a:rPr lang="en-IN" dirty="0" err="1"/>
              <a:t>xs:decimal</a:t>
            </a:r>
            <a:r>
              <a:rPr lang="en-IN" dirty="0"/>
              <a:t>" </a:t>
            </a:r>
            <a:r>
              <a:rPr lang="en-IN" dirty="0" err="1"/>
              <a:t>nillable</a:t>
            </a:r>
            <a:r>
              <a:rPr lang="en-IN" dirty="0"/>
              <a:t>="true" minOccurs="0" </a:t>
            </a:r>
            <a:r>
              <a:rPr lang="en-IN" dirty="0" err="1"/>
              <a:t>maxOccurs</a:t>
            </a:r>
            <a:r>
              <a:rPr lang="en-IN" dirty="0"/>
              <a:t>="1" name="</a:t>
            </a:r>
            <a:r>
              <a:rPr lang="en-IN" dirty="0" err="1"/>
              <a:t>DimensionHeight</a:t>
            </a:r>
            <a:r>
              <a:rPr lang="en-IN" dirty="0"/>
              <a:t>" </a:t>
            </a:r>
            <a:r>
              <a:rPr lang="en-IN" dirty="0" err="1"/>
              <a:t>xmlns</a:t>
            </a:r>
            <a:r>
              <a:rPr lang="en-IN" dirty="0"/>
              <a:t>=""/&gt;                            &lt;</a:t>
            </a:r>
            <a:r>
              <a:rPr lang="en-IN" dirty="0" err="1"/>
              <a:t>xs:element</a:t>
            </a:r>
            <a:r>
              <a:rPr lang="en-IN" dirty="0"/>
              <a:t> type="</a:t>
            </a:r>
            <a:r>
              <a:rPr lang="en-IN" dirty="0" err="1"/>
              <a:t>xs:decimal</a:t>
            </a:r>
            <a:r>
              <a:rPr lang="en-IN" dirty="0"/>
              <a:t>" </a:t>
            </a:r>
            <a:r>
              <a:rPr lang="en-IN" dirty="0" err="1"/>
              <a:t>nillable</a:t>
            </a:r>
            <a:r>
              <a:rPr lang="en-IN" dirty="0"/>
              <a:t>="true" minOccurs="0" </a:t>
            </a:r>
            <a:r>
              <a:rPr lang="en-IN" dirty="0" err="1"/>
              <a:t>maxOccurs</a:t>
            </a:r>
            <a:r>
              <a:rPr lang="en-IN" dirty="0"/>
              <a:t>="1" name="</a:t>
            </a:r>
            <a:r>
              <a:rPr lang="en-IN" dirty="0" err="1"/>
              <a:t>DimensionWidth</a:t>
            </a:r>
            <a:r>
              <a:rPr lang="en-IN" dirty="0"/>
              <a:t>" </a:t>
            </a:r>
            <a:r>
              <a:rPr lang="en-IN" dirty="0" err="1"/>
              <a:t>xmlns</a:t>
            </a:r>
            <a:r>
              <a:rPr lang="en-IN" dirty="0"/>
              <a:t>=""/&gt;                            &lt;</a:t>
            </a:r>
            <a:r>
              <a:rPr lang="en-IN" dirty="0" err="1"/>
              <a:t>xs:element</a:t>
            </a:r>
            <a:r>
              <a:rPr lang="en-IN" dirty="0"/>
              <a:t> type="</a:t>
            </a:r>
            <a:r>
              <a:rPr lang="en-IN" dirty="0" err="1"/>
              <a:t>xs:decimal</a:t>
            </a:r>
            <a:r>
              <a:rPr lang="en-IN" dirty="0"/>
              <a:t>" </a:t>
            </a:r>
            <a:r>
              <a:rPr lang="en-IN" dirty="0" err="1"/>
              <a:t>nillable</a:t>
            </a:r>
            <a:r>
              <a:rPr lang="en-IN" dirty="0"/>
              <a:t>="true" minOccurs="0" </a:t>
            </a:r>
            <a:r>
              <a:rPr lang="en-IN" dirty="0" err="1"/>
              <a:t>maxOccurs</a:t>
            </a:r>
            <a:r>
              <a:rPr lang="en-IN" dirty="0"/>
              <a:t>="1" name="Weight" </a:t>
            </a:r>
            <a:r>
              <a:rPr lang="en-IN" dirty="0" err="1"/>
              <a:t>xmlns</a:t>
            </a:r>
            <a:r>
              <a:rPr lang="en-IN" dirty="0"/>
              <a:t>=""/&gt;                            &lt;</a:t>
            </a:r>
            <a:r>
              <a:rPr lang="en-IN" dirty="0" err="1"/>
              <a:t>xs:element</a:t>
            </a:r>
            <a:r>
              <a:rPr lang="en-IN" dirty="0"/>
              <a:t> </a:t>
            </a:r>
            <a:r>
              <a:rPr lang="en-IN" dirty="0" err="1"/>
              <a:t>nillable</a:t>
            </a:r>
            <a:r>
              <a:rPr lang="en-IN" dirty="0"/>
              <a:t>="true" minOccurs="0" </a:t>
            </a:r>
            <a:r>
              <a:rPr lang="en-IN" dirty="0" err="1"/>
              <a:t>maxOccurs</a:t>
            </a:r>
            <a:r>
              <a:rPr lang="en-IN" dirty="0"/>
              <a:t>="1" name="</a:t>
            </a:r>
            <a:r>
              <a:rPr lang="en-IN" dirty="0" err="1"/>
              <a:t>WeightUnit</a:t>
            </a:r>
            <a:r>
              <a:rPr lang="en-IN" dirty="0"/>
              <a:t>"&gt;                                &lt;</a:t>
            </a:r>
            <a:r>
              <a:rPr lang="en-IN" dirty="0" err="1"/>
              <a:t>xs:simpleType</a:t>
            </a:r>
            <a:r>
              <a:rPr lang="en-IN" dirty="0"/>
              <a:t>&gt;                                    &lt;</a:t>
            </a:r>
            <a:r>
              <a:rPr lang="en-IN" dirty="0" err="1"/>
              <a:t>xs:restriction</a:t>
            </a:r>
            <a:r>
              <a:rPr lang="en-IN" dirty="0"/>
              <a:t> base="</a:t>
            </a:r>
            <a:r>
              <a:rPr lang="en-IN" dirty="0" err="1"/>
              <a:t>xs:string</a:t>
            </a:r>
            <a:r>
              <a:rPr lang="en-IN" dirty="0"/>
              <a:t>" </a:t>
            </a:r>
            <a:r>
              <a:rPr lang="en-IN" dirty="0" err="1"/>
              <a:t>xmlns</a:t>
            </a:r>
            <a:r>
              <a:rPr lang="en-IN" dirty="0"/>
              <a:t>=""&gt;                                        &lt;</a:t>
            </a:r>
            <a:r>
              <a:rPr lang="en-IN" dirty="0" err="1"/>
              <a:t>xs:maxLength</a:t>
            </a:r>
            <a:r>
              <a:rPr lang="en-IN" dirty="0"/>
              <a:t> value="3"/&gt;                                    &lt;/</a:t>
            </a:r>
            <a:r>
              <a:rPr lang="en-IN" dirty="0" err="1"/>
              <a:t>xs:restriction</a:t>
            </a:r>
            <a:r>
              <a:rPr lang="en-IN" dirty="0"/>
              <a:t>&gt;                                &lt;/</a:t>
            </a:r>
            <a:r>
              <a:rPr lang="en-IN" dirty="0" err="1"/>
              <a:t>xs:simpleType</a:t>
            </a:r>
            <a:r>
              <a:rPr lang="en-IN" dirty="0"/>
              <a:t>&gt;                            &lt;/</a:t>
            </a:r>
            <a:r>
              <a:rPr lang="en-IN" dirty="0" err="1"/>
              <a:t>xs:element</a:t>
            </a:r>
            <a:r>
              <a:rPr lang="en-IN" dirty="0"/>
              <a:t>&gt;                        &lt;/</a:t>
            </a:r>
            <a:r>
              <a:rPr lang="en-IN" dirty="0" err="1"/>
              <a:t>xs:sequence</a:t>
            </a:r>
            <a:r>
              <a:rPr lang="en-IN" dirty="0"/>
              <a:t>&gt;                    &lt;/</a:t>
            </a:r>
            <a:r>
              <a:rPr lang="en-IN" dirty="0" err="1"/>
              <a:t>xs:complexType</a:t>
            </a:r>
            <a:r>
              <a:rPr lang="en-IN" dirty="0"/>
              <a:t>&gt;                &lt;/</a:t>
            </a:r>
            <a:r>
              <a:rPr lang="en-IN" dirty="0" err="1"/>
              <a:t>xs:element</a:t>
            </a:r>
            <a:r>
              <a:rPr lang="en-IN" dirty="0"/>
              <a:t>&gt;            &lt;/</a:t>
            </a:r>
            <a:r>
              <a:rPr lang="en-IN" dirty="0" err="1"/>
              <a:t>xs:sequence</a:t>
            </a:r>
            <a:r>
              <a:rPr lang="en-IN" dirty="0"/>
              <a:t>&gt;        &lt;/</a:t>
            </a:r>
            <a:r>
              <a:rPr lang="en-IN" dirty="0" err="1"/>
              <a:t>xs:complexType</a:t>
            </a:r>
            <a:r>
              <a:rPr lang="en-IN" dirty="0"/>
              <a:t>&gt;    &lt;/</a:t>
            </a:r>
            <a:r>
              <a:rPr lang="en-IN" dirty="0" err="1"/>
              <a:t>xs:element</a:t>
            </a:r>
            <a:r>
              <a:rPr lang="en-IN" dirty="0"/>
              <a:t>&gt;&lt;/</a:t>
            </a:r>
            <a:r>
              <a:rPr lang="en-IN" dirty="0" err="1"/>
              <a:t>xs:schema</a:t>
            </a:r>
            <a:r>
              <a:rPr lang="en-IN" dirty="0"/>
              <a:t>&gt;</a:t>
            </a:r>
          </a:p>
        </p:txBody>
      </p:sp>
    </p:spTree>
    <p:extLst>
      <p:ext uri="{BB962C8B-B14F-4D97-AF65-F5344CB8AC3E}">
        <p14:creationId xmlns:p14="http://schemas.microsoft.com/office/powerpoint/2010/main" val="1380115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BEB4-8D16-40BE-B2FA-B2F3C5A37A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3B86E9-B765-48F9-BB09-66C69D50E53F}"/>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C1A9DCD2-AFD6-4B2B-9A9A-9774DE3EA5CA}"/>
              </a:ext>
            </a:extLst>
          </p:cNvPr>
          <p:cNvGraphicFramePr>
            <a:graphicFrameLocks noChangeAspect="1"/>
          </p:cNvGraphicFramePr>
          <p:nvPr/>
        </p:nvGraphicFramePr>
        <p:xfrm>
          <a:off x="1439612" y="2199156"/>
          <a:ext cx="6521450" cy="3765550"/>
        </p:xfrm>
        <a:graphic>
          <a:graphicData uri="http://schemas.openxmlformats.org/presentationml/2006/ole">
            <mc:AlternateContent xmlns:mc="http://schemas.openxmlformats.org/markup-compatibility/2006">
              <mc:Choice xmlns:v="urn:schemas-microsoft-com:vml" Requires="v">
                <p:oleObj spid="_x0000_s80905" name="Bitmap Image" r:id="rId3" imgW="6521400" imgH="3765600" progId="PBrush">
                  <p:embed/>
                </p:oleObj>
              </mc:Choice>
              <mc:Fallback>
                <p:oleObj name="Bitmap Image" r:id="rId3" imgW="6521400" imgH="3765600" progId="PBrush">
                  <p:embed/>
                  <p:pic>
                    <p:nvPicPr>
                      <p:cNvPr id="4" name="Object 3">
                        <a:extLst>
                          <a:ext uri="{FF2B5EF4-FFF2-40B4-BE49-F238E27FC236}">
                            <a16:creationId xmlns:a16="http://schemas.microsoft.com/office/drawing/2014/main" id="{C1A9DCD2-AFD6-4B2B-9A9A-9774DE3EA5CA}"/>
                          </a:ext>
                        </a:extLst>
                      </p:cNvPr>
                      <p:cNvPicPr/>
                      <p:nvPr/>
                    </p:nvPicPr>
                    <p:blipFill>
                      <a:blip r:embed="rId4"/>
                      <a:stretch>
                        <a:fillRect/>
                      </a:stretch>
                    </p:blipFill>
                    <p:spPr>
                      <a:xfrm>
                        <a:off x="1439612" y="2199156"/>
                        <a:ext cx="6521450" cy="3765550"/>
                      </a:xfrm>
                      <a:prstGeom prst="rect">
                        <a:avLst/>
                      </a:prstGeom>
                    </p:spPr>
                  </p:pic>
                </p:oleObj>
              </mc:Fallback>
            </mc:AlternateContent>
          </a:graphicData>
        </a:graphic>
      </p:graphicFrame>
    </p:spTree>
    <p:extLst>
      <p:ext uri="{BB962C8B-B14F-4D97-AF65-F5344CB8AC3E}">
        <p14:creationId xmlns:p14="http://schemas.microsoft.com/office/powerpoint/2010/main" val="1740498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AA1B-369E-4CC3-BEF0-2380C79AC6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75FD28-31E0-4E59-A55A-5E563C8C1EEA}"/>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B00D7A00-978E-4151-9EE9-B4FAB94E3EFC}"/>
              </a:ext>
            </a:extLst>
          </p:cNvPr>
          <p:cNvGraphicFramePr>
            <a:graphicFrameLocks noChangeAspect="1"/>
          </p:cNvGraphicFramePr>
          <p:nvPr/>
        </p:nvGraphicFramePr>
        <p:xfrm>
          <a:off x="838200" y="1808781"/>
          <a:ext cx="8274050" cy="2933700"/>
        </p:xfrm>
        <a:graphic>
          <a:graphicData uri="http://schemas.openxmlformats.org/presentationml/2006/ole">
            <mc:AlternateContent xmlns:mc="http://schemas.openxmlformats.org/markup-compatibility/2006">
              <mc:Choice xmlns:v="urn:schemas-microsoft-com:vml" Requires="v">
                <p:oleObj spid="_x0000_s81929" name="Bitmap Image" r:id="rId3" imgW="8273880" imgH="2933640" progId="PBrush">
                  <p:embed/>
                </p:oleObj>
              </mc:Choice>
              <mc:Fallback>
                <p:oleObj name="Bitmap Image" r:id="rId3" imgW="8273880" imgH="2933640" progId="PBrush">
                  <p:embed/>
                  <p:pic>
                    <p:nvPicPr>
                      <p:cNvPr id="4" name="Object 3">
                        <a:extLst>
                          <a:ext uri="{FF2B5EF4-FFF2-40B4-BE49-F238E27FC236}">
                            <a16:creationId xmlns:a16="http://schemas.microsoft.com/office/drawing/2014/main" id="{B00D7A00-978E-4151-9EE9-B4FAB94E3EFC}"/>
                          </a:ext>
                        </a:extLst>
                      </p:cNvPr>
                      <p:cNvPicPr/>
                      <p:nvPr/>
                    </p:nvPicPr>
                    <p:blipFill>
                      <a:blip r:embed="rId4"/>
                      <a:stretch>
                        <a:fillRect/>
                      </a:stretch>
                    </p:blipFill>
                    <p:spPr>
                      <a:xfrm>
                        <a:off x="838200" y="1808781"/>
                        <a:ext cx="8274050" cy="2933700"/>
                      </a:xfrm>
                      <a:prstGeom prst="rect">
                        <a:avLst/>
                      </a:prstGeom>
                    </p:spPr>
                  </p:pic>
                </p:oleObj>
              </mc:Fallback>
            </mc:AlternateContent>
          </a:graphicData>
        </a:graphic>
      </p:graphicFrame>
    </p:spTree>
    <p:extLst>
      <p:ext uri="{BB962C8B-B14F-4D97-AF65-F5344CB8AC3E}">
        <p14:creationId xmlns:p14="http://schemas.microsoft.com/office/powerpoint/2010/main" val="3619665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2689-E0A1-407B-B245-8389B2F9CE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9D7E1D-E311-4FC2-A7CF-DC839129DCDD}"/>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EF9A582A-2D7E-47CE-B7D0-1958DE63EAF3}"/>
              </a:ext>
            </a:extLst>
          </p:cNvPr>
          <p:cNvGraphicFramePr>
            <a:graphicFrameLocks noChangeAspect="1"/>
          </p:cNvGraphicFramePr>
          <p:nvPr/>
        </p:nvGraphicFramePr>
        <p:xfrm>
          <a:off x="914166" y="1825625"/>
          <a:ext cx="7880350" cy="3848100"/>
        </p:xfrm>
        <a:graphic>
          <a:graphicData uri="http://schemas.openxmlformats.org/presentationml/2006/ole">
            <mc:AlternateContent xmlns:mc="http://schemas.openxmlformats.org/markup-compatibility/2006">
              <mc:Choice xmlns:v="urn:schemas-microsoft-com:vml" Requires="v">
                <p:oleObj spid="_x0000_s82953" name="Bitmap Image" r:id="rId3" imgW="7880400" imgH="3848040" progId="PBrush">
                  <p:embed/>
                </p:oleObj>
              </mc:Choice>
              <mc:Fallback>
                <p:oleObj name="Bitmap Image" r:id="rId3" imgW="7880400" imgH="3848040" progId="PBrush">
                  <p:embed/>
                  <p:pic>
                    <p:nvPicPr>
                      <p:cNvPr id="4" name="Object 3">
                        <a:extLst>
                          <a:ext uri="{FF2B5EF4-FFF2-40B4-BE49-F238E27FC236}">
                            <a16:creationId xmlns:a16="http://schemas.microsoft.com/office/drawing/2014/main" id="{EF9A582A-2D7E-47CE-B7D0-1958DE63EAF3}"/>
                          </a:ext>
                        </a:extLst>
                      </p:cNvPr>
                      <p:cNvPicPr/>
                      <p:nvPr/>
                    </p:nvPicPr>
                    <p:blipFill>
                      <a:blip r:embed="rId4"/>
                      <a:stretch>
                        <a:fillRect/>
                      </a:stretch>
                    </p:blipFill>
                    <p:spPr>
                      <a:xfrm>
                        <a:off x="914166" y="1825625"/>
                        <a:ext cx="7880350" cy="3848100"/>
                      </a:xfrm>
                      <a:prstGeom prst="rect">
                        <a:avLst/>
                      </a:prstGeom>
                    </p:spPr>
                  </p:pic>
                </p:oleObj>
              </mc:Fallback>
            </mc:AlternateContent>
          </a:graphicData>
        </a:graphic>
      </p:graphicFrame>
    </p:spTree>
    <p:extLst>
      <p:ext uri="{BB962C8B-B14F-4D97-AF65-F5344CB8AC3E}">
        <p14:creationId xmlns:p14="http://schemas.microsoft.com/office/powerpoint/2010/main" val="125974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D711-CAE2-41CA-A7A8-096ABB08C60E}"/>
              </a:ext>
            </a:extLst>
          </p:cNvPr>
          <p:cNvSpPr>
            <a:spLocks noGrp="1"/>
          </p:cNvSpPr>
          <p:nvPr>
            <p:ph type="title"/>
          </p:nvPr>
        </p:nvSpPr>
        <p:spPr/>
        <p:txBody>
          <a:bodyPr>
            <a:normAutofit/>
          </a:bodyPr>
          <a:lstStyle/>
          <a:p>
            <a:r>
              <a:rPr lang="en-IN" b="0" i="0" dirty="0">
                <a:solidFill>
                  <a:srgbClr val="333333"/>
                </a:solidFill>
                <a:effectLst/>
                <a:latin typeface="72"/>
              </a:rPr>
              <a:t>XML to CSV Converter</a:t>
            </a:r>
            <a:br>
              <a:rPr lang="en-IN"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957EECBB-C70B-42E3-A2D5-C6D40DBD01F4}"/>
              </a:ext>
            </a:extLst>
          </p:cNvPr>
          <p:cNvSpPr>
            <a:spLocks noGrp="1"/>
          </p:cNvSpPr>
          <p:nvPr>
            <p:ph idx="1"/>
          </p:nvPr>
        </p:nvSpPr>
        <p:spPr/>
        <p:txBody>
          <a:bodyPr/>
          <a:lstStyle/>
          <a:p>
            <a:pPr algn="l"/>
            <a:r>
              <a:rPr lang="en-US" b="1" i="0" dirty="0">
                <a:solidFill>
                  <a:srgbClr val="333333"/>
                </a:solidFill>
                <a:effectLst/>
                <a:latin typeface="72"/>
              </a:rPr>
              <a:t>Procedure</a:t>
            </a:r>
          </a:p>
          <a:p>
            <a:pPr algn="l">
              <a:buFont typeface="+mj-lt"/>
              <a:buAutoNum type="arabicPeriod"/>
            </a:pPr>
            <a:r>
              <a:rPr lang="en-US" b="0" i="0" dirty="0">
                <a:solidFill>
                  <a:srgbClr val="333333"/>
                </a:solidFill>
                <a:effectLst/>
                <a:latin typeface="72"/>
              </a:rPr>
              <a:t>In the palette, choose </a:t>
            </a:r>
            <a:r>
              <a:rPr lang="en-US" b="0" i="0" dirty="0">
                <a:solidFill>
                  <a:srgbClr val="333333"/>
                </a:solidFill>
                <a:effectLst/>
                <a:latin typeface="SAPiconsV4-1"/>
              </a:rPr>
              <a:t></a:t>
            </a:r>
            <a:r>
              <a:rPr lang="en-US" b="0" i="0" dirty="0">
                <a:solidFill>
                  <a:srgbClr val="333333"/>
                </a:solidFill>
                <a:effectLst/>
                <a:latin typeface="72"/>
              </a:rPr>
              <a:t>, then   </a:t>
            </a:r>
            <a:r>
              <a:rPr lang="en-US" b="1" i="0" dirty="0">
                <a:solidFill>
                  <a:srgbClr val="333333"/>
                </a:solidFill>
                <a:effectLst/>
                <a:latin typeface="72"/>
              </a:rPr>
              <a:t>Converter</a:t>
            </a:r>
            <a:r>
              <a:rPr lang="en-US" b="0" i="0" dirty="0">
                <a:solidFill>
                  <a:srgbClr val="333333"/>
                </a:solidFill>
                <a:effectLst/>
                <a:latin typeface="72"/>
              </a:rPr>
              <a:t>  </a:t>
            </a:r>
            <a:r>
              <a:rPr lang="en-US" b="1" i="0" dirty="0">
                <a:solidFill>
                  <a:srgbClr val="333333"/>
                </a:solidFill>
                <a:effectLst/>
                <a:latin typeface="72"/>
              </a:rPr>
              <a:t>XML to CSV Converter</a:t>
            </a:r>
            <a:r>
              <a:rPr lang="en-US" b="0" i="0" dirty="0">
                <a:solidFill>
                  <a:srgbClr val="333333"/>
                </a:solidFill>
                <a:effectLst/>
                <a:latin typeface="72"/>
              </a:rPr>
              <a:t>.</a:t>
            </a:r>
          </a:p>
          <a:p>
            <a:pPr algn="l">
              <a:buFont typeface="+mj-lt"/>
              <a:buAutoNum type="arabicPeriod"/>
            </a:pPr>
            <a:r>
              <a:rPr lang="en-US" b="0" i="0" dirty="0">
                <a:solidFill>
                  <a:srgbClr val="333333"/>
                </a:solidFill>
                <a:effectLst/>
                <a:latin typeface="72"/>
              </a:rPr>
              <a:t>Place the </a:t>
            </a:r>
            <a:r>
              <a:rPr lang="en-US" b="1" i="0" dirty="0">
                <a:solidFill>
                  <a:srgbClr val="333333"/>
                </a:solidFill>
                <a:effectLst/>
                <a:latin typeface="72"/>
              </a:rPr>
              <a:t>XML to CSV converter</a:t>
            </a:r>
            <a:r>
              <a:rPr lang="en-US" b="0" i="0" dirty="0">
                <a:solidFill>
                  <a:srgbClr val="333333"/>
                </a:solidFill>
                <a:effectLst/>
                <a:latin typeface="72"/>
              </a:rPr>
              <a:t> in the integration process and define the message path.</a:t>
            </a:r>
          </a:p>
          <a:p>
            <a:endParaRPr lang="en-IN" dirty="0"/>
          </a:p>
        </p:txBody>
      </p:sp>
    </p:spTree>
    <p:extLst>
      <p:ext uri="{BB962C8B-B14F-4D97-AF65-F5344CB8AC3E}">
        <p14:creationId xmlns:p14="http://schemas.microsoft.com/office/powerpoint/2010/main" val="2353484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9916-96D1-42F9-B52D-C32AF466F845}"/>
              </a:ext>
            </a:extLst>
          </p:cNvPr>
          <p:cNvSpPr>
            <a:spLocks noGrp="1"/>
          </p:cNvSpPr>
          <p:nvPr>
            <p:ph type="title"/>
          </p:nvPr>
        </p:nvSpPr>
        <p:spPr>
          <a:xfrm>
            <a:off x="648928" y="629266"/>
            <a:ext cx="3505496" cy="1622321"/>
          </a:xfrm>
        </p:spPr>
        <p:txBody>
          <a:bodyPr>
            <a:normAutofit/>
          </a:bodyPr>
          <a:lstStyle/>
          <a:p>
            <a:endParaRPr lang="en-IN"/>
          </a:p>
        </p:txBody>
      </p:sp>
      <p:sp>
        <p:nvSpPr>
          <p:cNvPr id="16" name="Content Placeholder 8">
            <a:extLst>
              <a:ext uri="{FF2B5EF4-FFF2-40B4-BE49-F238E27FC236}">
                <a16:creationId xmlns:a16="http://schemas.microsoft.com/office/drawing/2014/main" id="{3362CA3F-17CE-134E-C555-000770400084}"/>
              </a:ext>
            </a:extLst>
          </p:cNvPr>
          <p:cNvSpPr>
            <a:spLocks noGrp="1"/>
          </p:cNvSpPr>
          <p:nvPr>
            <p:ph idx="1"/>
          </p:nvPr>
        </p:nvSpPr>
        <p:spPr>
          <a:xfrm>
            <a:off x="648931" y="2438400"/>
            <a:ext cx="3505493" cy="3785419"/>
          </a:xfrm>
        </p:spPr>
        <p:txBody>
          <a:bodyPr>
            <a:normAutofit/>
          </a:bodyPr>
          <a:lstStyle/>
          <a:p>
            <a:r>
              <a:rPr lang="en-US" sz="1600" dirty="0">
                <a:solidFill>
                  <a:srgbClr val="333333"/>
                </a:solidFill>
                <a:latin typeface="72"/>
              </a:rPr>
              <a:t>Choose </a:t>
            </a:r>
            <a:r>
              <a:rPr lang="en-US" sz="1600" b="1" dirty="0">
                <a:solidFill>
                  <a:srgbClr val="333333"/>
                </a:solidFill>
                <a:latin typeface="72"/>
              </a:rPr>
              <a:t>XML to CSV Converter</a:t>
            </a:r>
            <a:r>
              <a:rPr lang="en-US" sz="1600" dirty="0">
                <a:solidFill>
                  <a:srgbClr val="333333"/>
                </a:solidFill>
                <a:latin typeface="72"/>
              </a:rPr>
              <a:t> and provide values in fields based on description in table</a:t>
            </a:r>
            <a:endParaRPr lang="en-US" sz="2000" dirty="0"/>
          </a:p>
        </p:txBody>
      </p:sp>
      <p:graphicFrame>
        <p:nvGraphicFramePr>
          <p:cNvPr id="19" name="Content Placeholder 3">
            <a:extLst>
              <a:ext uri="{FF2B5EF4-FFF2-40B4-BE49-F238E27FC236}">
                <a16:creationId xmlns:a16="http://schemas.microsoft.com/office/drawing/2014/main" id="{FE09FFF8-E77D-43C5-9A47-2D42D92596AB}"/>
              </a:ext>
            </a:extLst>
          </p:cNvPr>
          <p:cNvGraphicFramePr>
            <a:graphicFrameLocks/>
          </p:cNvGraphicFramePr>
          <p:nvPr/>
        </p:nvGraphicFramePr>
        <p:xfrm>
          <a:off x="5405861" y="948951"/>
          <a:ext cx="6019330" cy="4991112"/>
        </p:xfrm>
        <a:graphic>
          <a:graphicData uri="http://schemas.openxmlformats.org/drawingml/2006/table">
            <a:tbl>
              <a:tblPr/>
              <a:tblGrid>
                <a:gridCol w="2867329">
                  <a:extLst>
                    <a:ext uri="{9D8B030D-6E8A-4147-A177-3AD203B41FA5}">
                      <a16:colId xmlns:a16="http://schemas.microsoft.com/office/drawing/2014/main" val="4141444501"/>
                    </a:ext>
                  </a:extLst>
                </a:gridCol>
                <a:gridCol w="3152001">
                  <a:extLst>
                    <a:ext uri="{9D8B030D-6E8A-4147-A177-3AD203B41FA5}">
                      <a16:colId xmlns:a16="http://schemas.microsoft.com/office/drawing/2014/main" val="1755364714"/>
                    </a:ext>
                  </a:extLst>
                </a:gridCol>
              </a:tblGrid>
              <a:tr h="353901">
                <a:tc>
                  <a:txBody>
                    <a:bodyPr/>
                    <a:lstStyle/>
                    <a:p>
                      <a:pPr fontAlgn="t"/>
                      <a:r>
                        <a:rPr lang="en-IN" sz="1500">
                          <a:effectLst/>
                        </a:rPr>
                        <a:t>Field</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500">
                          <a:effectLst/>
                        </a:rPr>
                        <a:t>Description</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49351796"/>
                  </a:ext>
                </a:extLst>
              </a:tr>
              <a:tr h="571859">
                <a:tc>
                  <a:txBody>
                    <a:bodyPr/>
                    <a:lstStyle/>
                    <a:p>
                      <a:pPr fontAlgn="t"/>
                      <a:r>
                        <a:rPr lang="en-US" sz="1500">
                          <a:effectLst/>
                        </a:rPr>
                        <a:t>Path to Source Element in XSD</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500">
                          <a:effectLst/>
                        </a:rPr>
                        <a:t>Path to the source element in the XSD file</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20970804"/>
                  </a:ext>
                </a:extLst>
              </a:tr>
              <a:tr h="1661647">
                <a:tc>
                  <a:txBody>
                    <a:bodyPr/>
                    <a:lstStyle/>
                    <a:p>
                      <a:pPr fontAlgn="t"/>
                      <a:r>
                        <a:rPr lang="en-IN" sz="1500">
                          <a:effectLst/>
                        </a:rPr>
                        <a:t>Field Separator in CSV</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500">
                          <a:effectLst/>
                        </a:rPr>
                        <a:t>Select the character that you want to use as the field separator in CSV file from dropdown list</a:t>
                      </a:r>
                    </a:p>
                    <a:p>
                      <a:pPr fontAlgn="t"/>
                      <a:r>
                        <a:rPr lang="en-US" sz="1500" b="1">
                          <a:effectLst/>
                        </a:rPr>
                        <a:t>Tip</a:t>
                      </a:r>
                    </a:p>
                    <a:p>
                      <a:pPr fontAlgn="t"/>
                      <a:r>
                        <a:rPr lang="en-US" sz="1500">
                          <a:effectLst/>
                        </a:rPr>
                        <a:t>If you want to use a field separator that is not available in the dropdown list, manually enter the character.</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5801997"/>
                  </a:ext>
                </a:extLst>
              </a:tr>
              <a:tr h="789816">
                <a:tc>
                  <a:txBody>
                    <a:bodyPr/>
                    <a:lstStyle/>
                    <a:p>
                      <a:pPr fontAlgn="t"/>
                      <a:r>
                        <a:rPr lang="en-US" sz="1500">
                          <a:effectLst/>
                        </a:rPr>
                        <a:t>Include Field Name as Headers</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500">
                          <a:effectLst/>
                        </a:rPr>
                        <a:t>Select this checkbox if you want to use the field names as the headers in CSV file</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31492234"/>
                  </a:ext>
                </a:extLst>
              </a:tr>
              <a:tr h="789816">
                <a:tc>
                  <a:txBody>
                    <a:bodyPr/>
                    <a:lstStyle/>
                    <a:p>
                      <a:pPr fontAlgn="t"/>
                      <a:r>
                        <a:rPr lang="en-IN" sz="1500">
                          <a:effectLst/>
                        </a:rPr>
                        <a:t>Include Parent Element</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500">
                          <a:effectLst/>
                        </a:rPr>
                        <a:t>Select this checkbox if you want to include the parent element of the XML file in CSV file</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63863521"/>
                  </a:ext>
                </a:extLst>
              </a:tr>
              <a:tr h="789816">
                <a:tc>
                  <a:txBody>
                    <a:bodyPr/>
                    <a:lstStyle/>
                    <a:p>
                      <a:pPr fontAlgn="t"/>
                      <a:r>
                        <a:rPr lang="en-IN" sz="1500">
                          <a:effectLst/>
                        </a:rPr>
                        <a:t>Include Attribute Values</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500">
                          <a:effectLst/>
                        </a:rPr>
                        <a:t>Select this checkbox if you want to include attribute values in the CSV file</a:t>
                      </a:r>
                    </a:p>
                  </a:txBody>
                  <a:tcPr marL="95705" marR="95705" marT="47852" marB="4785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67165500"/>
                  </a:ext>
                </a:extLst>
              </a:tr>
            </a:tbl>
          </a:graphicData>
        </a:graphic>
      </p:graphicFrame>
    </p:spTree>
    <p:extLst>
      <p:ext uri="{BB962C8B-B14F-4D97-AF65-F5344CB8AC3E}">
        <p14:creationId xmlns:p14="http://schemas.microsoft.com/office/powerpoint/2010/main" val="37409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1205-CC25-4142-A6B5-AA048D3CD3C2}"/>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796CF40D-604B-4265-A041-339F331EFAFD}"/>
              </a:ext>
            </a:extLst>
          </p:cNvPr>
          <p:cNvSpPr>
            <a:spLocks noGrp="1"/>
          </p:cNvSpPr>
          <p:nvPr>
            <p:ph idx="1"/>
          </p:nvPr>
        </p:nvSpPr>
        <p:spPr>
          <a:xfrm>
            <a:off x="838200" y="1825625"/>
            <a:ext cx="5004335" cy="4351338"/>
          </a:xfrm>
        </p:spPr>
        <p:txBody>
          <a:bodyPr>
            <a:normAutofit/>
          </a:bodyPr>
          <a:lstStyle/>
          <a:p>
            <a:r>
              <a:rPr lang="en-IN" dirty="0"/>
              <a:t>Mapping </a:t>
            </a:r>
          </a:p>
          <a:p>
            <a:r>
              <a:rPr lang="en-IN" dirty="0"/>
              <a:t>Converter</a:t>
            </a:r>
          </a:p>
          <a:p>
            <a:r>
              <a:rPr lang="en-IN" dirty="0"/>
              <a:t>CSV to XML converter</a:t>
            </a:r>
          </a:p>
          <a:p>
            <a:r>
              <a:rPr lang="en-IN" dirty="0"/>
              <a:t>Live example of postman to CPI using CSV to </a:t>
            </a:r>
            <a:r>
              <a:rPr lang="en-IN" dirty="0" err="1"/>
              <a:t>XMLconverter</a:t>
            </a:r>
            <a:endParaRPr lang="en-IN" dirty="0"/>
          </a:p>
          <a:p>
            <a:endParaRPr lang="en-IN" dirty="0"/>
          </a:p>
          <a:p>
            <a:endParaRPr lang="en-IN" dirty="0"/>
          </a:p>
        </p:txBody>
      </p:sp>
      <p:sp>
        <p:nvSpPr>
          <p:cNvPr id="4" name="Content Placeholder 2">
            <a:extLst>
              <a:ext uri="{FF2B5EF4-FFF2-40B4-BE49-F238E27FC236}">
                <a16:creationId xmlns:a16="http://schemas.microsoft.com/office/drawing/2014/main" id="{F1C7563A-83CB-4054-BCAA-F9923C000269}"/>
              </a:ext>
            </a:extLst>
          </p:cNvPr>
          <p:cNvSpPr txBox="1">
            <a:spLocks/>
          </p:cNvSpPr>
          <p:nvPr/>
        </p:nvSpPr>
        <p:spPr>
          <a:xfrm>
            <a:off x="5842535" y="1840096"/>
            <a:ext cx="50043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3893299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691A-4DA0-4AE4-9721-69F0EAB6860B}"/>
              </a:ext>
            </a:extLst>
          </p:cNvPr>
          <p:cNvSpPr>
            <a:spLocks noGrp="1"/>
          </p:cNvSpPr>
          <p:nvPr>
            <p:ph type="title"/>
          </p:nvPr>
        </p:nvSpPr>
        <p:spPr/>
        <p:txBody>
          <a:bodyPr/>
          <a:lstStyle/>
          <a:p>
            <a:r>
              <a:rPr lang="en-IN" dirty="0" err="1"/>
              <a:t>Json</a:t>
            </a:r>
            <a:r>
              <a:rPr lang="en-IN" dirty="0"/>
              <a:t> to XML converter</a:t>
            </a:r>
          </a:p>
        </p:txBody>
      </p:sp>
      <p:sp>
        <p:nvSpPr>
          <p:cNvPr id="3" name="Content Placeholder 2">
            <a:extLst>
              <a:ext uri="{FF2B5EF4-FFF2-40B4-BE49-F238E27FC236}">
                <a16:creationId xmlns:a16="http://schemas.microsoft.com/office/drawing/2014/main" id="{AD5BF00F-37AC-4A73-B0CE-9818E4742BA3}"/>
              </a:ext>
            </a:extLst>
          </p:cNvPr>
          <p:cNvSpPr>
            <a:spLocks noGrp="1"/>
          </p:cNvSpPr>
          <p:nvPr>
            <p:ph idx="1"/>
          </p:nvPr>
        </p:nvSpPr>
        <p:spPr/>
        <p:txBody>
          <a:bodyPr/>
          <a:lstStyle/>
          <a:p>
            <a:r>
              <a:rPr lang="en-US" sz="1467" dirty="0">
                <a:solidFill>
                  <a:srgbClr val="333333"/>
                </a:solidFill>
                <a:latin typeface="72"/>
              </a:rPr>
              <a:t>The JSON to XML converter enables you to transform messages in JSON format to XML format.</a:t>
            </a:r>
          </a:p>
          <a:p>
            <a:pPr algn="l"/>
            <a:r>
              <a:rPr lang="en-US" sz="1467" b="1" dirty="0">
                <a:solidFill>
                  <a:srgbClr val="333333"/>
                </a:solidFill>
                <a:latin typeface="72"/>
              </a:rPr>
              <a:t>Procedure</a:t>
            </a:r>
          </a:p>
          <a:p>
            <a:pPr algn="l">
              <a:buFont typeface="+mj-lt"/>
              <a:buAutoNum type="arabicPeriod"/>
            </a:pPr>
            <a:r>
              <a:rPr lang="en-US" sz="1467" dirty="0">
                <a:solidFill>
                  <a:srgbClr val="333333"/>
                </a:solidFill>
                <a:latin typeface="72"/>
              </a:rPr>
              <a:t>In the palette, choose </a:t>
            </a:r>
            <a:r>
              <a:rPr lang="en-US" sz="1467" dirty="0">
                <a:solidFill>
                  <a:srgbClr val="333333"/>
                </a:solidFill>
                <a:latin typeface="SAPiconsV4-1"/>
              </a:rPr>
              <a:t></a:t>
            </a:r>
            <a:r>
              <a:rPr lang="en-US" sz="1467" dirty="0">
                <a:solidFill>
                  <a:srgbClr val="333333"/>
                </a:solidFill>
                <a:latin typeface="72"/>
              </a:rPr>
              <a:t>, then choose </a:t>
            </a:r>
            <a:r>
              <a:rPr lang="en-US" sz="1467" b="1" dirty="0">
                <a:solidFill>
                  <a:srgbClr val="333333"/>
                </a:solidFill>
                <a:latin typeface="72"/>
              </a:rPr>
              <a:t>Transformation</a:t>
            </a:r>
            <a:r>
              <a:rPr lang="en-US" sz="1467" dirty="0">
                <a:solidFill>
                  <a:srgbClr val="333333"/>
                </a:solidFill>
                <a:latin typeface="72"/>
              </a:rPr>
              <a:t>  </a:t>
            </a:r>
            <a:r>
              <a:rPr lang="en-US" sz="1467" b="1" dirty="0">
                <a:solidFill>
                  <a:srgbClr val="333333"/>
                </a:solidFill>
                <a:latin typeface="72"/>
              </a:rPr>
              <a:t>Converter</a:t>
            </a:r>
            <a:r>
              <a:rPr lang="en-US" sz="1467" dirty="0">
                <a:solidFill>
                  <a:srgbClr val="333333"/>
                </a:solidFill>
                <a:latin typeface="72"/>
              </a:rPr>
              <a:t>  </a:t>
            </a:r>
            <a:r>
              <a:rPr lang="en-US" sz="1467" b="1" dirty="0">
                <a:solidFill>
                  <a:srgbClr val="333333"/>
                </a:solidFill>
                <a:latin typeface="72"/>
              </a:rPr>
              <a:t>JSON to XML Converter</a:t>
            </a:r>
            <a:r>
              <a:rPr lang="en-US" sz="1467" dirty="0">
                <a:solidFill>
                  <a:srgbClr val="333333"/>
                </a:solidFill>
                <a:latin typeface="72"/>
              </a:rPr>
              <a:t>.</a:t>
            </a:r>
          </a:p>
          <a:p>
            <a:pPr algn="l">
              <a:buFont typeface="+mj-lt"/>
              <a:buAutoNum type="arabicPeriod"/>
            </a:pPr>
            <a:r>
              <a:rPr lang="en-US" sz="1467" dirty="0">
                <a:solidFill>
                  <a:srgbClr val="333333"/>
                </a:solidFill>
                <a:latin typeface="72"/>
              </a:rPr>
              <a:t>Insert the converter at the desired position in your integration process. The converter appears as a graphical element in your integration process.</a:t>
            </a:r>
          </a:p>
          <a:p>
            <a:pPr algn="l">
              <a:buFont typeface="+mj-lt"/>
              <a:buAutoNum type="arabicPeriod"/>
            </a:pPr>
            <a:r>
              <a:rPr lang="en-US" sz="1467" dirty="0">
                <a:solidFill>
                  <a:srgbClr val="333333"/>
                </a:solidFill>
                <a:latin typeface="72"/>
              </a:rPr>
              <a:t>The properties tab page for the XML to JSON Converter opens.</a:t>
            </a:r>
          </a:p>
          <a:p>
            <a:endParaRPr lang="en-IN" dirty="0"/>
          </a:p>
        </p:txBody>
      </p:sp>
    </p:spTree>
    <p:extLst>
      <p:ext uri="{BB962C8B-B14F-4D97-AF65-F5344CB8AC3E}">
        <p14:creationId xmlns:p14="http://schemas.microsoft.com/office/powerpoint/2010/main" val="98982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3E83-9915-485B-A9CD-6F8837537EB6}"/>
              </a:ext>
            </a:extLst>
          </p:cNvPr>
          <p:cNvSpPr>
            <a:spLocks noGrp="1"/>
          </p:cNvSpPr>
          <p:nvPr>
            <p:ph type="title"/>
          </p:nvPr>
        </p:nvSpPr>
        <p:spPr>
          <a:xfrm>
            <a:off x="648928" y="629266"/>
            <a:ext cx="3505496" cy="1622321"/>
          </a:xfrm>
        </p:spPr>
        <p:txBody>
          <a:bodyPr>
            <a:normAutofit/>
          </a:bodyPr>
          <a:lstStyle/>
          <a:p>
            <a:r>
              <a:rPr lang="en-IN" dirty="0" err="1"/>
              <a:t>Json</a:t>
            </a:r>
            <a:r>
              <a:rPr lang="en-IN" dirty="0"/>
              <a:t> to XML converter</a:t>
            </a:r>
          </a:p>
        </p:txBody>
      </p:sp>
      <p:sp>
        <p:nvSpPr>
          <p:cNvPr id="3" name="Content Placeholder 2">
            <a:extLst>
              <a:ext uri="{FF2B5EF4-FFF2-40B4-BE49-F238E27FC236}">
                <a16:creationId xmlns:a16="http://schemas.microsoft.com/office/drawing/2014/main" id="{75ECAF3E-478C-4097-8FD6-1E8101340918}"/>
              </a:ext>
            </a:extLst>
          </p:cNvPr>
          <p:cNvSpPr>
            <a:spLocks noGrp="1"/>
          </p:cNvSpPr>
          <p:nvPr>
            <p:ph idx="1"/>
          </p:nvPr>
        </p:nvSpPr>
        <p:spPr>
          <a:xfrm>
            <a:off x="648931" y="2438400"/>
            <a:ext cx="3505493" cy="3785419"/>
          </a:xfrm>
        </p:spPr>
        <p:txBody>
          <a:bodyPr>
            <a:normAutofit/>
          </a:bodyPr>
          <a:lstStyle/>
          <a:p>
            <a:r>
              <a:rPr lang="en-US" sz="2000">
                <a:latin typeface="72"/>
              </a:rPr>
              <a:t>Define the parameters for your conversion, see table below</a:t>
            </a:r>
          </a:p>
          <a:p>
            <a:endParaRPr lang="en-IN" sz="2000"/>
          </a:p>
        </p:txBody>
      </p:sp>
      <p:graphicFrame>
        <p:nvGraphicFramePr>
          <p:cNvPr id="4" name="Table 3">
            <a:extLst>
              <a:ext uri="{FF2B5EF4-FFF2-40B4-BE49-F238E27FC236}">
                <a16:creationId xmlns:a16="http://schemas.microsoft.com/office/drawing/2014/main" id="{003ED54C-E905-4D81-8F22-B4C921DD0C90}"/>
              </a:ext>
            </a:extLst>
          </p:cNvPr>
          <p:cNvGraphicFramePr>
            <a:graphicFrameLocks noGrp="1"/>
          </p:cNvGraphicFramePr>
          <p:nvPr/>
        </p:nvGraphicFramePr>
        <p:xfrm>
          <a:off x="5405862" y="1055821"/>
          <a:ext cx="6019334" cy="4743116"/>
        </p:xfrm>
        <a:graphic>
          <a:graphicData uri="http://schemas.openxmlformats.org/drawingml/2006/table">
            <a:tbl>
              <a:tblPr/>
              <a:tblGrid>
                <a:gridCol w="1031171">
                  <a:extLst>
                    <a:ext uri="{9D8B030D-6E8A-4147-A177-3AD203B41FA5}">
                      <a16:colId xmlns:a16="http://schemas.microsoft.com/office/drawing/2014/main" val="1271612373"/>
                    </a:ext>
                  </a:extLst>
                </a:gridCol>
                <a:gridCol w="2525628">
                  <a:extLst>
                    <a:ext uri="{9D8B030D-6E8A-4147-A177-3AD203B41FA5}">
                      <a16:colId xmlns:a16="http://schemas.microsoft.com/office/drawing/2014/main" val="2508156881"/>
                    </a:ext>
                  </a:extLst>
                </a:gridCol>
                <a:gridCol w="2462535">
                  <a:extLst>
                    <a:ext uri="{9D8B030D-6E8A-4147-A177-3AD203B41FA5}">
                      <a16:colId xmlns:a16="http://schemas.microsoft.com/office/drawing/2014/main" val="3784569562"/>
                    </a:ext>
                  </a:extLst>
                </a:gridCol>
              </a:tblGrid>
              <a:tr h="209116">
                <a:tc>
                  <a:txBody>
                    <a:bodyPr/>
                    <a:lstStyle/>
                    <a:p>
                      <a:pPr algn="l" fontAlgn="t">
                        <a:spcBef>
                          <a:spcPts val="0"/>
                        </a:spcBef>
                        <a:spcAft>
                          <a:spcPts val="0"/>
                        </a:spcAft>
                      </a:pPr>
                      <a:r>
                        <a:rPr lang="en-IN" sz="900" b="0" i="0" u="none" strike="noStrike">
                          <a:effectLst/>
                          <a:latin typeface="Arial" panose="020B0604020202020204" pitchFamily="34" charset="0"/>
                        </a:rPr>
                        <a:t>Tab</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Option</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Description</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7704297"/>
                  </a:ext>
                </a:extLst>
              </a:tr>
              <a:tr h="209116">
                <a:tc>
                  <a:txBody>
                    <a:bodyPr/>
                    <a:lstStyle/>
                    <a:p>
                      <a:pPr algn="l" fontAlgn="t">
                        <a:spcBef>
                          <a:spcPts val="0"/>
                        </a:spcBef>
                        <a:spcAft>
                          <a:spcPts val="0"/>
                        </a:spcAft>
                      </a:pPr>
                      <a:r>
                        <a:rPr lang="en-IN" sz="900" b="0" i="0" u="none" strike="noStrike">
                          <a:effectLst/>
                          <a:latin typeface="Arial" panose="020B0604020202020204" pitchFamily="34" charset="0"/>
                        </a:rPr>
                        <a:t>General</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Name</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Enter the name of the converter.</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58342539"/>
                  </a:ext>
                </a:extLst>
              </a:tr>
              <a:tr h="636851">
                <a:tc rowSpan="5">
                  <a:txBody>
                    <a:bodyPr/>
                    <a:lstStyle/>
                    <a:p>
                      <a:pPr algn="l" fontAlgn="t">
                        <a:spcBef>
                          <a:spcPts val="0"/>
                        </a:spcBef>
                        <a:spcAft>
                          <a:spcPts val="0"/>
                        </a:spcAft>
                      </a:pPr>
                      <a:r>
                        <a:rPr lang="en-IN" sz="900" b="0" i="0" u="none" strike="noStrike">
                          <a:effectLst/>
                          <a:latin typeface="Arial" panose="020B0604020202020204" pitchFamily="34" charset="0"/>
                        </a:rPr>
                        <a:t>Processing</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JSON Prefix (only if the option </a:t>
                      </a:r>
                      <a:r>
                        <a:rPr lang="en-US" sz="900" b="1" i="0" u="none" strike="noStrike">
                          <a:effectLst/>
                          <a:latin typeface="Arial" panose="020B0604020202020204" pitchFamily="34" charset="0"/>
                        </a:rPr>
                        <a:t>Use Namespace Mapping</a:t>
                      </a:r>
                      <a:r>
                        <a:rPr lang="en-US" sz="900" b="0" i="0" u="none" strike="noStrike">
                          <a:effectLst/>
                          <a:latin typeface="Arial" panose="020B0604020202020204" pitchFamily="34" charset="0"/>
                        </a:rPr>
                        <a:t> is selected)</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Enter the mapping of the JSON prefix to the XML namespace. The JSON namespace/prefix must begin with a letter and can contain aA-zZ and 0-9.</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71250666"/>
                  </a:ext>
                </a:extLst>
              </a:tr>
              <a:tr h="1064587">
                <a:tc vMerge="1">
                  <a:txBody>
                    <a:bodyPr/>
                    <a:lstStyle/>
                    <a:p>
                      <a:endParaRPr lang="en-IN"/>
                    </a:p>
                  </a:txBody>
                  <a:tcPr/>
                </a:tc>
                <a:tc>
                  <a:txBody>
                    <a:bodyPr/>
                    <a:lstStyle/>
                    <a:p>
                      <a:pPr algn="l" fontAlgn="t">
                        <a:spcBef>
                          <a:spcPts val="0"/>
                        </a:spcBef>
                        <a:spcAft>
                          <a:spcPts val="0"/>
                        </a:spcAft>
                      </a:pPr>
                      <a:r>
                        <a:rPr lang="en-IN" sz="900" b="0" i="0" u="none" strike="noStrike">
                          <a:effectLst/>
                          <a:latin typeface="Arial" panose="020B0604020202020204" pitchFamily="34" charset="0"/>
                        </a:rPr>
                        <a:t>JSON Prefix Separator</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Enter the JSON prefix separator to be used to separate the JSON prefix from the local part. The value used must not be used in the JSON prefix or local name.</a:t>
                      </a:r>
                    </a:p>
                    <a:p>
                      <a:pPr algn="l" fontAlgn="t">
                        <a:spcBef>
                          <a:spcPts val="0"/>
                        </a:spcBef>
                        <a:spcAft>
                          <a:spcPts val="0"/>
                        </a:spcAft>
                      </a:pPr>
                      <a:r>
                        <a:rPr lang="en-US" sz="900" b="0" i="0" u="none" strike="noStrike">
                          <a:effectLst/>
                          <a:latin typeface="Arial" panose="020B0604020202020204" pitchFamily="34" charset="0"/>
                        </a:rPr>
                        <a:t>The following characters are allowed: colon(:), comma(,), dot(.), pipe(|), semicolon(;), and space.</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8888180"/>
                  </a:ext>
                </a:extLst>
              </a:tr>
              <a:tr h="351695">
                <a:tc vMerge="1">
                  <a:txBody>
                    <a:bodyPr/>
                    <a:lstStyle/>
                    <a:p>
                      <a:endParaRPr lang="en-IN"/>
                    </a:p>
                  </a:txBody>
                  <a:tcPr/>
                </a:tc>
                <a:tc>
                  <a:txBody>
                    <a:bodyPr/>
                    <a:lstStyle/>
                    <a:p>
                      <a:pPr algn="l" fontAlgn="t">
                        <a:spcBef>
                          <a:spcPts val="0"/>
                        </a:spcBef>
                        <a:spcAft>
                          <a:spcPts val="0"/>
                        </a:spcAft>
                      </a:pPr>
                      <a:r>
                        <a:rPr lang="en-IN" sz="900" b="0" i="0" u="none" strike="noStrike">
                          <a:effectLst/>
                          <a:latin typeface="Arial" panose="020B0604020202020204" pitchFamily="34" charset="0"/>
                        </a:rPr>
                        <a:t>Add XML Root Element</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Select this option to convert JSON documents with an XML root element</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94756614"/>
                  </a:ext>
                </a:extLst>
              </a:tr>
              <a:tr h="1777479">
                <a:tc vMerge="1">
                  <a:txBody>
                    <a:bodyPr/>
                    <a:lstStyle/>
                    <a:p>
                      <a:endParaRPr lang="en-IN"/>
                    </a:p>
                  </a:txBody>
                  <a:tcPr/>
                </a:tc>
                <a:tc>
                  <a:txBody>
                    <a:bodyPr/>
                    <a:lstStyle/>
                    <a:p>
                      <a:pPr algn="l" fontAlgn="t">
                        <a:spcBef>
                          <a:spcPts val="0"/>
                        </a:spcBef>
                        <a:spcAft>
                          <a:spcPts val="0"/>
                        </a:spcAft>
                      </a:pPr>
                      <a:r>
                        <a:rPr lang="en-US" sz="900" b="0" i="0" u="none" strike="noStrike">
                          <a:effectLst/>
                          <a:latin typeface="Arial" panose="020B0604020202020204" pitchFamily="34" charset="0"/>
                        </a:rPr>
                        <a:t>Name (only if the option </a:t>
                      </a:r>
                      <a:r>
                        <a:rPr lang="en-US" sz="900" b="1" i="0" u="none" strike="noStrike">
                          <a:effectLst/>
                          <a:latin typeface="Arial" panose="020B0604020202020204" pitchFamily="34" charset="0"/>
                        </a:rPr>
                        <a:t>Add XML Root Element</a:t>
                      </a:r>
                      <a:r>
                        <a:rPr lang="en-US" sz="900" b="0" i="0" u="none" strike="noStrike">
                          <a:effectLst/>
                          <a:latin typeface="Arial" panose="020B0604020202020204" pitchFamily="34" charset="0"/>
                        </a:rPr>
                        <a:t> is selected)</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Enter the name of the XML root element. The name must comply with the NCName rules:</a:t>
                      </a:r>
                    </a:p>
                    <a:p>
                      <a:pPr algn="l" fontAlgn="t">
                        <a:spcBef>
                          <a:spcPts val="0"/>
                        </a:spcBef>
                        <a:spcAft>
                          <a:spcPts val="0"/>
                        </a:spcAft>
                        <a:buClrTx/>
                        <a:buSzPts val="1800"/>
                        <a:buFont typeface="Arial" panose="020B0604020202020204" pitchFamily="34" charset="0"/>
                        <a:buChar char="•"/>
                      </a:pPr>
                      <a:r>
                        <a:rPr lang="en-US" sz="900" b="0" i="0" u="none" strike="noStrike">
                          <a:effectLst/>
                          <a:latin typeface="Arial" panose="020B0604020202020204" pitchFamily="34" charset="0"/>
                        </a:rPr>
                        <a:t>The name must begin with a letter or an underscore.</a:t>
                      </a:r>
                    </a:p>
                    <a:p>
                      <a:pPr algn="l" fontAlgn="t">
                        <a:spcBef>
                          <a:spcPts val="0"/>
                        </a:spcBef>
                        <a:spcAft>
                          <a:spcPts val="0"/>
                        </a:spcAft>
                        <a:buClrTx/>
                        <a:buSzPts val="1800"/>
                        <a:buFont typeface="Arial" panose="020B0604020202020204" pitchFamily="34" charset="0"/>
                        <a:buChar char="•"/>
                      </a:pPr>
                      <a:r>
                        <a:rPr lang="en-US" sz="900" b="0" i="0" u="none" strike="noStrike">
                          <a:effectLst/>
                          <a:latin typeface="Arial" panose="020B0604020202020204" pitchFamily="34" charset="0"/>
                        </a:rPr>
                        <a:t>The valid characters for the remainder of the name are:</a:t>
                      </a:r>
                    </a:p>
                    <a:p>
                      <a:pPr marL="740664" indent="-283464" algn="l" fontAlgn="t">
                        <a:spcBef>
                          <a:spcPts val="0"/>
                        </a:spcBef>
                        <a:spcAft>
                          <a:spcPts val="0"/>
                        </a:spcAft>
                        <a:buClrTx/>
                        <a:buSzPts val="1800"/>
                        <a:buFont typeface="Arial" panose="020B0604020202020204" pitchFamily="34" charset="0"/>
                        <a:buChar char="•"/>
                      </a:pPr>
                      <a:r>
                        <a:rPr lang="en-US" sz="900" b="0" i="0" u="none" strike="noStrike">
                          <a:effectLst/>
                          <a:latin typeface="Arial" panose="020B0604020202020204" pitchFamily="34" charset="0"/>
                        </a:rPr>
                        <a:t>Letters</a:t>
                      </a:r>
                    </a:p>
                    <a:p>
                      <a:pPr marL="740664" indent="-283464" algn="l" fontAlgn="t">
                        <a:spcBef>
                          <a:spcPts val="0"/>
                        </a:spcBef>
                        <a:spcAft>
                          <a:spcPts val="0"/>
                        </a:spcAft>
                        <a:buClrTx/>
                        <a:buSzPts val="1800"/>
                        <a:buFont typeface="Arial" panose="020B0604020202020204" pitchFamily="34" charset="0"/>
                        <a:buChar char="•"/>
                      </a:pPr>
                      <a:r>
                        <a:rPr lang="en-US" sz="900" b="0" i="0" u="none" strike="noStrike">
                          <a:effectLst/>
                          <a:latin typeface="Arial" panose="020B0604020202020204" pitchFamily="34" charset="0"/>
                        </a:rPr>
                        <a:t>Digits</a:t>
                      </a:r>
                    </a:p>
                    <a:p>
                      <a:pPr marL="740664" indent="-283464" algn="l" fontAlgn="t">
                        <a:spcBef>
                          <a:spcPts val="0"/>
                        </a:spcBef>
                        <a:spcAft>
                          <a:spcPts val="0"/>
                        </a:spcAft>
                        <a:buClrTx/>
                        <a:buSzPts val="1800"/>
                        <a:buFont typeface="Arial" panose="020B0604020202020204" pitchFamily="34" charset="0"/>
                        <a:buChar char="•"/>
                      </a:pPr>
                      <a:r>
                        <a:rPr lang="en-US" sz="900" b="0" i="0" u="none" strike="noStrike">
                          <a:effectLst/>
                          <a:latin typeface="Arial" panose="020B0604020202020204" pitchFamily="34" charset="0"/>
                        </a:rPr>
                        <a:t>Period</a:t>
                      </a:r>
                    </a:p>
                    <a:p>
                      <a:pPr marL="740664" indent="-283464" algn="l" fontAlgn="t">
                        <a:spcBef>
                          <a:spcPts val="0"/>
                        </a:spcBef>
                        <a:spcAft>
                          <a:spcPts val="0"/>
                        </a:spcAft>
                        <a:buClrTx/>
                        <a:buSzPts val="1800"/>
                        <a:buFont typeface="Arial" panose="020B0604020202020204" pitchFamily="34" charset="0"/>
                        <a:buChar char="•"/>
                      </a:pPr>
                      <a:r>
                        <a:rPr lang="en-US" sz="900" b="0" i="0" u="none" strike="noStrike">
                          <a:effectLst/>
                          <a:latin typeface="Arial" panose="020B0604020202020204" pitchFamily="34" charset="0"/>
                        </a:rPr>
                        <a:t>Hyphen</a:t>
                      </a:r>
                    </a:p>
                    <a:p>
                      <a:pPr marL="740664" indent="-283464" algn="l" fontAlgn="t">
                        <a:spcBef>
                          <a:spcPts val="0"/>
                        </a:spcBef>
                        <a:spcAft>
                          <a:spcPts val="0"/>
                        </a:spcAft>
                        <a:buClrTx/>
                        <a:buSzPts val="1800"/>
                        <a:buFont typeface="Arial" panose="020B0604020202020204" pitchFamily="34" charset="0"/>
                        <a:buChar char="•"/>
                      </a:pPr>
                      <a:r>
                        <a:rPr lang="en-US" sz="900" b="0" i="0" u="none" strike="noStrike">
                          <a:effectLst/>
                          <a:latin typeface="Arial" panose="020B0604020202020204" pitchFamily="34" charset="0"/>
                        </a:rPr>
                        <a:t>Underscore</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87425799"/>
                  </a:ext>
                </a:extLst>
              </a:tr>
              <a:tr h="494272">
                <a:tc vMerge="1">
                  <a:txBody>
                    <a:bodyPr/>
                    <a:lstStyle/>
                    <a:p>
                      <a:endParaRPr lang="en-IN"/>
                    </a:p>
                  </a:txBody>
                  <a:tcPr/>
                </a:tc>
                <a:tc>
                  <a:txBody>
                    <a:bodyPr/>
                    <a:lstStyle/>
                    <a:p>
                      <a:pPr algn="l" fontAlgn="t">
                        <a:spcBef>
                          <a:spcPts val="0"/>
                        </a:spcBef>
                        <a:spcAft>
                          <a:spcPts val="0"/>
                        </a:spcAft>
                      </a:pPr>
                      <a:r>
                        <a:rPr lang="en-US" sz="900" b="0" i="0" u="none" strike="noStrike">
                          <a:effectLst/>
                          <a:latin typeface="Arial" panose="020B0604020202020204" pitchFamily="34" charset="0"/>
                        </a:rPr>
                        <a:t>Namespace Mapping (only if the option </a:t>
                      </a:r>
                      <a:r>
                        <a:rPr lang="en-US" sz="900" b="1" i="0" u="none" strike="noStrike">
                          <a:effectLst/>
                          <a:latin typeface="Arial" panose="020B0604020202020204" pitchFamily="34" charset="0"/>
                        </a:rPr>
                        <a:t>Add XML Root Element</a:t>
                      </a:r>
                      <a:r>
                        <a:rPr lang="en-US" sz="900" b="0" i="0" u="none" strike="noStrike">
                          <a:effectLst/>
                          <a:latin typeface="Arial" panose="020B0604020202020204" pitchFamily="34" charset="0"/>
                        </a:rPr>
                        <a:t> is selected)</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Enter the namespace of the XML root element that you have configured in the integration flow.</a:t>
                      </a:r>
                    </a:p>
                  </a:txBody>
                  <a:tcPr marL="47527" marR="47527" marT="23763" marB="2376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31915567"/>
                  </a:ext>
                </a:extLst>
              </a:tr>
            </a:tbl>
          </a:graphicData>
        </a:graphic>
      </p:graphicFrame>
    </p:spTree>
    <p:extLst>
      <p:ext uri="{BB962C8B-B14F-4D97-AF65-F5344CB8AC3E}">
        <p14:creationId xmlns:p14="http://schemas.microsoft.com/office/powerpoint/2010/main" val="1187941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8D6C-8207-4C73-B66D-86C93E4B08FB}"/>
              </a:ext>
            </a:extLst>
          </p:cNvPr>
          <p:cNvSpPr>
            <a:spLocks noGrp="1"/>
          </p:cNvSpPr>
          <p:nvPr>
            <p:ph type="title"/>
          </p:nvPr>
        </p:nvSpPr>
        <p:spPr/>
        <p:txBody>
          <a:bodyPr>
            <a:normAutofit/>
          </a:bodyPr>
          <a:lstStyle/>
          <a:p>
            <a:r>
              <a:rPr lang="en-IN" b="0" i="0" dirty="0">
                <a:solidFill>
                  <a:srgbClr val="333333"/>
                </a:solidFill>
                <a:effectLst/>
                <a:latin typeface="72"/>
              </a:rPr>
              <a:t>                      XML to JSON Converter</a:t>
            </a:r>
            <a:br>
              <a:rPr lang="en-IN"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A24090D4-EEDC-468F-97B7-68E7430BF1DF}"/>
              </a:ext>
            </a:extLst>
          </p:cNvPr>
          <p:cNvSpPr>
            <a:spLocks noGrp="1"/>
          </p:cNvSpPr>
          <p:nvPr>
            <p:ph idx="1"/>
          </p:nvPr>
        </p:nvSpPr>
        <p:spPr/>
        <p:txBody>
          <a:bodyPr/>
          <a:lstStyle/>
          <a:p>
            <a:pPr algn="l"/>
            <a:r>
              <a:rPr lang="en-US" sz="1467" b="1" dirty="0">
                <a:solidFill>
                  <a:srgbClr val="333333"/>
                </a:solidFill>
                <a:latin typeface="72"/>
              </a:rPr>
              <a:t>Procedure</a:t>
            </a:r>
          </a:p>
          <a:p>
            <a:pPr algn="l">
              <a:buFont typeface="+mj-lt"/>
              <a:buAutoNum type="arabicPeriod"/>
            </a:pPr>
            <a:r>
              <a:rPr lang="en-US" sz="1467" dirty="0">
                <a:solidFill>
                  <a:srgbClr val="333333"/>
                </a:solidFill>
                <a:latin typeface="72"/>
              </a:rPr>
              <a:t>In the palette, choose </a:t>
            </a:r>
            <a:r>
              <a:rPr lang="en-US" sz="1467" dirty="0">
                <a:solidFill>
                  <a:srgbClr val="333333"/>
                </a:solidFill>
                <a:latin typeface="SAPiconsV4-1"/>
              </a:rPr>
              <a:t> </a:t>
            </a:r>
            <a:r>
              <a:rPr lang="en-US" sz="1467" b="1" dirty="0">
                <a:solidFill>
                  <a:srgbClr val="333333"/>
                </a:solidFill>
                <a:latin typeface="72"/>
              </a:rPr>
              <a:t>Transformation</a:t>
            </a:r>
            <a:r>
              <a:rPr lang="en-US" sz="1467" dirty="0">
                <a:solidFill>
                  <a:srgbClr val="333333"/>
                </a:solidFill>
                <a:latin typeface="72"/>
              </a:rPr>
              <a:t>  </a:t>
            </a:r>
            <a:r>
              <a:rPr lang="en-US" sz="1467" b="1" dirty="0">
                <a:solidFill>
                  <a:srgbClr val="333333"/>
                </a:solidFill>
                <a:latin typeface="72"/>
              </a:rPr>
              <a:t>Converter</a:t>
            </a:r>
            <a:r>
              <a:rPr lang="en-US" sz="1467" dirty="0">
                <a:solidFill>
                  <a:srgbClr val="333333"/>
                </a:solidFill>
                <a:latin typeface="72"/>
              </a:rPr>
              <a:t>  </a:t>
            </a:r>
            <a:r>
              <a:rPr lang="en-US" sz="1467" b="1" dirty="0">
                <a:solidFill>
                  <a:srgbClr val="333333"/>
                </a:solidFill>
                <a:latin typeface="72"/>
              </a:rPr>
              <a:t>XML to JSON </a:t>
            </a:r>
            <a:r>
              <a:rPr lang="en-US" sz="1467" b="1" dirty="0" err="1">
                <a:solidFill>
                  <a:srgbClr val="333333"/>
                </a:solidFill>
                <a:latin typeface="72"/>
              </a:rPr>
              <a:t>Converter</a:t>
            </a:r>
            <a:r>
              <a:rPr lang="en-US" sz="1467" dirty="0" err="1">
                <a:solidFill>
                  <a:srgbClr val="333333"/>
                </a:solidFill>
                <a:latin typeface="72"/>
              </a:rPr>
              <a:t>.Your</a:t>
            </a:r>
            <a:r>
              <a:rPr lang="en-US" sz="1467" dirty="0">
                <a:solidFill>
                  <a:srgbClr val="333333"/>
                </a:solidFill>
                <a:latin typeface="72"/>
              </a:rPr>
              <a:t> </a:t>
            </a:r>
            <a:r>
              <a:rPr lang="en-US" sz="1467" dirty="0" err="1">
                <a:solidFill>
                  <a:srgbClr val="333333"/>
                </a:solidFill>
                <a:latin typeface="72"/>
              </a:rPr>
              <a:t>cusor</a:t>
            </a:r>
            <a:r>
              <a:rPr lang="en-US" sz="1467" dirty="0">
                <a:solidFill>
                  <a:srgbClr val="333333"/>
                </a:solidFill>
                <a:latin typeface="72"/>
              </a:rPr>
              <a:t> symbol</a:t>
            </a:r>
          </a:p>
          <a:p>
            <a:pPr algn="l">
              <a:buFont typeface="+mj-lt"/>
              <a:buAutoNum type="arabicPeriod"/>
            </a:pPr>
            <a:r>
              <a:rPr lang="en-US" sz="1467" dirty="0">
                <a:solidFill>
                  <a:srgbClr val="333333"/>
                </a:solidFill>
                <a:latin typeface="72"/>
              </a:rPr>
              <a:t>Insert the converter at the desired position in your integration </a:t>
            </a:r>
            <a:r>
              <a:rPr lang="en-US" sz="1467" dirty="0" err="1">
                <a:solidFill>
                  <a:srgbClr val="333333"/>
                </a:solidFill>
                <a:latin typeface="72"/>
              </a:rPr>
              <a:t>process.The</a:t>
            </a:r>
            <a:r>
              <a:rPr lang="en-US" sz="1467" dirty="0">
                <a:solidFill>
                  <a:srgbClr val="333333"/>
                </a:solidFill>
                <a:latin typeface="72"/>
              </a:rPr>
              <a:t> converter appears as a graphical element in your integration process.</a:t>
            </a:r>
          </a:p>
          <a:p>
            <a:pPr algn="l">
              <a:buFont typeface="+mj-lt"/>
              <a:buAutoNum type="arabicPeriod"/>
            </a:pPr>
            <a:r>
              <a:rPr lang="en-US" sz="1467" dirty="0">
                <a:solidFill>
                  <a:srgbClr val="333333"/>
                </a:solidFill>
                <a:latin typeface="72"/>
              </a:rPr>
              <a:t>The properties tab page for the XML to JSON-Converter opens</a:t>
            </a:r>
          </a:p>
          <a:p>
            <a:endParaRPr lang="en-IN" dirty="0"/>
          </a:p>
        </p:txBody>
      </p:sp>
    </p:spTree>
    <p:extLst>
      <p:ext uri="{BB962C8B-B14F-4D97-AF65-F5344CB8AC3E}">
        <p14:creationId xmlns:p14="http://schemas.microsoft.com/office/powerpoint/2010/main" val="1093384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2C152-4EC3-4FD2-A7C2-60FCEC11E3E0}"/>
              </a:ext>
            </a:extLst>
          </p:cNvPr>
          <p:cNvSpPr>
            <a:spLocks noGrp="1"/>
          </p:cNvSpPr>
          <p:nvPr>
            <p:ph type="title"/>
          </p:nvPr>
        </p:nvSpPr>
        <p:spPr>
          <a:xfrm>
            <a:off x="648928" y="629266"/>
            <a:ext cx="3505496" cy="1622321"/>
          </a:xfrm>
        </p:spPr>
        <p:txBody>
          <a:bodyPr>
            <a:normAutofit/>
          </a:bodyPr>
          <a:lstStyle/>
          <a:p>
            <a:endParaRPr lang="en-IN"/>
          </a:p>
        </p:txBody>
      </p:sp>
      <p:sp>
        <p:nvSpPr>
          <p:cNvPr id="9" name="Content Placeholder 8">
            <a:extLst>
              <a:ext uri="{FF2B5EF4-FFF2-40B4-BE49-F238E27FC236}">
                <a16:creationId xmlns:a16="http://schemas.microsoft.com/office/drawing/2014/main" id="{719EEC99-7488-0A27-E8FC-9FC471FE09C8}"/>
              </a:ext>
            </a:extLst>
          </p:cNvPr>
          <p:cNvSpPr>
            <a:spLocks noGrp="1"/>
          </p:cNvSpPr>
          <p:nvPr>
            <p:ph idx="1"/>
          </p:nvPr>
        </p:nvSpPr>
        <p:spPr>
          <a:xfrm>
            <a:off x="648931" y="2438400"/>
            <a:ext cx="3505493" cy="3785419"/>
          </a:xfrm>
        </p:spPr>
        <p:txBody>
          <a:bodyPr>
            <a:normAutofit/>
          </a:bodyPr>
          <a:lstStyle/>
          <a:p>
            <a:r>
              <a:rPr lang="en-US" sz="1600" dirty="0">
                <a:solidFill>
                  <a:srgbClr val="333333"/>
                </a:solidFill>
                <a:latin typeface="72"/>
              </a:rPr>
              <a:t>Define the parameters for your conversion, see table below</a:t>
            </a:r>
            <a:endParaRPr lang="en-US" sz="2000" dirty="0"/>
          </a:p>
        </p:txBody>
      </p:sp>
      <p:graphicFrame>
        <p:nvGraphicFramePr>
          <p:cNvPr id="7" name="Content Placeholder 3">
            <a:extLst>
              <a:ext uri="{FF2B5EF4-FFF2-40B4-BE49-F238E27FC236}">
                <a16:creationId xmlns:a16="http://schemas.microsoft.com/office/drawing/2014/main" id="{1EA7E98C-67BA-42E8-8784-6CDAF0943C10}"/>
              </a:ext>
            </a:extLst>
          </p:cNvPr>
          <p:cNvGraphicFramePr>
            <a:graphicFrameLocks/>
          </p:cNvGraphicFramePr>
          <p:nvPr/>
        </p:nvGraphicFramePr>
        <p:xfrm>
          <a:off x="5405861" y="1273415"/>
          <a:ext cx="6019330" cy="4307926"/>
        </p:xfrm>
        <a:graphic>
          <a:graphicData uri="http://schemas.openxmlformats.org/drawingml/2006/table">
            <a:tbl>
              <a:tblPr/>
              <a:tblGrid>
                <a:gridCol w="3039361">
                  <a:extLst>
                    <a:ext uri="{9D8B030D-6E8A-4147-A177-3AD203B41FA5}">
                      <a16:colId xmlns:a16="http://schemas.microsoft.com/office/drawing/2014/main" val="4106480638"/>
                    </a:ext>
                  </a:extLst>
                </a:gridCol>
                <a:gridCol w="2979969">
                  <a:extLst>
                    <a:ext uri="{9D8B030D-6E8A-4147-A177-3AD203B41FA5}">
                      <a16:colId xmlns:a16="http://schemas.microsoft.com/office/drawing/2014/main" val="3602799212"/>
                    </a:ext>
                  </a:extLst>
                </a:gridCol>
              </a:tblGrid>
              <a:tr h="244896">
                <a:tc>
                  <a:txBody>
                    <a:bodyPr/>
                    <a:lstStyle/>
                    <a:p>
                      <a:pPr algn="l" fontAlgn="t">
                        <a:spcBef>
                          <a:spcPts val="0"/>
                        </a:spcBef>
                        <a:spcAft>
                          <a:spcPts val="0"/>
                        </a:spcAft>
                      </a:pPr>
                      <a:r>
                        <a:rPr lang="en-IN" sz="1100" b="0" i="0" u="none" strike="noStrike">
                          <a:effectLst/>
                          <a:latin typeface="Arial" panose="020B0604020202020204" pitchFamily="34" charset="0"/>
                        </a:rPr>
                        <a:t>Option</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1100" b="0" i="0" u="none" strike="noStrike">
                          <a:effectLst/>
                          <a:latin typeface="Arial" panose="020B0604020202020204" pitchFamily="34" charset="0"/>
                        </a:rPr>
                        <a:t>Description</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3743286"/>
                  </a:ext>
                </a:extLst>
              </a:tr>
              <a:tr h="244896">
                <a:tc>
                  <a:txBody>
                    <a:bodyPr/>
                    <a:lstStyle/>
                    <a:p>
                      <a:pPr algn="l" fontAlgn="t">
                        <a:spcBef>
                          <a:spcPts val="0"/>
                        </a:spcBef>
                        <a:spcAft>
                          <a:spcPts val="0"/>
                        </a:spcAft>
                      </a:pPr>
                      <a:r>
                        <a:rPr lang="en-IN" sz="1100" b="0" i="0" u="none" strike="noStrike">
                          <a:effectLst/>
                          <a:latin typeface="Arial" panose="020B0604020202020204" pitchFamily="34" charset="0"/>
                        </a:rPr>
                        <a:t>Name</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1100" b="0" i="0" u="none" strike="noStrike">
                          <a:effectLst/>
                          <a:latin typeface="Arial" panose="020B0604020202020204" pitchFamily="34" charset="0"/>
                        </a:rPr>
                        <a:t>Enter the name of the converter.</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99470280"/>
                  </a:ext>
                </a:extLst>
              </a:tr>
              <a:tr h="1246737">
                <a:tc>
                  <a:txBody>
                    <a:bodyPr/>
                    <a:lstStyle/>
                    <a:p>
                      <a:pPr algn="l" fontAlgn="t">
                        <a:spcBef>
                          <a:spcPts val="0"/>
                        </a:spcBef>
                        <a:spcAft>
                          <a:spcPts val="0"/>
                        </a:spcAft>
                      </a:pPr>
                      <a:r>
                        <a:rPr lang="en-IN" sz="1100" b="0" i="0" u="none" strike="noStrike">
                          <a:effectLst/>
                          <a:latin typeface="Arial" panose="020B0604020202020204" pitchFamily="34" charset="0"/>
                        </a:rPr>
                        <a:t>JSON Output Encoding</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1100" b="0" i="0" u="none" strike="noStrike">
                          <a:effectLst/>
                          <a:latin typeface="Arial" panose="020B0604020202020204" pitchFamily="34" charset="0"/>
                        </a:rPr>
                        <a:t>Enter the JSON output encoding. The default value is </a:t>
                      </a:r>
                      <a:r>
                        <a:rPr lang="en-US" sz="1100" b="1" i="0" u="none" strike="noStrike">
                          <a:effectLst/>
                          <a:latin typeface="Arial" panose="020B0604020202020204" pitchFamily="34" charset="0"/>
                        </a:rPr>
                        <a:t>from header or property</a:t>
                      </a:r>
                      <a:r>
                        <a:rPr lang="en-US" sz="1100" b="0" i="0" u="none" strike="noStrike">
                          <a:effectLst/>
                          <a:latin typeface="Arial" panose="020B0604020202020204" pitchFamily="34" charset="0"/>
                        </a:rPr>
                        <a:t>.</a:t>
                      </a:r>
                    </a:p>
                    <a:p>
                      <a:pPr algn="l" fontAlgn="t">
                        <a:spcBef>
                          <a:spcPts val="0"/>
                        </a:spcBef>
                        <a:spcAft>
                          <a:spcPts val="0"/>
                        </a:spcAft>
                      </a:pPr>
                      <a:r>
                        <a:rPr lang="en-US" sz="1100" b="0" i="0" u="none" strike="noStrike">
                          <a:effectLst/>
                          <a:latin typeface="Arial" panose="020B0604020202020204" pitchFamily="34" charset="0"/>
                        </a:rPr>
                        <a:t>If you select </a:t>
                      </a:r>
                      <a:r>
                        <a:rPr lang="en-US" sz="1100" b="1" i="0" u="none" strike="noStrike">
                          <a:effectLst/>
                          <a:latin typeface="Arial" panose="020B0604020202020204" pitchFamily="34" charset="0"/>
                        </a:rPr>
                        <a:t>from header or property</a:t>
                      </a:r>
                      <a:r>
                        <a:rPr lang="en-US" sz="1100" b="0" i="0" u="none" strike="noStrike">
                          <a:effectLst/>
                          <a:latin typeface="Arial" panose="020B0604020202020204" pitchFamily="34" charset="0"/>
                        </a:rPr>
                        <a:t>, the converter tries to read the encoding from the message header or exchange property CamelCharsetName. If there is no value defined, UTF-8 is used.</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29302722"/>
                  </a:ext>
                </a:extLst>
              </a:tr>
              <a:tr h="912791">
                <a:tc>
                  <a:txBody>
                    <a:bodyPr/>
                    <a:lstStyle/>
                    <a:p>
                      <a:pPr algn="l" fontAlgn="t">
                        <a:spcBef>
                          <a:spcPts val="0"/>
                        </a:spcBef>
                        <a:spcAft>
                          <a:spcPts val="0"/>
                        </a:spcAft>
                      </a:pPr>
                      <a:r>
                        <a:rPr lang="en-US" sz="1100" b="0" i="0" u="none" strike="noStrike">
                          <a:effectLst/>
                          <a:latin typeface="Arial" panose="020B0604020202020204" pitchFamily="34" charset="0"/>
                        </a:rPr>
                        <a:t>XML Namespace (only if the option </a:t>
                      </a:r>
                      <a:r>
                        <a:rPr lang="en-US" sz="1100" b="1" i="0" u="none" strike="noStrike">
                          <a:effectLst/>
                          <a:latin typeface="Arial" panose="020B0604020202020204" pitchFamily="34" charset="0"/>
                        </a:rPr>
                        <a:t>Namespace Mapping</a:t>
                      </a:r>
                      <a:r>
                        <a:rPr lang="en-US" sz="1100" b="0" i="0" u="none" strike="noStrike">
                          <a:effectLst/>
                          <a:latin typeface="Arial" panose="020B0604020202020204" pitchFamily="34" charset="0"/>
                        </a:rPr>
                        <a:t> is selected)</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1100" b="0" i="0" u="none" strike="noStrike">
                          <a:effectLst/>
                          <a:latin typeface="Arial" panose="020B0604020202020204" pitchFamily="34" charset="0"/>
                        </a:rPr>
                        <a:t>If you select from header or property, the converter tries to read the encoding from the message header or exchange property CamelCharsetName. If there is no value defined, UTF-8 is used.</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58826419"/>
                  </a:ext>
                </a:extLst>
              </a:tr>
              <a:tr h="1246737">
                <a:tc>
                  <a:txBody>
                    <a:bodyPr/>
                    <a:lstStyle/>
                    <a:p>
                      <a:pPr algn="l" fontAlgn="t">
                        <a:spcBef>
                          <a:spcPts val="0"/>
                        </a:spcBef>
                        <a:spcAft>
                          <a:spcPts val="0"/>
                        </a:spcAft>
                      </a:pPr>
                      <a:r>
                        <a:rPr lang="en-US" sz="1100" b="0" i="0" u="none" strike="noStrike">
                          <a:effectLst/>
                          <a:latin typeface="Arial" panose="020B0604020202020204" pitchFamily="34" charset="0"/>
                        </a:rPr>
                        <a:t>JSON Prefix Separator (only if the option </a:t>
                      </a:r>
                      <a:r>
                        <a:rPr lang="en-US" sz="1100" b="1" i="0" u="none" strike="noStrike">
                          <a:effectLst/>
                          <a:latin typeface="Arial" panose="020B0604020202020204" pitchFamily="34" charset="0"/>
                        </a:rPr>
                        <a:t>Namespace Mapping</a:t>
                      </a:r>
                      <a:r>
                        <a:rPr lang="en-US" sz="1100" b="0" i="0" u="none" strike="noStrike">
                          <a:effectLst/>
                          <a:latin typeface="Arial" panose="020B0604020202020204" pitchFamily="34" charset="0"/>
                        </a:rPr>
                        <a:t> is selected)</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1100" b="0" i="0" u="none" strike="noStrike">
                          <a:effectLst/>
                          <a:latin typeface="Arial" panose="020B0604020202020204" pitchFamily="34" charset="0"/>
                        </a:rPr>
                        <a:t>Enter the JSON prefix separator to be used to separate the JSON prefix from the local part. The value used must not be used in the JSON prefix or local name.</a:t>
                      </a:r>
                    </a:p>
                    <a:p>
                      <a:pPr algn="l" fontAlgn="t">
                        <a:spcBef>
                          <a:spcPts val="0"/>
                        </a:spcBef>
                        <a:spcAft>
                          <a:spcPts val="0"/>
                        </a:spcAft>
                      </a:pPr>
                      <a:r>
                        <a:rPr lang="en-US" sz="1100" b="0" i="0" u="none" strike="noStrike">
                          <a:effectLst/>
                          <a:latin typeface="Arial" panose="020B0604020202020204" pitchFamily="34" charset="0"/>
                        </a:rPr>
                        <a:t>The following characters are allowed: colon(:), comma(,), dot(.), pipe(|), semicolon(;), and space.</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16350319"/>
                  </a:ext>
                </a:extLst>
              </a:tr>
              <a:tr h="411869">
                <a:tc>
                  <a:txBody>
                    <a:bodyPr/>
                    <a:lstStyle/>
                    <a:p>
                      <a:pPr algn="l" fontAlgn="t">
                        <a:spcBef>
                          <a:spcPts val="0"/>
                        </a:spcBef>
                        <a:spcAft>
                          <a:spcPts val="0"/>
                        </a:spcAft>
                      </a:pPr>
                      <a:r>
                        <a:rPr lang="en-IN" sz="1100" b="0" i="0" u="none" strike="noStrike">
                          <a:effectLst/>
                          <a:latin typeface="Arial" panose="020B0604020202020204" pitchFamily="34" charset="0"/>
                        </a:rPr>
                        <a:t>Suppress JSON Root Element</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1100" b="0" i="0" u="none" strike="noStrike">
                          <a:effectLst/>
                          <a:latin typeface="Arial" panose="020B0604020202020204" pitchFamily="34" charset="0"/>
                        </a:rPr>
                        <a:t>Choose this option to create the JSON message without the root element tag.</a:t>
                      </a:r>
                    </a:p>
                  </a:txBody>
                  <a:tcPr marL="55657" marR="55657" marT="27829" marB="2782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65559085"/>
                  </a:ext>
                </a:extLst>
              </a:tr>
            </a:tbl>
          </a:graphicData>
        </a:graphic>
      </p:graphicFrame>
    </p:spTree>
    <p:extLst>
      <p:ext uri="{BB962C8B-B14F-4D97-AF65-F5344CB8AC3E}">
        <p14:creationId xmlns:p14="http://schemas.microsoft.com/office/powerpoint/2010/main" val="2889579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0573-6044-45CF-A7E2-08FD21E5A0FB}"/>
              </a:ext>
            </a:extLst>
          </p:cNvPr>
          <p:cNvSpPr>
            <a:spLocks noGrp="1"/>
          </p:cNvSpPr>
          <p:nvPr>
            <p:ph type="title"/>
          </p:nvPr>
        </p:nvSpPr>
        <p:spPr/>
        <p:txBody>
          <a:bodyPr/>
          <a:lstStyle/>
          <a:p>
            <a:r>
              <a:rPr lang="en-IN" dirty="0"/>
              <a:t>Q n A</a:t>
            </a:r>
          </a:p>
        </p:txBody>
      </p:sp>
      <p:sp>
        <p:nvSpPr>
          <p:cNvPr id="3" name="Content Placeholder 2">
            <a:extLst>
              <a:ext uri="{FF2B5EF4-FFF2-40B4-BE49-F238E27FC236}">
                <a16:creationId xmlns:a16="http://schemas.microsoft.com/office/drawing/2014/main" id="{A482E4EB-9C5F-4015-B318-D699442A3FA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436487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A903-D15B-458E-A161-459563B9B86E}"/>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FD1BE55F-A6C1-4D47-8280-84A8F61FFFF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9283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D355-34EE-400E-AE69-4BD25FC7A485}"/>
              </a:ext>
            </a:extLst>
          </p:cNvPr>
          <p:cNvSpPr>
            <a:spLocks noGrp="1"/>
          </p:cNvSpPr>
          <p:nvPr>
            <p:ph type="title"/>
          </p:nvPr>
        </p:nvSpPr>
        <p:spPr/>
        <p:txBody>
          <a:bodyPr/>
          <a:lstStyle/>
          <a:p>
            <a:r>
              <a:rPr lang="en-IN" dirty="0"/>
              <a:t>Adapters</a:t>
            </a:r>
          </a:p>
        </p:txBody>
      </p:sp>
      <p:sp>
        <p:nvSpPr>
          <p:cNvPr id="3" name="Content Placeholder 2">
            <a:extLst>
              <a:ext uri="{FF2B5EF4-FFF2-40B4-BE49-F238E27FC236}">
                <a16:creationId xmlns:a16="http://schemas.microsoft.com/office/drawing/2014/main" id="{C5B85D7B-31F3-4BE6-8DB0-84A81316FF17}"/>
              </a:ext>
            </a:extLst>
          </p:cNvPr>
          <p:cNvSpPr>
            <a:spLocks noGrp="1"/>
          </p:cNvSpPr>
          <p:nvPr>
            <p:ph idx="1"/>
          </p:nvPr>
        </p:nvSpPr>
        <p:spPr/>
        <p:txBody>
          <a:bodyPr>
            <a:normAutofit/>
          </a:bodyPr>
          <a:lstStyle/>
          <a:p>
            <a:r>
              <a:rPr lang="en-US" sz="1333" dirty="0">
                <a:latin typeface="arial" panose="020B0604020202020204" pitchFamily="34" charset="0"/>
              </a:rPr>
              <a:t>Connects SAP Cloud Integration to Sender or Receiver</a:t>
            </a:r>
          </a:p>
          <a:p>
            <a:r>
              <a:rPr lang="en-IN" sz="1333" dirty="0">
                <a:latin typeface="arial" panose="020B0604020202020204" pitchFamily="34" charset="0"/>
              </a:rPr>
              <a:t>HTTPS:</a:t>
            </a:r>
          </a:p>
          <a:p>
            <a:r>
              <a:rPr lang="en-US" sz="1333" dirty="0">
                <a:latin typeface="arial" panose="020B0604020202020204" pitchFamily="34" charset="0"/>
              </a:rPr>
              <a:t>Establishes an HTTPS connection between SAP Cloud Integration and a sender system.</a:t>
            </a:r>
            <a:endParaRPr lang="en-IN" sz="1333" dirty="0">
              <a:latin typeface="arial" panose="020B0604020202020204" pitchFamily="34" charset="0"/>
            </a:endParaRPr>
          </a:p>
        </p:txBody>
      </p:sp>
    </p:spTree>
    <p:extLst>
      <p:ext uri="{BB962C8B-B14F-4D97-AF65-F5344CB8AC3E}">
        <p14:creationId xmlns:p14="http://schemas.microsoft.com/office/powerpoint/2010/main" val="290668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5021-A0A1-4FBF-B1AC-72256EE8D84A}"/>
              </a:ext>
            </a:extLst>
          </p:cNvPr>
          <p:cNvSpPr>
            <a:spLocks noGrp="1"/>
          </p:cNvSpPr>
          <p:nvPr>
            <p:ph type="title"/>
          </p:nvPr>
        </p:nvSpPr>
        <p:spPr/>
        <p:txBody>
          <a:bodyPr/>
          <a:lstStyle/>
          <a:p>
            <a:r>
              <a:rPr lang="en-IN" dirty="0"/>
              <a:t>HTTP ADAPTER</a:t>
            </a:r>
          </a:p>
        </p:txBody>
      </p:sp>
      <p:graphicFrame>
        <p:nvGraphicFramePr>
          <p:cNvPr id="4" name="Content Placeholder 3">
            <a:extLst>
              <a:ext uri="{FF2B5EF4-FFF2-40B4-BE49-F238E27FC236}">
                <a16:creationId xmlns:a16="http://schemas.microsoft.com/office/drawing/2014/main" id="{B7790766-7D50-4AB6-B60E-C8BE98F285C0}"/>
              </a:ext>
            </a:extLst>
          </p:cNvPr>
          <p:cNvGraphicFramePr>
            <a:graphicFrameLocks noGrp="1"/>
          </p:cNvGraphicFramePr>
          <p:nvPr>
            <p:ph idx="1"/>
          </p:nvPr>
        </p:nvGraphicFramePr>
        <p:xfrm>
          <a:off x="2347081" y="2373629"/>
          <a:ext cx="7730066" cy="1828800"/>
        </p:xfrm>
        <a:graphic>
          <a:graphicData uri="http://schemas.openxmlformats.org/drawingml/2006/table">
            <a:tbl>
              <a:tblPr/>
              <a:tblGrid>
                <a:gridCol w="3865033">
                  <a:extLst>
                    <a:ext uri="{9D8B030D-6E8A-4147-A177-3AD203B41FA5}">
                      <a16:colId xmlns:a16="http://schemas.microsoft.com/office/drawing/2014/main" val="2838391059"/>
                    </a:ext>
                  </a:extLst>
                </a:gridCol>
                <a:gridCol w="3865033">
                  <a:extLst>
                    <a:ext uri="{9D8B030D-6E8A-4147-A177-3AD203B41FA5}">
                      <a16:colId xmlns:a16="http://schemas.microsoft.com/office/drawing/2014/main" val="1979434148"/>
                    </a:ext>
                  </a:extLst>
                </a:gridCol>
              </a:tblGrid>
              <a:tr h="487680">
                <a:tc gridSpan="2">
                  <a:txBody>
                    <a:bodyPr/>
                    <a:lstStyle/>
                    <a:p>
                      <a:r>
                        <a:rPr lang="en-US" sz="2400"/>
                        <a:t>Parameters of the HTTPS Sender Adapter</a:t>
                      </a:r>
                    </a:p>
                  </a:txBody>
                  <a:tcPr marL="121920" marR="121920" marT="60960" marB="60960" anchor="ctr"/>
                </a:tc>
                <a:tc hMerge="1">
                  <a:txBody>
                    <a:bodyPr/>
                    <a:lstStyle/>
                    <a:p>
                      <a:endParaRPr lang="en-IN"/>
                    </a:p>
                  </a:txBody>
                  <a:tcPr/>
                </a:tc>
                <a:extLst>
                  <a:ext uri="{0D108BD9-81ED-4DB2-BD59-A6C34878D82A}">
                    <a16:rowId xmlns:a16="http://schemas.microsoft.com/office/drawing/2014/main" val="3402279267"/>
                  </a:ext>
                </a:extLst>
              </a:tr>
              <a:tr h="487680">
                <a:tc>
                  <a:txBody>
                    <a:bodyPr/>
                    <a:lstStyle/>
                    <a:p>
                      <a:pPr fontAlgn="t"/>
                      <a:r>
                        <a:rPr lang="en-IN" sz="2400">
                          <a:effectLst/>
                        </a:rPr>
                        <a:t>Parameter</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B w="12700" cap="flat" cmpd="sng" algn="ctr">
                      <a:solidFill>
                        <a:srgbClr val="CCCCCC"/>
                      </a:solidFill>
                      <a:prstDash val="solid"/>
                      <a:round/>
                      <a:headEnd type="none" w="med" len="med"/>
                      <a:tailEnd type="none" w="med" len="med"/>
                    </a:lnB>
                  </a:tcPr>
                </a:tc>
                <a:tc>
                  <a:txBody>
                    <a:bodyPr/>
                    <a:lstStyle/>
                    <a:p>
                      <a:pPr fontAlgn="t"/>
                      <a:r>
                        <a:rPr lang="en-IN" sz="2400">
                          <a:effectLst/>
                        </a:rPr>
                        <a:t>Description</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33881600"/>
                  </a:ext>
                </a:extLst>
              </a:tr>
              <a:tr h="853440">
                <a:tc>
                  <a:txBody>
                    <a:bodyPr/>
                    <a:lstStyle/>
                    <a:p>
                      <a:pPr fontAlgn="t"/>
                      <a:r>
                        <a:rPr lang="en-IN" sz="2400" b="1" dirty="0">
                          <a:effectLst/>
                        </a:rPr>
                        <a:t>Address</a:t>
                      </a:r>
                      <a:endParaRPr lang="en-IN" sz="2400" dirty="0">
                        <a:effectLst/>
                      </a:endParaRP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2400" dirty="0">
                          <a:effectLst/>
                        </a:rPr>
                        <a:t>Enter the URL of the HTTP system to connect to.</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09064682"/>
                  </a:ext>
                </a:extLst>
              </a:tr>
            </a:tbl>
          </a:graphicData>
        </a:graphic>
      </p:graphicFrame>
      <p:graphicFrame>
        <p:nvGraphicFramePr>
          <p:cNvPr id="5" name="Table 4">
            <a:extLst>
              <a:ext uri="{FF2B5EF4-FFF2-40B4-BE49-F238E27FC236}">
                <a16:creationId xmlns:a16="http://schemas.microsoft.com/office/drawing/2014/main" id="{F0CD82EC-2C67-41C4-A9DF-1E3B9848A374}"/>
              </a:ext>
            </a:extLst>
          </p:cNvPr>
          <p:cNvGraphicFramePr>
            <a:graphicFrameLocks noGrp="1"/>
          </p:cNvGraphicFramePr>
          <p:nvPr/>
        </p:nvGraphicFramePr>
        <p:xfrm>
          <a:off x="2347081" y="3836669"/>
          <a:ext cx="7730066" cy="853440"/>
        </p:xfrm>
        <a:graphic>
          <a:graphicData uri="http://schemas.openxmlformats.org/drawingml/2006/table">
            <a:tbl>
              <a:tblPr/>
              <a:tblGrid>
                <a:gridCol w="3865033">
                  <a:extLst>
                    <a:ext uri="{9D8B030D-6E8A-4147-A177-3AD203B41FA5}">
                      <a16:colId xmlns:a16="http://schemas.microsoft.com/office/drawing/2014/main" val="3440452288"/>
                    </a:ext>
                  </a:extLst>
                </a:gridCol>
                <a:gridCol w="3865033">
                  <a:extLst>
                    <a:ext uri="{9D8B030D-6E8A-4147-A177-3AD203B41FA5}">
                      <a16:colId xmlns:a16="http://schemas.microsoft.com/office/drawing/2014/main" val="3346210177"/>
                    </a:ext>
                  </a:extLst>
                </a:gridCol>
              </a:tblGrid>
              <a:tr h="853440">
                <a:tc>
                  <a:txBody>
                    <a:bodyPr/>
                    <a:lstStyle/>
                    <a:p>
                      <a:pPr fontAlgn="t"/>
                      <a:r>
                        <a:rPr lang="en-IN" sz="2400" b="1" dirty="0">
                          <a:effectLst/>
                        </a:rPr>
                        <a:t>Authorization</a:t>
                      </a:r>
                      <a:endParaRPr lang="en-IN" sz="2400" dirty="0">
                        <a:effectLst/>
                      </a:endParaRP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2400" dirty="0">
                          <a:effectLst/>
                        </a:rPr>
                        <a:t>Specifies the authorization option for the sender.</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83947411"/>
                  </a:ext>
                </a:extLst>
              </a:tr>
            </a:tbl>
          </a:graphicData>
        </a:graphic>
      </p:graphicFrame>
      <p:graphicFrame>
        <p:nvGraphicFramePr>
          <p:cNvPr id="6" name="Table 5">
            <a:extLst>
              <a:ext uri="{FF2B5EF4-FFF2-40B4-BE49-F238E27FC236}">
                <a16:creationId xmlns:a16="http://schemas.microsoft.com/office/drawing/2014/main" id="{63F112AD-9555-4C6F-B42A-F7DBCC1B74F4}"/>
              </a:ext>
            </a:extLst>
          </p:cNvPr>
          <p:cNvGraphicFramePr>
            <a:graphicFrameLocks noGrp="1"/>
          </p:cNvGraphicFramePr>
          <p:nvPr/>
        </p:nvGraphicFramePr>
        <p:xfrm>
          <a:off x="2347081" y="4459393"/>
          <a:ext cx="7730066" cy="2316480"/>
        </p:xfrm>
        <a:graphic>
          <a:graphicData uri="http://schemas.openxmlformats.org/drawingml/2006/table">
            <a:tbl>
              <a:tblPr/>
              <a:tblGrid>
                <a:gridCol w="3865033">
                  <a:extLst>
                    <a:ext uri="{9D8B030D-6E8A-4147-A177-3AD203B41FA5}">
                      <a16:colId xmlns:a16="http://schemas.microsoft.com/office/drawing/2014/main" val="577281077"/>
                    </a:ext>
                  </a:extLst>
                </a:gridCol>
                <a:gridCol w="3865033">
                  <a:extLst>
                    <a:ext uri="{9D8B030D-6E8A-4147-A177-3AD203B41FA5}">
                      <a16:colId xmlns:a16="http://schemas.microsoft.com/office/drawing/2014/main" val="3041164170"/>
                    </a:ext>
                  </a:extLst>
                </a:gridCol>
              </a:tblGrid>
              <a:tr h="2316480">
                <a:tc>
                  <a:txBody>
                    <a:bodyPr/>
                    <a:lstStyle/>
                    <a:p>
                      <a:pPr fontAlgn="t"/>
                      <a:r>
                        <a:rPr lang="en-IN" sz="2400" b="1" dirty="0">
                          <a:effectLst/>
                        </a:rPr>
                        <a:t>CSRF Protected</a:t>
                      </a:r>
                      <a:endParaRPr lang="en-IN" sz="2400" dirty="0">
                        <a:effectLst/>
                      </a:endParaRP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2400" dirty="0">
                          <a:effectLst/>
                        </a:rPr>
                        <a:t>This option prevents Cross-Site Request Forgery (CSRF), which is a malicious online attack. Such attacks exposes user content without their authorization.</a:t>
                      </a:r>
                    </a:p>
                  </a:txBody>
                  <a:tcPr marL="121920" marR="121920" marT="60960" marB="6096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87803546"/>
                  </a:ext>
                </a:extLst>
              </a:tr>
            </a:tbl>
          </a:graphicData>
        </a:graphic>
      </p:graphicFrame>
      <p:sp>
        <p:nvSpPr>
          <p:cNvPr id="7" name="Rectangle 1">
            <a:extLst>
              <a:ext uri="{FF2B5EF4-FFF2-40B4-BE49-F238E27FC236}">
                <a16:creationId xmlns:a16="http://schemas.microsoft.com/office/drawing/2014/main" id="{514EC5A5-691B-42BE-9B93-0B844575A1E8}"/>
              </a:ext>
            </a:extLst>
          </p:cNvPr>
          <p:cNvSpPr>
            <a:spLocks noChangeArrowheads="1"/>
          </p:cNvSpPr>
          <p:nvPr/>
        </p:nvSpPr>
        <p:spPr bwMode="auto">
          <a:xfrm>
            <a:off x="1877181" y="5438596"/>
            <a:ext cx="8451994" cy="201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264500" rIns="121920" bIns="264500" numCol="1" anchor="ctr" anchorCtr="0" compatLnSpc="1">
            <a:prstTxWarp prst="textNoShape">
              <a:avLst/>
            </a:prstTxWarp>
            <a:spAutoFit/>
          </a:bodyPr>
          <a:lstStyle/>
          <a:p>
            <a:pPr defTabSz="1219170" eaLnBrk="0" fontAlgn="base" hangingPunct="0">
              <a:spcBef>
                <a:spcPct val="0"/>
              </a:spcBef>
              <a:spcAft>
                <a:spcPct val="0"/>
              </a:spcAft>
            </a:pPr>
            <a:endParaRPr lang="en-US" altLang="en-US" sz="2400" dirty="0">
              <a:latin typeface="Arial" panose="020B0604020202020204" pitchFamily="34" charset="0"/>
            </a:endParaRPr>
          </a:p>
          <a:p>
            <a:pPr defTabSz="1219170" eaLnBrk="0" fontAlgn="base" hangingPunct="0">
              <a:spcBef>
                <a:spcPct val="0"/>
              </a:spcBef>
              <a:spcAft>
                <a:spcPct val="0"/>
              </a:spcAft>
              <a:buFontTx/>
              <a:buChar char="•"/>
            </a:pPr>
            <a:r>
              <a:rPr lang="en-US" altLang="en-US" sz="1600" dirty="0" err="1">
                <a:solidFill>
                  <a:srgbClr val="333333"/>
                </a:solidFill>
                <a:latin typeface="72"/>
              </a:rPr>
              <a:t>CamelHttpUrl</a:t>
            </a:r>
            <a:endParaRPr lang="en-US" altLang="en-US" sz="1600" dirty="0">
              <a:solidFill>
                <a:srgbClr val="333333"/>
              </a:solidFill>
              <a:latin typeface="72"/>
            </a:endParaRPr>
          </a:p>
          <a:p>
            <a:pPr defTabSz="1219170" eaLnBrk="0" fontAlgn="base" hangingPunct="0">
              <a:spcBef>
                <a:spcPct val="0"/>
              </a:spcBef>
              <a:spcAft>
                <a:spcPct val="0"/>
              </a:spcAft>
            </a:pPr>
            <a:r>
              <a:rPr lang="en-US" altLang="en-US" sz="1600" dirty="0">
                <a:solidFill>
                  <a:srgbClr val="333333"/>
                </a:solidFill>
                <a:latin typeface="72"/>
              </a:rPr>
              <a:t>Refers to the complete URL called, without query parameters.</a:t>
            </a:r>
          </a:p>
          <a:p>
            <a:pPr defTabSz="1219170" eaLnBrk="0" fontAlgn="base" hangingPunct="0">
              <a:spcBef>
                <a:spcPct val="0"/>
              </a:spcBef>
              <a:spcAft>
                <a:spcPct val="0"/>
              </a:spcAft>
            </a:pPr>
            <a:r>
              <a:rPr lang="en-US" altLang="en-US" sz="1600" dirty="0">
                <a:solidFill>
                  <a:srgbClr val="333333"/>
                </a:solidFill>
                <a:latin typeface="72"/>
              </a:rPr>
              <a:t>For example, </a:t>
            </a:r>
            <a:r>
              <a:rPr lang="en-US" altLang="en-US" sz="1600" dirty="0" err="1">
                <a:solidFill>
                  <a:srgbClr val="333333"/>
                </a:solidFill>
                <a:latin typeface="Courier New" panose="02070309020205020404" pitchFamily="49" charset="0"/>
                <a:cs typeface="Courier New" panose="02070309020205020404" pitchFamily="49" charset="0"/>
              </a:rPr>
              <a:t>CamelHttpUrl</a:t>
            </a:r>
            <a:r>
              <a:rPr lang="en-US" altLang="en-US" sz="1600" dirty="0">
                <a:solidFill>
                  <a:srgbClr val="333333"/>
                </a:solidFill>
                <a:latin typeface="Courier New" panose="02070309020205020404" pitchFamily="49" charset="0"/>
                <a:cs typeface="Courier New" panose="02070309020205020404" pitchFamily="49" charset="0"/>
              </a:rPr>
              <a:t>=https://test.bsn.neo.ondemand.com/http/hello</a:t>
            </a:r>
            <a:r>
              <a:rPr lang="en-US" altLang="en-US" sz="1600" dirty="0">
                <a:solidFill>
                  <a:srgbClr val="333333"/>
                </a:solidFill>
                <a:latin typeface="72"/>
              </a:rPr>
              <a:t>.</a:t>
            </a:r>
          </a:p>
          <a:p>
            <a:pPr defTabSz="1219170" eaLnBrk="0" fontAlgn="base" hangingPunct="0">
              <a:spcBef>
                <a:spcPct val="0"/>
              </a:spcBef>
              <a:spcAft>
                <a:spcPct val="0"/>
              </a:spcAft>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97573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6F93-403B-4368-9C63-A0B49EE90F0F}"/>
              </a:ext>
            </a:extLst>
          </p:cNvPr>
          <p:cNvSpPr>
            <a:spLocks noGrp="1"/>
          </p:cNvSpPr>
          <p:nvPr>
            <p:ph type="title"/>
          </p:nvPr>
        </p:nvSpPr>
        <p:spPr/>
        <p:txBody>
          <a:bodyPr/>
          <a:lstStyle/>
          <a:p>
            <a:r>
              <a:rPr lang="en-IN" dirty="0"/>
              <a:t>Postman CPI Integration</a:t>
            </a:r>
          </a:p>
        </p:txBody>
      </p:sp>
      <p:sp>
        <p:nvSpPr>
          <p:cNvPr id="3" name="Content Placeholder 2">
            <a:extLst>
              <a:ext uri="{FF2B5EF4-FFF2-40B4-BE49-F238E27FC236}">
                <a16:creationId xmlns:a16="http://schemas.microsoft.com/office/drawing/2014/main" id="{FFFB6E89-4B8F-4888-A8FA-83B075B1A09C}"/>
              </a:ext>
            </a:extLst>
          </p:cNvPr>
          <p:cNvSpPr>
            <a:spLocks noGrp="1"/>
          </p:cNvSpPr>
          <p:nvPr>
            <p:ph idx="1"/>
          </p:nvPr>
        </p:nvSpPr>
        <p:spPr/>
        <p:txBody>
          <a:bodyPr/>
          <a:lstStyle/>
          <a:p>
            <a:endParaRPr lang="en-IN" dirty="0"/>
          </a:p>
        </p:txBody>
      </p:sp>
      <p:sp>
        <p:nvSpPr>
          <p:cNvPr id="4" name="Oval 3">
            <a:extLst>
              <a:ext uri="{FF2B5EF4-FFF2-40B4-BE49-F238E27FC236}">
                <a16:creationId xmlns:a16="http://schemas.microsoft.com/office/drawing/2014/main" id="{65C6FD12-AEBE-404C-9A48-354505E4194A}"/>
              </a:ext>
            </a:extLst>
          </p:cNvPr>
          <p:cNvSpPr/>
          <p:nvPr/>
        </p:nvSpPr>
        <p:spPr>
          <a:xfrm>
            <a:off x="3067352" y="3429000"/>
            <a:ext cx="2032000" cy="102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400" dirty="0"/>
              <a:t>Postman</a:t>
            </a:r>
          </a:p>
        </p:txBody>
      </p:sp>
      <p:sp>
        <p:nvSpPr>
          <p:cNvPr id="5" name="Rectangle: Rounded Corners 4">
            <a:extLst>
              <a:ext uri="{FF2B5EF4-FFF2-40B4-BE49-F238E27FC236}">
                <a16:creationId xmlns:a16="http://schemas.microsoft.com/office/drawing/2014/main" id="{47E097F3-CB71-4061-ABF6-C71BB5EA68CD}"/>
              </a:ext>
            </a:extLst>
          </p:cNvPr>
          <p:cNvSpPr/>
          <p:nvPr/>
        </p:nvSpPr>
        <p:spPr>
          <a:xfrm>
            <a:off x="6724953" y="3380618"/>
            <a:ext cx="1432076" cy="11188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CPI</a:t>
            </a:r>
          </a:p>
        </p:txBody>
      </p:sp>
      <p:cxnSp>
        <p:nvCxnSpPr>
          <p:cNvPr id="7" name="Straight Arrow Connector 6">
            <a:extLst>
              <a:ext uri="{FF2B5EF4-FFF2-40B4-BE49-F238E27FC236}">
                <a16:creationId xmlns:a16="http://schemas.microsoft.com/office/drawing/2014/main" id="{9E97F65A-A7F3-41B3-9A43-964CFFE2CA00}"/>
              </a:ext>
            </a:extLst>
          </p:cNvPr>
          <p:cNvCxnSpPr/>
          <p:nvPr/>
        </p:nvCxnSpPr>
        <p:spPr>
          <a:xfrm>
            <a:off x="5099352" y="3940023"/>
            <a:ext cx="162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20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30575-2961-4B36-992C-B937A6709FE3}"/>
              </a:ext>
            </a:extLst>
          </p:cNvPr>
          <p:cNvSpPr>
            <a:spLocks noGrp="1"/>
          </p:cNvSpPr>
          <p:nvPr>
            <p:ph type="title"/>
          </p:nvPr>
        </p:nvSpPr>
        <p:spPr/>
        <p:txBody>
          <a:bodyPr/>
          <a:lstStyle/>
          <a:p>
            <a:r>
              <a:rPr lang="en-IN" dirty="0"/>
              <a:t>POSTMAN CPI integration</a:t>
            </a:r>
          </a:p>
        </p:txBody>
      </p:sp>
      <p:sp>
        <p:nvSpPr>
          <p:cNvPr id="3" name="Content Placeholder 2">
            <a:extLst>
              <a:ext uri="{FF2B5EF4-FFF2-40B4-BE49-F238E27FC236}">
                <a16:creationId xmlns:a16="http://schemas.microsoft.com/office/drawing/2014/main" id="{3154F9B8-1122-401C-841E-F00518707B68}"/>
              </a:ext>
            </a:extLst>
          </p:cNvPr>
          <p:cNvSpPr>
            <a:spLocks noGrp="1"/>
          </p:cNvSpPr>
          <p:nvPr>
            <p:ph idx="1"/>
          </p:nvPr>
        </p:nvSpPr>
        <p:spPr/>
        <p:txBody>
          <a:bodyPr/>
          <a:lstStyle/>
          <a:p>
            <a:r>
              <a:rPr lang="en-IN" b="1" dirty="0"/>
              <a:t>Things required</a:t>
            </a:r>
          </a:p>
          <a:p>
            <a:r>
              <a:rPr lang="en-IN" dirty="0"/>
              <a:t>End point URL</a:t>
            </a:r>
          </a:p>
          <a:p>
            <a:r>
              <a:rPr lang="en-IN" dirty="0"/>
              <a:t>CPI User id and password</a:t>
            </a:r>
          </a:p>
          <a:p>
            <a:endParaRPr lang="en-IN" dirty="0"/>
          </a:p>
        </p:txBody>
      </p:sp>
    </p:spTree>
    <p:extLst>
      <p:ext uri="{BB962C8B-B14F-4D97-AF65-F5344CB8AC3E}">
        <p14:creationId xmlns:p14="http://schemas.microsoft.com/office/powerpoint/2010/main" val="385701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265E-EE2B-4CE8-9F53-33C8766E5AEE}"/>
              </a:ext>
            </a:extLst>
          </p:cNvPr>
          <p:cNvSpPr>
            <a:spLocks noGrp="1"/>
          </p:cNvSpPr>
          <p:nvPr>
            <p:ph type="title"/>
          </p:nvPr>
        </p:nvSpPr>
        <p:spPr>
          <a:xfrm>
            <a:off x="643467" y="643467"/>
            <a:ext cx="3363973" cy="1728044"/>
          </a:xfrm>
          <a:noFill/>
          <a:ln>
            <a:solidFill>
              <a:schemeClr val="bg1"/>
            </a:solidFill>
          </a:ln>
        </p:spPr>
        <p:txBody>
          <a:bodyPr wrap="square">
            <a:normAutofit/>
          </a:bodyPr>
          <a:lstStyle/>
          <a:p>
            <a:r>
              <a:rPr lang="en-IN">
                <a:solidFill>
                  <a:schemeClr val="bg1"/>
                </a:solidFill>
              </a:rPr>
              <a:t>POSTMAN CPI INtegration</a:t>
            </a:r>
          </a:p>
        </p:txBody>
      </p:sp>
      <p:sp>
        <p:nvSpPr>
          <p:cNvPr id="9" name="Content Placeholder 8">
            <a:extLst>
              <a:ext uri="{FF2B5EF4-FFF2-40B4-BE49-F238E27FC236}">
                <a16:creationId xmlns:a16="http://schemas.microsoft.com/office/drawing/2014/main" id="{99FE363D-2FB1-DFF4-4077-21061910BA7F}"/>
              </a:ext>
            </a:extLst>
          </p:cNvPr>
          <p:cNvSpPr>
            <a:spLocks noGrp="1"/>
          </p:cNvSpPr>
          <p:nvPr>
            <p:ph idx="1"/>
          </p:nvPr>
        </p:nvSpPr>
        <p:spPr>
          <a:xfrm>
            <a:off x="643468" y="2638044"/>
            <a:ext cx="3363973" cy="3415621"/>
          </a:xfrm>
        </p:spPr>
        <p:txBody>
          <a:bodyPr>
            <a:normAutofit/>
          </a:bodyPr>
          <a:lstStyle/>
          <a:p>
            <a:endParaRPr lang="en-US" dirty="0">
              <a:solidFill>
                <a:schemeClr val="bg1"/>
              </a:solidFill>
            </a:endParaRPr>
          </a:p>
        </p:txBody>
      </p:sp>
      <p:pic>
        <p:nvPicPr>
          <p:cNvPr id="5" name="Content Placeholder 4">
            <a:extLst>
              <a:ext uri="{FF2B5EF4-FFF2-40B4-BE49-F238E27FC236}">
                <a16:creationId xmlns:a16="http://schemas.microsoft.com/office/drawing/2014/main" id="{62C0C156-F1D2-4B86-82F3-C11AB1A6290A}"/>
              </a:ext>
            </a:extLst>
          </p:cNvPr>
          <p:cNvPicPr>
            <a:picLocks noChangeAspect="1"/>
          </p:cNvPicPr>
          <p:nvPr/>
        </p:nvPicPr>
        <p:blipFill>
          <a:blip r:embed="rId2"/>
          <a:stretch>
            <a:fillRect/>
          </a:stretch>
        </p:blipFill>
        <p:spPr>
          <a:xfrm>
            <a:off x="3236479" y="643467"/>
            <a:ext cx="7370561" cy="2837665"/>
          </a:xfrm>
          <a:prstGeom prst="rect">
            <a:avLst/>
          </a:prstGeom>
        </p:spPr>
      </p:pic>
      <p:pic>
        <p:nvPicPr>
          <p:cNvPr id="7" name="Picture 6">
            <a:extLst>
              <a:ext uri="{FF2B5EF4-FFF2-40B4-BE49-F238E27FC236}">
                <a16:creationId xmlns:a16="http://schemas.microsoft.com/office/drawing/2014/main" id="{CD84D9A0-73F9-41E3-A592-EBBD61BB27B7}"/>
              </a:ext>
            </a:extLst>
          </p:cNvPr>
          <p:cNvPicPr>
            <a:picLocks noChangeAspect="1"/>
          </p:cNvPicPr>
          <p:nvPr/>
        </p:nvPicPr>
        <p:blipFill>
          <a:blip r:embed="rId3"/>
          <a:stretch>
            <a:fillRect/>
          </a:stretch>
        </p:blipFill>
        <p:spPr>
          <a:xfrm>
            <a:off x="3124901" y="3590165"/>
            <a:ext cx="7645768" cy="2808167"/>
          </a:xfrm>
          <a:prstGeom prst="rect">
            <a:avLst/>
          </a:prstGeom>
        </p:spPr>
      </p:pic>
    </p:spTree>
    <p:extLst>
      <p:ext uri="{BB962C8B-B14F-4D97-AF65-F5344CB8AC3E}">
        <p14:creationId xmlns:p14="http://schemas.microsoft.com/office/powerpoint/2010/main" val="96287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12DF-75D5-4381-9A75-ED49ACB0E628}"/>
              </a:ext>
            </a:extLst>
          </p:cNvPr>
          <p:cNvSpPr>
            <a:spLocks noGrp="1"/>
          </p:cNvSpPr>
          <p:nvPr>
            <p:ph type="title"/>
          </p:nvPr>
        </p:nvSpPr>
        <p:spPr/>
        <p:txBody>
          <a:bodyPr/>
          <a:lstStyle/>
          <a:p>
            <a:r>
              <a:rPr lang="en-IN" dirty="0"/>
              <a:t>POSTMAN CPI </a:t>
            </a:r>
            <a:r>
              <a:rPr lang="en-IN" dirty="0" err="1"/>
              <a:t>INtegration</a:t>
            </a:r>
            <a:endParaRPr lang="en-IN" dirty="0"/>
          </a:p>
        </p:txBody>
      </p:sp>
      <p:pic>
        <p:nvPicPr>
          <p:cNvPr id="5" name="Content Placeholder 4">
            <a:extLst>
              <a:ext uri="{FF2B5EF4-FFF2-40B4-BE49-F238E27FC236}">
                <a16:creationId xmlns:a16="http://schemas.microsoft.com/office/drawing/2014/main" id="{C0CCE063-6D74-449C-BF99-1491B79005E5}"/>
              </a:ext>
            </a:extLst>
          </p:cNvPr>
          <p:cNvPicPr>
            <a:picLocks noGrp="1" noChangeAspect="1"/>
          </p:cNvPicPr>
          <p:nvPr>
            <p:ph idx="1"/>
          </p:nvPr>
        </p:nvPicPr>
        <p:blipFill>
          <a:blip r:embed="rId2"/>
          <a:stretch>
            <a:fillRect/>
          </a:stretch>
        </p:blipFill>
        <p:spPr>
          <a:xfrm>
            <a:off x="2076148" y="2792787"/>
            <a:ext cx="7730067" cy="1785867"/>
          </a:xfrm>
        </p:spPr>
      </p:pic>
      <p:pic>
        <p:nvPicPr>
          <p:cNvPr id="7" name="Picture 6">
            <a:extLst>
              <a:ext uri="{FF2B5EF4-FFF2-40B4-BE49-F238E27FC236}">
                <a16:creationId xmlns:a16="http://schemas.microsoft.com/office/drawing/2014/main" id="{378820C7-0C65-4254-ACA5-35D17F89767E}"/>
              </a:ext>
            </a:extLst>
          </p:cNvPr>
          <p:cNvPicPr>
            <a:picLocks noChangeAspect="1"/>
          </p:cNvPicPr>
          <p:nvPr/>
        </p:nvPicPr>
        <p:blipFill>
          <a:blip r:embed="rId3"/>
          <a:stretch>
            <a:fillRect/>
          </a:stretch>
        </p:blipFill>
        <p:spPr>
          <a:xfrm>
            <a:off x="2076148" y="4706417"/>
            <a:ext cx="7730067" cy="2089148"/>
          </a:xfrm>
          <a:prstGeom prst="rect">
            <a:avLst/>
          </a:prstGeom>
        </p:spPr>
      </p:pic>
    </p:spTree>
    <p:extLst>
      <p:ext uri="{BB962C8B-B14F-4D97-AF65-F5344CB8AC3E}">
        <p14:creationId xmlns:p14="http://schemas.microsoft.com/office/powerpoint/2010/main" val="235550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AE99-19B4-4F2A-8BB5-504CEE3586D4}"/>
              </a:ext>
            </a:extLst>
          </p:cNvPr>
          <p:cNvSpPr>
            <a:spLocks noGrp="1"/>
          </p:cNvSpPr>
          <p:nvPr>
            <p:ph type="title"/>
          </p:nvPr>
        </p:nvSpPr>
        <p:spPr>
          <a:xfrm>
            <a:off x="2076317" y="258329"/>
            <a:ext cx="7729728" cy="1188720"/>
          </a:xfrm>
        </p:spPr>
        <p:txBody>
          <a:bodyPr/>
          <a:lstStyle/>
          <a:p>
            <a:r>
              <a:rPr lang="en-IN"/>
              <a:t>POSTMAN CPI Integration</a:t>
            </a:r>
            <a:endParaRPr lang="en-IN" dirty="0"/>
          </a:p>
        </p:txBody>
      </p:sp>
      <p:pic>
        <p:nvPicPr>
          <p:cNvPr id="5" name="Content Placeholder 4">
            <a:extLst>
              <a:ext uri="{FF2B5EF4-FFF2-40B4-BE49-F238E27FC236}">
                <a16:creationId xmlns:a16="http://schemas.microsoft.com/office/drawing/2014/main" id="{7554BEA0-E7FF-4BFD-A6B1-8B66706659CF}"/>
              </a:ext>
            </a:extLst>
          </p:cNvPr>
          <p:cNvPicPr>
            <a:picLocks noGrp="1" noChangeAspect="1"/>
          </p:cNvPicPr>
          <p:nvPr>
            <p:ph idx="1"/>
          </p:nvPr>
        </p:nvPicPr>
        <p:blipFill>
          <a:blip r:embed="rId3"/>
          <a:stretch>
            <a:fillRect/>
          </a:stretch>
        </p:blipFill>
        <p:spPr>
          <a:xfrm>
            <a:off x="2351315" y="1125316"/>
            <a:ext cx="7648356" cy="1951541"/>
          </a:xfrm>
        </p:spPr>
      </p:pic>
      <p:pic>
        <p:nvPicPr>
          <p:cNvPr id="7" name="Picture 6">
            <a:extLst>
              <a:ext uri="{FF2B5EF4-FFF2-40B4-BE49-F238E27FC236}">
                <a16:creationId xmlns:a16="http://schemas.microsoft.com/office/drawing/2014/main" id="{F14F415C-3ECF-4B40-B6E1-470588D5B264}"/>
              </a:ext>
            </a:extLst>
          </p:cNvPr>
          <p:cNvPicPr>
            <a:picLocks noChangeAspect="1"/>
          </p:cNvPicPr>
          <p:nvPr/>
        </p:nvPicPr>
        <p:blipFill>
          <a:blip r:embed="rId4"/>
          <a:stretch>
            <a:fillRect/>
          </a:stretch>
        </p:blipFill>
        <p:spPr>
          <a:xfrm>
            <a:off x="2351315" y="3197856"/>
            <a:ext cx="7454731" cy="2534828"/>
          </a:xfrm>
          <a:prstGeom prst="rect">
            <a:avLst/>
          </a:prstGeom>
        </p:spPr>
      </p:pic>
      <p:graphicFrame>
        <p:nvGraphicFramePr>
          <p:cNvPr id="3" name="Object 2">
            <a:extLst>
              <a:ext uri="{FF2B5EF4-FFF2-40B4-BE49-F238E27FC236}">
                <a16:creationId xmlns:a16="http://schemas.microsoft.com/office/drawing/2014/main" id="{24511FE4-A61D-4903-951E-413D1CE71D89}"/>
              </a:ext>
            </a:extLst>
          </p:cNvPr>
          <p:cNvGraphicFramePr>
            <a:graphicFrameLocks noChangeAspect="1"/>
          </p:cNvGraphicFramePr>
          <p:nvPr/>
        </p:nvGraphicFramePr>
        <p:xfrm>
          <a:off x="2370280" y="4068984"/>
          <a:ext cx="7416800" cy="1663700"/>
        </p:xfrm>
        <a:graphic>
          <a:graphicData uri="http://schemas.openxmlformats.org/presentationml/2006/ole">
            <mc:AlternateContent xmlns:mc="http://schemas.openxmlformats.org/markup-compatibility/2006">
              <mc:Choice xmlns:v="urn:schemas-microsoft-com:vml" Requires="v">
                <p:oleObj spid="_x0000_s78857" name="Bitmap Image" r:id="rId5" imgW="7416720" imgH="1663560" progId="PBrush">
                  <p:embed/>
                </p:oleObj>
              </mc:Choice>
              <mc:Fallback>
                <p:oleObj name="Bitmap Image" r:id="rId5" imgW="7416720" imgH="1663560" progId="PBrush">
                  <p:embed/>
                  <p:pic>
                    <p:nvPicPr>
                      <p:cNvPr id="3" name="Object 2">
                        <a:extLst>
                          <a:ext uri="{FF2B5EF4-FFF2-40B4-BE49-F238E27FC236}">
                            <a16:creationId xmlns:a16="http://schemas.microsoft.com/office/drawing/2014/main" id="{24511FE4-A61D-4903-951E-413D1CE71D89}"/>
                          </a:ext>
                        </a:extLst>
                      </p:cNvPr>
                      <p:cNvPicPr/>
                      <p:nvPr/>
                    </p:nvPicPr>
                    <p:blipFill>
                      <a:blip r:embed="rId6"/>
                      <a:stretch>
                        <a:fillRect/>
                      </a:stretch>
                    </p:blipFill>
                    <p:spPr>
                      <a:xfrm>
                        <a:off x="2370280" y="4068984"/>
                        <a:ext cx="7416800" cy="1663700"/>
                      </a:xfrm>
                      <a:prstGeom prst="rect">
                        <a:avLst/>
                      </a:prstGeom>
                    </p:spPr>
                  </p:pic>
                </p:oleObj>
              </mc:Fallback>
            </mc:AlternateContent>
          </a:graphicData>
        </a:graphic>
      </p:graphicFrame>
    </p:spTree>
    <p:extLst>
      <p:ext uri="{BB962C8B-B14F-4D97-AF65-F5344CB8AC3E}">
        <p14:creationId xmlns:p14="http://schemas.microsoft.com/office/powerpoint/2010/main" val="3140264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11075</TotalTime>
  <Words>1781</Words>
  <Application>Microsoft Office PowerPoint</Application>
  <PresentationFormat>Widescreen</PresentationFormat>
  <Paragraphs>142</Paragraphs>
  <Slides>25</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8" baseType="lpstr">
      <vt:lpstr>72</vt:lpstr>
      <vt:lpstr>Arial</vt:lpstr>
      <vt:lpstr>Arial</vt:lpstr>
      <vt:lpstr>Calibri</vt:lpstr>
      <vt:lpstr>Calibri Light</vt:lpstr>
      <vt:lpstr>Cooper Black</vt:lpstr>
      <vt:lpstr>Courier New</vt:lpstr>
      <vt:lpstr>Garamond</vt:lpstr>
      <vt:lpstr>Oswald</vt:lpstr>
      <vt:lpstr>SAPiconsV4-1</vt:lpstr>
      <vt:lpstr>Segoe UI</vt:lpstr>
      <vt:lpstr>Office Theme</vt:lpstr>
      <vt:lpstr>Bitmap Image</vt:lpstr>
      <vt:lpstr>PowerPoint Presentation</vt:lpstr>
      <vt:lpstr>Agenda</vt:lpstr>
      <vt:lpstr>Adapters</vt:lpstr>
      <vt:lpstr>HTTP ADAPTER</vt:lpstr>
      <vt:lpstr>Postman CPI Integration</vt:lpstr>
      <vt:lpstr>POSTMAN CPI integration</vt:lpstr>
      <vt:lpstr>POSTMAN CPI INtegration</vt:lpstr>
      <vt:lpstr>POSTMAN CPI INtegration</vt:lpstr>
      <vt:lpstr>POSTMAN CPI Integration</vt:lpstr>
      <vt:lpstr>CSV to XML Converter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XML to CSV Converter </vt:lpstr>
      <vt:lpstr>PowerPoint Presentation</vt:lpstr>
      <vt:lpstr>Json to XML converter</vt:lpstr>
      <vt:lpstr>Json to XML converter</vt:lpstr>
      <vt:lpstr>                      XML to JSON Converter </vt:lpstr>
      <vt:lpstr>PowerPoint Presentation</vt:lpstr>
      <vt:lpstr>Q n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Anurag</dc:creator>
  <cp:lastModifiedBy>Anurag Anurag</cp:lastModifiedBy>
  <cp:revision>123</cp:revision>
  <dcterms:created xsi:type="dcterms:W3CDTF">2022-11-29T16:24:15Z</dcterms:created>
  <dcterms:modified xsi:type="dcterms:W3CDTF">2023-01-17T10:47:01Z</dcterms:modified>
</cp:coreProperties>
</file>