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78" r:id="rId2"/>
    <p:sldId id="879" r:id="rId3"/>
    <p:sldId id="843" r:id="rId4"/>
    <p:sldId id="851" r:id="rId5"/>
    <p:sldId id="852" r:id="rId6"/>
    <p:sldId id="853" r:id="rId7"/>
    <p:sldId id="854" r:id="rId8"/>
    <p:sldId id="855" r:id="rId9"/>
    <p:sldId id="856" r:id="rId10"/>
    <p:sldId id="857" r:id="rId11"/>
    <p:sldId id="858" r:id="rId12"/>
    <p:sldId id="859" r:id="rId13"/>
    <p:sldId id="860" r:id="rId14"/>
    <p:sldId id="861" r:id="rId15"/>
    <p:sldId id="862" r:id="rId16"/>
    <p:sldId id="863" r:id="rId17"/>
    <p:sldId id="864" r:id="rId18"/>
    <p:sldId id="865" r:id="rId19"/>
    <p:sldId id="904" r:id="rId20"/>
    <p:sldId id="866" r:id="rId21"/>
    <p:sldId id="867" r:id="rId22"/>
    <p:sldId id="868" r:id="rId23"/>
    <p:sldId id="869" r:id="rId24"/>
    <p:sldId id="881" r:id="rId25"/>
    <p:sldId id="882" r:id="rId26"/>
    <p:sldId id="883" r:id="rId27"/>
    <p:sldId id="884" r:id="rId28"/>
    <p:sldId id="880" r:id="rId29"/>
    <p:sldId id="890" r:id="rId30"/>
    <p:sldId id="889" r:id="rId31"/>
    <p:sldId id="888" r:id="rId32"/>
    <p:sldId id="887" r:id="rId33"/>
    <p:sldId id="891" r:id="rId34"/>
    <p:sldId id="886" r:id="rId35"/>
    <p:sldId id="885" r:id="rId36"/>
    <p:sldId id="903" r:id="rId37"/>
    <p:sldId id="902" r:id="rId38"/>
    <p:sldId id="901" r:id="rId39"/>
    <p:sldId id="900" r:id="rId40"/>
    <p:sldId id="899" r:id="rId41"/>
    <p:sldId id="898" r:id="rId42"/>
    <p:sldId id="897" r:id="rId43"/>
    <p:sldId id="896" r:id="rId44"/>
    <p:sldId id="895" r:id="rId45"/>
    <p:sldId id="894" r:id="rId46"/>
    <p:sldId id="893" r:id="rId47"/>
    <p:sldId id="892" r:id="rId48"/>
    <p:sldId id="910" r:id="rId49"/>
    <p:sldId id="916" r:id="rId50"/>
    <p:sldId id="917" r:id="rId51"/>
    <p:sldId id="918" r:id="rId52"/>
    <p:sldId id="919" r:id="rId53"/>
    <p:sldId id="388" r:id="rId54"/>
    <p:sldId id="389" r:id="rId55"/>
    <p:sldId id="386" r:id="rId56"/>
    <p:sldId id="387" r:id="rId57"/>
    <p:sldId id="385" r:id="rId58"/>
    <p:sldId id="390" r:id="rId59"/>
    <p:sldId id="384" r:id="rId60"/>
    <p:sldId id="471" r:id="rId61"/>
    <p:sldId id="472" r:id="rId62"/>
    <p:sldId id="473" r:id="rId63"/>
    <p:sldId id="913" r:id="rId64"/>
    <p:sldId id="915" r:id="rId65"/>
    <p:sldId id="911" r:id="rId66"/>
    <p:sldId id="912" r:id="rId67"/>
    <p:sldId id="914" r:id="rId68"/>
    <p:sldId id="474" r:id="rId69"/>
    <p:sldId id="475" r:id="rId70"/>
    <p:sldId id="467" r:id="rId71"/>
    <p:sldId id="468" r:id="rId72"/>
    <p:sldId id="469" r:id="rId73"/>
    <p:sldId id="470" r:id="rId74"/>
    <p:sldId id="633" r:id="rId75"/>
    <p:sldId id="632" r:id="rId76"/>
    <p:sldId id="631" r:id="rId77"/>
    <p:sldId id="634" r:id="rId78"/>
    <p:sldId id="630" r:id="rId79"/>
    <p:sldId id="629" r:id="rId80"/>
    <p:sldId id="628" r:id="rId81"/>
    <p:sldId id="909" r:id="rId82"/>
    <p:sldId id="908" r:id="rId83"/>
    <p:sldId id="907" r:id="rId84"/>
    <p:sldId id="906" r:id="rId85"/>
    <p:sldId id="905" r:id="rId86"/>
    <p:sldId id="876" r:id="rId87"/>
    <p:sldId id="87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7D1-39A5-4DD3-A3A9-0E9B2AC09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32AD58-15AE-446F-8D22-B49D40C69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564855-3996-4BC5-A1FE-1FFFAC3B313B}"/>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8CFD7BD2-43C1-4EF2-9AC3-4C402C2658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B9AFE0-BEE7-458F-86D1-93A2EAE5AEBE}"/>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43862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B14E-9146-428A-8803-52D425231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D59D4-18A8-4113-A039-D2782C3BE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39E00-498B-4F4B-900A-AC64B8D5466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A30336C-1877-441A-9A1A-19BF2E855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AF2300-EEF9-4081-AE4F-DE81C105399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57820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FB290-1461-4AE9-9B50-222B44CDA0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3CEDF-A416-42E9-BC91-0DC5ACC4C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C699A-793E-4C8F-9AD7-1A32950ED3B1}"/>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8C41978-A09E-4980-94F6-B9085FF68C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CCD567-9874-4EF7-8CE3-BE726304652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07508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513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5E5-058E-4127-8F79-F8F76DEA6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09EA-3C2D-4B80-B7B6-0D2F9BDC8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67A1B-C816-4D86-9152-03EEF8F6E0BD}"/>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A87F96D9-F084-4682-BCBC-63FFD7331B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0707A4-8717-485B-A91B-01FD8DECE2C0}"/>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76189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73E-9C21-4062-B94E-74E1D3FC4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CFBB1-8F0B-44DC-94D1-89ED199E6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882AA-0353-449A-A69C-8D7DB9BA701A}"/>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357A047A-CBDB-4CBA-9262-7DC0A05C661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AC3B1F-C012-45AF-9F66-A105B0A21827}"/>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78330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A3B-EACF-4056-8D9E-8D50E3C43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ECCD-D658-4A12-97F7-E55347F85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6A1901-AD19-46E2-9B5F-6082B720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2832D4-EA33-4090-9A5A-6B290BF756AE}"/>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48C1A604-0C24-4B13-8BB1-485FE9F754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2518C1-DE32-4322-A711-D50A0015032F}"/>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37703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BA34-3C5A-4EB3-95DE-A6014DBBBF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B326D-CEA9-4C54-B261-88DC678B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47F6F-D74C-4B7C-A08A-9CE8D8C35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4AA9B-6A19-4AF5-87B9-3AC278BE8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E8BBE-6F96-4FA0-B361-C6D4680A9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BB447-AC48-4261-9AD6-88134CC659D7}"/>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8" name="Footer Placeholder 7">
            <a:extLst>
              <a:ext uri="{FF2B5EF4-FFF2-40B4-BE49-F238E27FC236}">
                <a16:creationId xmlns:a16="http://schemas.microsoft.com/office/drawing/2014/main" id="{D2954F7A-9251-4906-98EE-8E7AA4E6771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EA83E4-AE30-4E07-811E-8D093377AAD6}"/>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98447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9509-F062-4D7A-A50A-F51F55F1A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77AEB-0A91-4707-A146-329879AF07C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4" name="Footer Placeholder 3">
            <a:extLst>
              <a:ext uri="{FF2B5EF4-FFF2-40B4-BE49-F238E27FC236}">
                <a16:creationId xmlns:a16="http://schemas.microsoft.com/office/drawing/2014/main" id="{8F3C1C56-7572-4298-AFFC-A1D660E845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998B6B1-83C0-470D-9EC6-2326D099484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185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7E598-54B4-4347-8B89-1EBD23E59B05}"/>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3" name="Footer Placeholder 2">
            <a:extLst>
              <a:ext uri="{FF2B5EF4-FFF2-40B4-BE49-F238E27FC236}">
                <a16:creationId xmlns:a16="http://schemas.microsoft.com/office/drawing/2014/main" id="{12844600-9D77-4E4F-A68B-A8E2CC7414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D1D47F7-FE4A-40AF-85F8-6F53F7DCA3DC}"/>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411450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372-847A-49FA-96EB-0775C96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307B4-AC05-4115-8838-E029D30D1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CB7098-B731-4D83-A2BA-BE4EE3204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4DC25-7E39-430F-BFFF-4603B2743AB6}"/>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3CE7208A-ECBA-447D-8A73-646A229468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1CB69F-FD9F-4D91-AACE-059287061A12}"/>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07917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975-EDD3-403E-BBFA-2C63D0DEF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EE93EC-C9BA-418D-BDA3-F95F96926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57F1253-F4FF-4626-AEA5-42C1D34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0A3BA-31E9-48EC-A3B9-8DBC6C16C66C}"/>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94AD8481-F2D4-4136-88C0-15F915342EF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DEE989-C513-4C92-93BE-9A9011672FC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53323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FB266-998C-49D8-93E8-6946F9478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399F5-A379-4159-8515-97AD687AC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BB01-97BD-428F-9F2D-5BC518753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280D4784-ADF7-4940-BA77-C7CCD3213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1E13725-6B26-4888-A61B-F48709C4C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B969B-028E-4744-8D35-90D99E06CF09}" type="slidenum">
              <a:rPr lang="en-IN" smtClean="0"/>
              <a:t>‹#›</a:t>
            </a:fld>
            <a:endParaRPr lang="en-IN" dirty="0"/>
          </a:p>
        </p:txBody>
      </p:sp>
    </p:spTree>
    <p:extLst>
      <p:ext uri="{BB962C8B-B14F-4D97-AF65-F5344CB8AC3E}">
        <p14:creationId xmlns:p14="http://schemas.microsoft.com/office/powerpoint/2010/main" val="4231533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elp.sap.com/docs/CLOUD_INTEGRATION/368c481cd6954bdfa5d0435479fd4eaf/45b2a0772db94bd9b0e57bc82d8d3797.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elp.sap.com/docs/CLOUD_INTEGRATION/368c481cd6954bdfa5d0435479fd4eaf/b6e17fa17a70491da4a54216db298f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lp.sap.com/docs/link-disclaimer?site=https%3A%2F%2Fcamel.apache.org%2Fcomponents%2Flatest%2Flanguages%2Fsimple-languag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logs.sap.com/wp-content/uploads/2015/01/multicast_icon_61952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logs.sap.com/wp-content/uploads/2015/01/multicast_content_modifier_jpg_619525.pn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blogs.sap.com/wp-content/uploads/2015/01/switch_multicast_619524.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blogs.sap.com/wp-content/uploads/2015/01/multicast_integration_flow_619532.jp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s.sap.com/wp-content/uploads/2015/01/multicast_result_jpg_619595.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blogs.sap.com/wp-content/uploads/2015/01/multicast_gather_flow_619534.jp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blogs.sap.com/wp-content/uploads/2015/01/join_2bgather_icon_619547.jp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blogs.sap.com/wp-content/uploads/2015/01/multicast_gather_xpath_options_619548.jp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blogs.sap.com/wp-content/uploads/2015/01/multicast_gather_output_619549.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747721" y="1485707"/>
            <a:ext cx="8837227" cy="1898084"/>
          </a:xfrm>
          <a:prstGeom prst="rect">
            <a:avLst/>
          </a:prstGeom>
          <a:noFill/>
        </p:spPr>
        <p:txBody>
          <a:bodyPr wrap="none" rtlCol="0">
            <a:spAutoFit/>
          </a:bodyPr>
          <a:lstStyle/>
          <a:p>
            <a:r>
              <a:rPr lang="en" sz="5867"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5867"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5867"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525262" y="3324287"/>
            <a:ext cx="9078319" cy="1077218"/>
          </a:xfrm>
          <a:prstGeom prst="rect">
            <a:avLst/>
          </a:prstGeom>
          <a:noFill/>
        </p:spPr>
        <p:txBody>
          <a:bodyPr wrap="none" rtlCol="0">
            <a:spAutoFit/>
          </a:bodyPr>
          <a:lstStyle/>
          <a:p>
            <a:r>
              <a:rPr lang="en" sz="32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32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3200" spc="267"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74719" y="-109415"/>
            <a:ext cx="2261819" cy="2234009"/>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9981224" y="-145649"/>
            <a:ext cx="2414545" cy="1779793"/>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7661921" y="6373266"/>
            <a:ext cx="3758828" cy="379656"/>
          </a:xfrm>
          <a:prstGeom prst="rect">
            <a:avLst/>
          </a:prstGeom>
          <a:noFill/>
        </p:spPr>
        <p:txBody>
          <a:bodyPr wrap="square" rtlCol="0">
            <a:spAutoFit/>
          </a:bodyPr>
          <a:lstStyle/>
          <a:p>
            <a:r>
              <a:rPr lang="en-US" sz="1867" dirty="0">
                <a:solidFill>
                  <a:schemeClr val="accent3">
                    <a:lumMod val="75000"/>
                  </a:schemeClr>
                </a:solidFill>
                <a:latin typeface="Cooper Black" panose="0208090404030B020404" pitchFamily="18" charset="0"/>
              </a:rPr>
              <a:t>www.anubhavtrainings.com</a:t>
            </a:r>
            <a:endParaRPr lang="en-IN" sz="1867"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11328932" y="6108499"/>
            <a:ext cx="683352" cy="674951"/>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207686" y="4613758"/>
            <a:ext cx="3758828" cy="959817"/>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Garamond" panose="02020404030301010803" pitchFamily="18" charset="0"/>
              </a:rPr>
              <a:t>Date: Jan 17th, 2023	</a:t>
            </a:r>
          </a:p>
          <a:p>
            <a:pPr algn="ctr"/>
            <a:r>
              <a:rPr lang="en-US" sz="2400" b="1" dirty="0">
                <a:solidFill>
                  <a:schemeClr val="bg2">
                    <a:lumMod val="10000"/>
                  </a:schemeClr>
                </a:solidFill>
                <a:latin typeface="Garamond" panose="02020404030301010803" pitchFamily="18" charset="0"/>
              </a:rPr>
              <a:t>Time: 9:00AM IST</a:t>
            </a:r>
            <a:r>
              <a:rPr lang="en-US" sz="2400"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8253457" y="4671800"/>
            <a:ext cx="3758828" cy="959817"/>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Garamond" panose="02020404030301010803" pitchFamily="18" charset="0"/>
              </a:rPr>
              <a:t>Facilitator: Anu</a:t>
            </a:r>
            <a:endParaRPr lang="en-US" sz="2400" dirty="0">
              <a:latin typeface="Garamond" panose="02020404030301010803" pitchFamily="18" charset="0"/>
            </a:endParaRPr>
          </a:p>
        </p:txBody>
      </p:sp>
    </p:spTree>
    <p:extLst>
      <p:ext uri="{BB962C8B-B14F-4D97-AF65-F5344CB8AC3E}">
        <p14:creationId xmlns:p14="http://schemas.microsoft.com/office/powerpoint/2010/main" val="22009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D1E3-5462-4766-8B05-CDCCC01328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50FEC-7137-4BF7-B6BE-4B9F9769CF51}"/>
              </a:ext>
            </a:extLst>
          </p:cNvPr>
          <p:cNvSpPr>
            <a:spLocks noGrp="1"/>
          </p:cNvSpPr>
          <p:nvPr>
            <p:ph idx="1"/>
          </p:nvPr>
        </p:nvSpPr>
        <p:spPr/>
        <p:txBody>
          <a:bodyPr>
            <a:normAutofit fontScale="55000" lnSpcReduction="20000"/>
          </a:bodyPr>
          <a:lstStyle/>
          <a:p>
            <a:r>
              <a:rPr lang="en-US" dirty="0"/>
              <a:t>Expression</a:t>
            </a:r>
          </a:p>
          <a:p>
            <a:endParaRPr lang="en-US" dirty="0"/>
          </a:p>
          <a:p>
            <a:r>
              <a:rPr lang="en-US" dirty="0"/>
              <a:t>Allows you to enter a Camel Simple Expression Language expression (see http://camel.apache.org/simple.htmlInformation published on non-SAP site).</a:t>
            </a:r>
          </a:p>
          <a:p>
            <a:endParaRPr lang="en-US" dirty="0"/>
          </a:p>
          <a:p>
            <a:r>
              <a:rPr lang="en-US" dirty="0"/>
              <a:t>For example, you can use the expression ${</a:t>
            </a:r>
            <a:r>
              <a:rPr lang="en-US" dirty="0" err="1"/>
              <a:t>exchangeId</a:t>
            </a:r>
            <a:r>
              <a:rPr lang="en-US" dirty="0"/>
              <a:t>} to add the exchange ID (a unique identifier of the message exchange) to a data container.</a:t>
            </a:r>
          </a:p>
          <a:p>
            <a:endParaRPr lang="en-US" dirty="0"/>
          </a:p>
          <a:p>
            <a:r>
              <a:rPr lang="en-US" dirty="0"/>
              <a:t>For more information on using Simple Expression Language, see Using Camel Simple Expression Language.</a:t>
            </a:r>
          </a:p>
          <a:p>
            <a:endParaRPr lang="en-US" dirty="0"/>
          </a:p>
          <a:p>
            <a:r>
              <a:rPr lang="en-US" dirty="0"/>
              <a:t>Property</a:t>
            </a:r>
          </a:p>
          <a:p>
            <a:endParaRPr lang="en-US" dirty="0"/>
          </a:p>
          <a:p>
            <a:r>
              <a:rPr lang="en-US" dirty="0"/>
              <a:t>Allows you to specify an exchange property.</a:t>
            </a:r>
          </a:p>
          <a:p>
            <a:endParaRPr lang="en-US" dirty="0"/>
          </a:p>
          <a:p>
            <a:r>
              <a:rPr lang="en-US" dirty="0"/>
              <a:t>To enter a property, select property in the Type column and define a value based on the selected value type</a:t>
            </a:r>
            <a:endParaRPr lang="en-IN" dirty="0"/>
          </a:p>
        </p:txBody>
      </p:sp>
    </p:spTree>
    <p:extLst>
      <p:ext uri="{BB962C8B-B14F-4D97-AF65-F5344CB8AC3E}">
        <p14:creationId xmlns:p14="http://schemas.microsoft.com/office/powerpoint/2010/main" val="186479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0F02-EDEC-40B2-B122-6A9EBD14F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31110-0C8F-43D4-8FD7-BF5D32CFD735}"/>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333333"/>
                </a:solidFill>
                <a:effectLst/>
                <a:latin typeface="72"/>
              </a:rPr>
              <a:t>External Parameter</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This option is not available in </a:t>
            </a:r>
            <a:r>
              <a:rPr lang="en-US" b="0" i="0" dirty="0" err="1">
                <a:solidFill>
                  <a:srgbClr val="333333"/>
                </a:solidFill>
                <a:effectLst/>
                <a:latin typeface="72"/>
              </a:rPr>
              <a:t>WebUI</a:t>
            </a:r>
            <a:r>
              <a:rPr lang="en-US" b="0" i="0" dirty="0">
                <a:solidFill>
                  <a:srgbClr val="333333"/>
                </a:solidFill>
                <a:effectLst/>
                <a:latin typeface="72"/>
              </a:rPr>
              <a:t> but for compatibility reasons we still support content using this field.</a:t>
            </a:r>
          </a:p>
          <a:p>
            <a:pPr algn="l">
              <a:buFont typeface="Arial" panose="020B0604020202020204" pitchFamily="34" charset="0"/>
              <a:buChar char="•"/>
            </a:pPr>
            <a:r>
              <a:rPr lang="en-US" b="0" i="0" dirty="0">
                <a:solidFill>
                  <a:srgbClr val="333333"/>
                </a:solidFill>
                <a:effectLst/>
                <a:latin typeface="72"/>
              </a:rPr>
              <a:t>Integration developer can use externalization and externalize any type of headers or exchange properties.</a:t>
            </a:r>
          </a:p>
          <a:p>
            <a:pPr algn="l">
              <a:buFont typeface="Arial" panose="020B0604020202020204" pitchFamily="34" charset="0"/>
              <a:buChar char="•"/>
            </a:pPr>
            <a:r>
              <a:rPr lang="en-US" b="0" i="0" dirty="0">
                <a:solidFill>
                  <a:srgbClr val="333333"/>
                </a:solidFill>
                <a:effectLst/>
                <a:latin typeface="72"/>
              </a:rPr>
              <a:t>Please refer to </a:t>
            </a:r>
            <a:r>
              <a:rPr lang="en-US" b="0" i="0" u="none" strike="noStrike" dirty="0">
                <a:solidFill>
                  <a:srgbClr val="007DB8"/>
                </a:solidFill>
                <a:effectLst/>
                <a:latin typeface="72"/>
                <a:hlinkClick r:id="rId2"/>
              </a:rPr>
              <a:t>Externalize Parameters of an Integration Flow</a:t>
            </a:r>
            <a:r>
              <a:rPr lang="en-US" b="0" i="0" dirty="0">
                <a:solidFill>
                  <a:srgbClr val="333333"/>
                </a:solidFill>
                <a:effectLst/>
                <a:latin typeface="72"/>
              </a:rPr>
              <a:t> for more details.</a:t>
            </a:r>
          </a:p>
          <a:p>
            <a:pPr algn="l">
              <a:buFont typeface="Arial" panose="020B0604020202020204" pitchFamily="34" charset="0"/>
              <a:buChar char="•"/>
            </a:pPr>
            <a:r>
              <a:rPr lang="en-US" b="1" i="0" dirty="0">
                <a:solidFill>
                  <a:srgbClr val="333333"/>
                </a:solidFill>
                <a:effectLst/>
                <a:latin typeface="72"/>
              </a:rPr>
              <a:t>Local Variable</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Allows you to define a local variable and write its value at runtime to the header or property data container. The value can then be evaluated in subsequent steps of the integration flow.</a:t>
            </a:r>
          </a:p>
          <a:p>
            <a:endParaRPr lang="en-IN" dirty="0"/>
          </a:p>
        </p:txBody>
      </p:sp>
    </p:spTree>
    <p:extLst>
      <p:ext uri="{BB962C8B-B14F-4D97-AF65-F5344CB8AC3E}">
        <p14:creationId xmlns:p14="http://schemas.microsoft.com/office/powerpoint/2010/main" val="405833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4493-4FDB-4EDA-BD6F-0956FF7780B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EBCAD5B9-C089-4958-AADE-7E1E76E25D7E}"/>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rgbClr val="333333"/>
                </a:solidFill>
                <a:effectLst/>
                <a:latin typeface="72"/>
              </a:rPr>
              <a:t>Number Range</a:t>
            </a:r>
            <a:endParaRPr kumimoji="0" lang="en-US" altLang="en-US" sz="1100" b="0" i="0" u="none" strike="noStrike" cap="none" normalizeH="0" baseline="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72"/>
              </a:rPr>
              <a:t>Allows you to retrieve the value (a unique identifier) of a predefined number range.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72"/>
              </a:rPr>
              <a:t>Example</a:t>
            </a:r>
            <a:endParaRPr kumimoji="0" lang="en-US" altLang="en-US" sz="1100" b="0" i="0" u="none" strike="noStrike" cap="none" normalizeH="0" baseline="0">
              <a:ln>
                <a:noFill/>
              </a:ln>
              <a:solidFill>
                <a:srgbClr val="333333"/>
              </a:solidFill>
              <a:effectLst/>
              <a:latin typeface="72"/>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333333"/>
                </a:solidFill>
                <a:effectLst/>
                <a:latin typeface="72"/>
              </a:rPr>
              <a:t>If you want to increase the value in the message header define the name of the </a:t>
            </a:r>
            <a:r>
              <a:rPr kumimoji="0" lang="en-US" altLang="en-US" sz="1100" b="1" i="0" u="none" strike="noStrike" cap="none" normalizeH="0" baseline="0">
                <a:ln>
                  <a:noFill/>
                </a:ln>
                <a:solidFill>
                  <a:srgbClr val="333333"/>
                </a:solidFill>
                <a:effectLst/>
                <a:latin typeface="72"/>
              </a:rPr>
              <a:t>Number Range</a:t>
            </a:r>
            <a:r>
              <a:rPr kumimoji="0" lang="en-US" altLang="en-US" sz="1100" b="0" i="0" u="none" strike="noStrike" cap="none" normalizeH="0" baseline="0">
                <a:ln>
                  <a:noFill/>
                </a:ln>
                <a:solidFill>
                  <a:srgbClr val="333333"/>
                </a:solidFill>
                <a:effectLst/>
                <a:latin typeface="7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333333"/>
                </a:solidFill>
                <a:effectLst/>
                <a:latin typeface="72"/>
              </a:rPr>
              <a:t>If you do not want to increase the value in the message header, then define the value as </a:t>
            </a:r>
            <a:r>
              <a:rPr kumimoji="0" lang="en-US" altLang="en-US" sz="1000" b="0" i="0" u="none" strike="noStrike" cap="none" normalizeH="0" baseline="0">
                <a:ln>
                  <a:noFill/>
                </a:ln>
                <a:solidFill>
                  <a:srgbClr val="333333"/>
                </a:solidFill>
                <a:effectLst/>
                <a:latin typeface="Monaco"/>
              </a:rPr>
              <a:t>&lt;name of the Number Range&gt;:${header.headername}</a:t>
            </a:r>
            <a:r>
              <a:rPr kumimoji="0" lang="en-US" altLang="en-US" sz="1100" b="0" i="0" u="none" strike="noStrike" cap="none" normalizeH="0" baseline="0">
                <a:ln>
                  <a:noFill/>
                </a:ln>
                <a:solidFill>
                  <a:srgbClr val="333333"/>
                </a:solidFill>
                <a:effectLst/>
                <a:latin typeface="72"/>
              </a:rPr>
              <a:t> or </a:t>
            </a:r>
            <a:r>
              <a:rPr kumimoji="0" lang="en-US" altLang="en-US" sz="1000" b="0" i="0" u="none" strike="noStrike" cap="none" normalizeH="0" baseline="0">
                <a:ln>
                  <a:noFill/>
                </a:ln>
                <a:solidFill>
                  <a:srgbClr val="333333"/>
                </a:solidFill>
                <a:effectLst/>
                <a:latin typeface="Monaco"/>
              </a:rPr>
              <a:t>&lt;name of the Number Range&gt;:&lt;correlation ID&gt;</a:t>
            </a:r>
            <a:r>
              <a:rPr kumimoji="0" lang="en-US" altLang="en-US" sz="1100" b="0" i="0" u="none" strike="noStrike" cap="none" normalizeH="0" baseline="0">
                <a:ln>
                  <a:noFill/>
                </a:ln>
                <a:solidFill>
                  <a:srgbClr val="333333"/>
                </a:solidFill>
                <a:effectLst/>
                <a:latin typeface="7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72"/>
              </a:rPr>
              <a:t>Note</a:t>
            </a:r>
            <a:endParaRPr kumimoji="0" lang="en-US" altLang="en-US" sz="1100" b="0" i="0" u="none" strike="noStrike" cap="none" normalizeH="0" baseline="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72"/>
              </a:rPr>
              <a:t>Make sure you use the same correlation ID for all future processing.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72"/>
              </a:rPr>
              <a:t>For more information on adding number range, see </a:t>
            </a:r>
            <a:r>
              <a:rPr kumimoji="0" lang="en-US" altLang="en-US" sz="1100" b="0" i="0" u="none" strike="noStrike" cap="none" normalizeH="0" baseline="0">
                <a:ln>
                  <a:noFill/>
                </a:ln>
                <a:solidFill>
                  <a:srgbClr val="007DB8"/>
                </a:solidFill>
                <a:effectLst/>
                <a:latin typeface="72"/>
                <a:hlinkClick r:id="rId2" tooltip="The topic provides an overview of number ranges related artifacts."/>
              </a:rPr>
              <a:t>Managing Number Ranges</a:t>
            </a:r>
            <a:r>
              <a:rPr kumimoji="0" lang="en-US" altLang="en-US" sz="1100" b="0" i="0" u="none" strike="noStrike" cap="none" normalizeH="0" baseline="0">
                <a:ln>
                  <a:noFill/>
                </a:ln>
                <a:solidFill>
                  <a:srgbClr val="333333"/>
                </a:solidFill>
                <a:effectLst/>
                <a:latin typeface="72"/>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rgbClr val="333333"/>
                </a:solidFill>
                <a:effectLst/>
                <a:latin typeface="72"/>
              </a:rPr>
              <a:t>Global Variable</a:t>
            </a:r>
            <a:endParaRPr kumimoji="0" lang="en-US" altLang="en-US" sz="1100" b="0" i="0" u="none" strike="noStrike" cap="none" normalizeH="0" baseline="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72"/>
              </a:rPr>
              <a:t>Allows you to define a global variable and to write its value at runtime to the header or property data container.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72"/>
              </a:rPr>
              <a:t>A global variable can be used across different integration flows of the same tenant.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738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7AFB-6D97-4220-8C03-3A601540B97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0BA61683-E6A1-4E64-898D-83C705FBE2AE}"/>
              </a:ext>
            </a:extLst>
          </p:cNvPr>
          <p:cNvGraphicFramePr>
            <a:graphicFrameLocks noGrp="1"/>
          </p:cNvGraphicFramePr>
          <p:nvPr>
            <p:ph idx="1"/>
          </p:nvPr>
        </p:nvGraphicFramePr>
        <p:xfrm>
          <a:off x="1375209" y="1825625"/>
          <a:ext cx="9441582" cy="4351338"/>
        </p:xfrm>
        <a:graphic>
          <a:graphicData uri="http://schemas.openxmlformats.org/drawingml/2006/table">
            <a:tbl>
              <a:tblPr/>
              <a:tblGrid>
                <a:gridCol w="4720791">
                  <a:extLst>
                    <a:ext uri="{9D8B030D-6E8A-4147-A177-3AD203B41FA5}">
                      <a16:colId xmlns:a16="http://schemas.microsoft.com/office/drawing/2014/main" val="278462984"/>
                    </a:ext>
                  </a:extLst>
                </a:gridCol>
                <a:gridCol w="4720791">
                  <a:extLst>
                    <a:ext uri="{9D8B030D-6E8A-4147-A177-3AD203B41FA5}">
                      <a16:colId xmlns:a16="http://schemas.microsoft.com/office/drawing/2014/main" val="3289097684"/>
                    </a:ext>
                  </a:extLst>
                </a:gridCol>
              </a:tblGrid>
              <a:tr h="328403">
                <a:tc>
                  <a:txBody>
                    <a:bodyPr/>
                    <a:lstStyle/>
                    <a:p>
                      <a:pPr fontAlgn="t"/>
                      <a:r>
                        <a:rPr lang="en-IN" sz="1600" b="1">
                          <a:effectLst/>
                        </a:rPr>
                        <a:t>Source Value</a:t>
                      </a:r>
                      <a:endParaRPr lang="en-IN" sz="1600">
                        <a:effectLst/>
                      </a:endParaRPr>
                    </a:p>
                  </a:txBody>
                  <a:tcPr marL="82101" marR="82101" marT="41050" marB="4105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600">
                          <a:effectLst/>
                        </a:rPr>
                        <a:t>Value of the property</a:t>
                      </a:r>
                    </a:p>
                  </a:txBody>
                  <a:tcPr marL="82101" marR="82101" marT="41050" marB="4105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83304421"/>
                  </a:ext>
                </a:extLst>
              </a:tr>
              <a:tr h="4022935">
                <a:tc>
                  <a:txBody>
                    <a:bodyPr/>
                    <a:lstStyle/>
                    <a:p>
                      <a:pPr fontAlgn="t"/>
                      <a:r>
                        <a:rPr lang="en-IN" sz="1600" b="1" dirty="0">
                          <a:effectLst/>
                        </a:rPr>
                        <a:t>Data Type</a:t>
                      </a:r>
                      <a:endParaRPr lang="en-IN" sz="1600" dirty="0">
                        <a:effectLst/>
                      </a:endParaRPr>
                    </a:p>
                  </a:txBody>
                  <a:tcPr marL="82101" marR="82101" marT="41050" marB="4105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600" dirty="0">
                          <a:effectLst/>
                        </a:rPr>
                        <a:t>Valid Java data type</a:t>
                      </a:r>
                    </a:p>
                    <a:p>
                      <a:pPr fontAlgn="t"/>
                      <a:r>
                        <a:rPr lang="en-US" sz="1600" dirty="0">
                          <a:effectLst/>
                        </a:rPr>
                        <a:t>The </a:t>
                      </a:r>
                      <a:r>
                        <a:rPr lang="en-US" sz="1600" b="1" dirty="0">
                          <a:effectLst/>
                        </a:rPr>
                        <a:t>Data Type</a:t>
                      </a:r>
                      <a:r>
                        <a:rPr lang="en-US" sz="1600" dirty="0">
                          <a:effectLst/>
                        </a:rPr>
                        <a:t> column is used only for the types </a:t>
                      </a:r>
                      <a:r>
                        <a:rPr lang="en-US" sz="1600" i="1" dirty="0">
                          <a:effectLst/>
                        </a:rPr>
                        <a:t>XPath</a:t>
                      </a:r>
                      <a:r>
                        <a:rPr lang="en-US" sz="1600" dirty="0">
                          <a:effectLst/>
                        </a:rPr>
                        <a:t> and </a:t>
                      </a:r>
                      <a:r>
                        <a:rPr lang="en-US" sz="1600" i="1" dirty="0">
                          <a:effectLst/>
                        </a:rPr>
                        <a:t>Expression</a:t>
                      </a:r>
                      <a:r>
                        <a:rPr lang="en-US" sz="1600" dirty="0">
                          <a:effectLst/>
                        </a:rPr>
                        <a:t>. The data type can belong to any Java class. For example, if you are addressing a string-type element, enter </a:t>
                      </a:r>
                      <a:r>
                        <a:rPr lang="en-US" sz="1600" dirty="0" err="1">
                          <a:effectLst/>
                        </a:rPr>
                        <a:t>java.lang.String</a:t>
                      </a:r>
                      <a:r>
                        <a:rPr lang="en-US" sz="1600" dirty="0">
                          <a:effectLst/>
                        </a:rPr>
                        <a:t> as the Java data type. For more information about supported data types, see </a:t>
                      </a:r>
                      <a:r>
                        <a:rPr lang="en-US" sz="1600" u="none" strike="noStrike" dirty="0">
                          <a:solidFill>
                            <a:srgbClr val="007DB8"/>
                          </a:solidFill>
                          <a:effectLst/>
                          <a:hlinkClick r:id="rId2" tooltip="https://camel.apache.org/components/latest/languages/simple-language.html"/>
                        </a:rPr>
                        <a:t>https://camel.apache.org/components/latest/languages/simple-language.html</a:t>
                      </a:r>
                      <a:r>
                        <a:rPr lang="en-US" sz="1600" dirty="0">
                          <a:effectLst/>
                        </a:rPr>
                        <a:t>.</a:t>
                      </a:r>
                    </a:p>
                    <a:p>
                      <a:pPr fontAlgn="t"/>
                      <a:r>
                        <a:rPr lang="en-US" sz="1600" dirty="0">
                          <a:effectLst/>
                        </a:rPr>
                        <a:t>If the XPath contains a namespace prefix, specify the association between the namespace and the prefix on the Runtime Configuration tab page of the integration flow Properties view.</a:t>
                      </a:r>
                    </a:p>
                    <a:p>
                      <a:pPr fontAlgn="t"/>
                      <a:r>
                        <a:rPr lang="en-US" sz="1600" dirty="0">
                          <a:effectLst/>
                        </a:rPr>
                        <a:t>To enter an XPath, select </a:t>
                      </a:r>
                      <a:r>
                        <a:rPr lang="en-US" sz="1600" b="1" dirty="0">
                          <a:effectLst/>
                        </a:rPr>
                        <a:t>XPath</a:t>
                      </a:r>
                      <a:r>
                        <a:rPr lang="en-US" sz="1600" dirty="0">
                          <a:effectLst/>
                        </a:rPr>
                        <a:t> in the </a:t>
                      </a:r>
                      <a:r>
                        <a:rPr lang="en-US" sz="1600" b="1" dirty="0">
                          <a:effectLst/>
                        </a:rPr>
                        <a:t>Type</a:t>
                      </a:r>
                      <a:r>
                        <a:rPr lang="en-US" sz="1600" dirty="0">
                          <a:effectLst/>
                        </a:rPr>
                        <a:t> column and browse for an XPath from the lookup in the </a:t>
                      </a:r>
                      <a:r>
                        <a:rPr lang="en-US" sz="1600" b="1" dirty="0">
                          <a:effectLst/>
                        </a:rPr>
                        <a:t>Value</a:t>
                      </a:r>
                      <a:r>
                        <a:rPr lang="en-US" sz="1600" dirty="0">
                          <a:effectLst/>
                        </a:rPr>
                        <a:t> column.</a:t>
                      </a:r>
                    </a:p>
                  </a:txBody>
                  <a:tcPr marL="82101" marR="82101" marT="41050" marB="4105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12705127"/>
                  </a:ext>
                </a:extLst>
              </a:tr>
            </a:tbl>
          </a:graphicData>
        </a:graphic>
      </p:graphicFrame>
      <p:pic>
        <p:nvPicPr>
          <p:cNvPr id="60417" name="Picture 1" descr="Information published on non-SAP site">
            <a:extLst>
              <a:ext uri="{FF2B5EF4-FFF2-40B4-BE49-F238E27FC236}">
                <a16:creationId xmlns:a16="http://schemas.microsoft.com/office/drawing/2014/main" id="{E0EFD26F-99BD-4A0A-8763-536168404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15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9029B1A-6C4E-4460-831C-7DA081D323AD}"/>
              </a:ext>
            </a:extLst>
          </p:cNvPr>
          <p:cNvGraphicFramePr>
            <a:graphicFrameLocks noGrp="1"/>
          </p:cNvGraphicFramePr>
          <p:nvPr>
            <p:ph idx="1"/>
            <p:extLst>
              <p:ext uri="{D42A27DB-BD31-4B8C-83A1-F6EECF244321}">
                <p14:modId xmlns:p14="http://schemas.microsoft.com/office/powerpoint/2010/main" val="885905799"/>
              </p:ext>
            </p:extLst>
          </p:nvPr>
        </p:nvGraphicFramePr>
        <p:xfrm>
          <a:off x="1013248" y="2054351"/>
          <a:ext cx="10165504" cy="2749296"/>
        </p:xfrm>
        <a:graphic>
          <a:graphicData uri="http://schemas.openxmlformats.org/drawingml/2006/table">
            <a:tbl>
              <a:tblPr/>
              <a:tblGrid>
                <a:gridCol w="4372610">
                  <a:extLst>
                    <a:ext uri="{9D8B030D-6E8A-4147-A177-3AD203B41FA5}">
                      <a16:colId xmlns:a16="http://schemas.microsoft.com/office/drawing/2014/main" val="1305027184"/>
                    </a:ext>
                  </a:extLst>
                </a:gridCol>
                <a:gridCol w="5792894">
                  <a:extLst>
                    <a:ext uri="{9D8B030D-6E8A-4147-A177-3AD203B41FA5}">
                      <a16:colId xmlns:a16="http://schemas.microsoft.com/office/drawing/2014/main" val="3582841944"/>
                    </a:ext>
                  </a:extLst>
                </a:gridCol>
              </a:tblGrid>
              <a:tr h="2749296">
                <a:tc>
                  <a:txBody>
                    <a:bodyPr/>
                    <a:lstStyle/>
                    <a:p>
                      <a:pPr algn="l" fontAlgn="t">
                        <a:spcBef>
                          <a:spcPts val="0"/>
                        </a:spcBef>
                        <a:spcAft>
                          <a:spcPts val="0"/>
                        </a:spcAft>
                      </a:pPr>
                      <a:r>
                        <a:rPr lang="en-US" sz="3300" b="1" i="0" u="none" strike="noStrike">
                          <a:effectLst/>
                          <a:latin typeface="Arial" panose="020B0604020202020204" pitchFamily="34" charset="0"/>
                        </a:rPr>
                        <a:t>Default Value</a:t>
                      </a:r>
                      <a:endParaRPr lang="en-US" sz="3300" b="0" i="0" u="none" strike="noStrike">
                        <a:effectLst/>
                        <a:latin typeface="Arial" panose="020B0604020202020204" pitchFamily="34" charset="0"/>
                      </a:endParaRPr>
                    </a:p>
                    <a:p>
                      <a:pPr algn="l" fontAlgn="t">
                        <a:spcBef>
                          <a:spcPts val="0"/>
                        </a:spcBef>
                        <a:spcAft>
                          <a:spcPts val="0"/>
                        </a:spcAft>
                      </a:pPr>
                      <a:r>
                        <a:rPr lang="en-US" sz="3300" b="0" i="0" u="none" strike="noStrike">
                          <a:effectLst/>
                          <a:latin typeface="Arial" panose="020B0604020202020204" pitchFamily="34" charset="0"/>
                        </a:rPr>
                        <a:t>(Only relevant if you have selected </a:t>
                      </a:r>
                      <a:r>
                        <a:rPr lang="en-US" sz="3300" b="1" i="0" u="none" strike="noStrike">
                          <a:effectLst/>
                          <a:latin typeface="Arial" panose="020B0604020202020204" pitchFamily="34" charset="0"/>
                        </a:rPr>
                        <a:t>Local Variable</a:t>
                      </a:r>
                      <a:r>
                        <a:rPr lang="en-US" sz="3300" b="0" i="0" u="none" strike="noStrike">
                          <a:effectLst/>
                          <a:latin typeface="Arial" panose="020B0604020202020204" pitchFamily="34" charset="0"/>
                        </a:rPr>
                        <a:t> or </a:t>
                      </a:r>
                      <a:r>
                        <a:rPr lang="en-US" sz="3300" b="1" i="0" u="none" strike="noStrike">
                          <a:effectLst/>
                          <a:latin typeface="Arial" panose="020B0604020202020204" pitchFamily="34" charset="0"/>
                        </a:rPr>
                        <a:t>Global Variable</a:t>
                      </a:r>
                      <a:r>
                        <a:rPr lang="en-US" sz="3300" b="0" i="0" u="none" strike="noStrike">
                          <a:effectLst/>
                          <a:latin typeface="Arial" panose="020B0604020202020204" pitchFamily="34" charset="0"/>
                        </a:rPr>
                        <a:t> as </a:t>
                      </a:r>
                      <a:r>
                        <a:rPr lang="en-US" sz="3300" b="1" i="0" u="none" strike="noStrike">
                          <a:effectLst/>
                          <a:latin typeface="Arial" panose="020B0604020202020204" pitchFamily="34" charset="0"/>
                        </a:rPr>
                        <a:t>Type</a:t>
                      </a:r>
                      <a:r>
                        <a:rPr lang="en-US" sz="3300" b="0" i="0" u="none" strike="noStrike">
                          <a:effectLst/>
                          <a:latin typeface="Arial" panose="020B0604020202020204" pitchFamily="34" charset="0"/>
                        </a:rPr>
                        <a:t>)</a:t>
                      </a:r>
                    </a:p>
                  </a:txBody>
                  <a:tcPr marL="167640" marR="167640" marT="83820" marB="838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3300" b="0" i="0" u="none" strike="noStrike" dirty="0">
                          <a:effectLst/>
                          <a:latin typeface="Arial" panose="020B0604020202020204" pitchFamily="34" charset="0"/>
                        </a:rPr>
                        <a:t>If you have selected </a:t>
                      </a:r>
                      <a:r>
                        <a:rPr lang="en-US" sz="3300" b="1" i="0" u="none" strike="noStrike" dirty="0">
                          <a:effectLst/>
                          <a:latin typeface="Arial" panose="020B0604020202020204" pitchFamily="34" charset="0"/>
                        </a:rPr>
                        <a:t>Local Variable</a:t>
                      </a:r>
                      <a:r>
                        <a:rPr lang="en-US" sz="3300" b="0" i="0" u="none" strike="noStrike" dirty="0">
                          <a:effectLst/>
                          <a:latin typeface="Arial" panose="020B0604020202020204" pitchFamily="34" charset="0"/>
                        </a:rPr>
                        <a:t> or </a:t>
                      </a:r>
                      <a:r>
                        <a:rPr lang="en-US" sz="3300" b="1" i="0" u="none" strike="noStrike" dirty="0">
                          <a:effectLst/>
                          <a:latin typeface="Arial" panose="020B0604020202020204" pitchFamily="34" charset="0"/>
                        </a:rPr>
                        <a:t>Global Variable</a:t>
                      </a:r>
                      <a:r>
                        <a:rPr lang="en-US" sz="3300" b="0" i="0" u="none" strike="noStrike" dirty="0">
                          <a:effectLst/>
                          <a:latin typeface="Arial" panose="020B0604020202020204" pitchFamily="34" charset="0"/>
                        </a:rPr>
                        <a:t> as </a:t>
                      </a:r>
                      <a:r>
                        <a:rPr lang="en-US" sz="3300" b="1" i="0" u="none" strike="noStrike" dirty="0">
                          <a:effectLst/>
                          <a:latin typeface="Arial" panose="020B0604020202020204" pitchFamily="34" charset="0"/>
                        </a:rPr>
                        <a:t>Type</a:t>
                      </a:r>
                      <a:r>
                        <a:rPr lang="en-US" sz="3300" b="0" i="0" u="none" strike="noStrike" dirty="0">
                          <a:effectLst/>
                          <a:latin typeface="Arial" panose="020B0604020202020204" pitchFamily="34" charset="0"/>
                        </a:rPr>
                        <a:t>, the value specified as </a:t>
                      </a:r>
                      <a:r>
                        <a:rPr lang="en-US" sz="3300" b="1" i="0" u="none" strike="noStrike" dirty="0">
                          <a:effectLst/>
                          <a:latin typeface="Arial" panose="020B0604020202020204" pitchFamily="34" charset="0"/>
                        </a:rPr>
                        <a:t>Default</a:t>
                      </a:r>
                      <a:r>
                        <a:rPr lang="en-US" sz="3300" b="0" i="0" u="none" strike="noStrike" dirty="0">
                          <a:effectLst/>
                          <a:latin typeface="Arial" panose="020B0604020202020204" pitchFamily="34" charset="0"/>
                        </a:rPr>
                        <a:t> will be assigned to the header </a:t>
                      </a:r>
                    </a:p>
                  </a:txBody>
                  <a:tcPr marL="167640" marR="167640" marT="83820" marB="838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69200066"/>
                  </a:ext>
                </a:extLst>
              </a:tr>
            </a:tbl>
          </a:graphicData>
        </a:graphic>
      </p:graphicFrame>
    </p:spTree>
    <p:extLst>
      <p:ext uri="{BB962C8B-B14F-4D97-AF65-F5344CB8AC3E}">
        <p14:creationId xmlns:p14="http://schemas.microsoft.com/office/powerpoint/2010/main" val="211857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495D82F6-B5A5-4AA8-8B1E-29939E1576FE}"/>
              </a:ext>
            </a:extLst>
          </p:cNvPr>
          <p:cNvGraphicFramePr>
            <a:graphicFrameLocks noGrp="1"/>
          </p:cNvGraphicFramePr>
          <p:nvPr>
            <p:ph idx="1"/>
            <p:extLst>
              <p:ext uri="{D42A27DB-BD31-4B8C-83A1-F6EECF244321}">
                <p14:modId xmlns:p14="http://schemas.microsoft.com/office/powerpoint/2010/main" val="4633086"/>
              </p:ext>
            </p:extLst>
          </p:nvPr>
        </p:nvGraphicFramePr>
        <p:xfrm>
          <a:off x="528954" y="1809564"/>
          <a:ext cx="10905066" cy="4648804"/>
        </p:xfrm>
        <a:graphic>
          <a:graphicData uri="http://schemas.openxmlformats.org/drawingml/2006/table">
            <a:tbl>
              <a:tblPr/>
              <a:tblGrid>
                <a:gridCol w="2587355">
                  <a:extLst>
                    <a:ext uri="{9D8B030D-6E8A-4147-A177-3AD203B41FA5}">
                      <a16:colId xmlns:a16="http://schemas.microsoft.com/office/drawing/2014/main" val="1876242051"/>
                    </a:ext>
                  </a:extLst>
                </a:gridCol>
                <a:gridCol w="8317711">
                  <a:extLst>
                    <a:ext uri="{9D8B030D-6E8A-4147-A177-3AD203B41FA5}">
                      <a16:colId xmlns:a16="http://schemas.microsoft.com/office/drawing/2014/main" val="2282522570"/>
                    </a:ext>
                  </a:extLst>
                </a:gridCol>
              </a:tblGrid>
              <a:tr h="559491">
                <a:tc>
                  <a:txBody>
                    <a:bodyPr/>
                    <a:lstStyle/>
                    <a:p>
                      <a:pPr algn="l" fontAlgn="b">
                        <a:spcBef>
                          <a:spcPts val="0"/>
                        </a:spcBef>
                        <a:spcAft>
                          <a:spcPts val="0"/>
                        </a:spcAft>
                      </a:pPr>
                      <a:r>
                        <a:rPr lang="en-IN" sz="2800" b="0" i="0" u="none" strike="noStrike">
                          <a:effectLst/>
                          <a:latin typeface="Arial" panose="020B0604020202020204" pitchFamily="34" charset="0"/>
                        </a:rPr>
                        <a:t>Attribute</a:t>
                      </a:r>
                    </a:p>
                  </a:txBody>
                  <a:tcPr marL="39290" marR="39290" marT="39290" marB="3929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spcBef>
                          <a:spcPts val="0"/>
                        </a:spcBef>
                        <a:spcAft>
                          <a:spcPts val="0"/>
                        </a:spcAft>
                      </a:pPr>
                      <a:r>
                        <a:rPr lang="en-IN" sz="2800" b="0" i="0" u="none" strike="noStrike">
                          <a:effectLst/>
                          <a:latin typeface="Arial" panose="020B0604020202020204" pitchFamily="34" charset="0"/>
                        </a:rPr>
                        <a:t>Description</a:t>
                      </a:r>
                    </a:p>
                  </a:txBody>
                  <a:tcPr marL="39290" marR="39290" marT="39290" marB="3929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4441731"/>
                  </a:ext>
                </a:extLst>
              </a:tr>
              <a:tr h="2256823">
                <a:tc>
                  <a:txBody>
                    <a:bodyPr/>
                    <a:lstStyle/>
                    <a:p>
                      <a:pPr algn="l" fontAlgn="t">
                        <a:spcBef>
                          <a:spcPts val="0"/>
                        </a:spcBef>
                        <a:spcAft>
                          <a:spcPts val="0"/>
                        </a:spcAft>
                      </a:pPr>
                      <a:r>
                        <a:rPr lang="en-IN" sz="2800" b="0" i="0" u="none" strike="noStrike">
                          <a:effectLst/>
                          <a:latin typeface="Arial" panose="020B0604020202020204" pitchFamily="34" charset="0"/>
                        </a:rPr>
                        <a:t>Type</a:t>
                      </a:r>
                    </a:p>
                  </a:txBody>
                  <a:tcPr marL="39290" marR="39290" marT="39290" marB="3929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800" b="0" i="0" u="none" strike="noStrike">
                          <a:effectLst/>
                          <a:latin typeface="Arial" panose="020B0604020202020204" pitchFamily="34" charset="0"/>
                        </a:rPr>
                        <a:t>The default value is </a:t>
                      </a:r>
                      <a:r>
                        <a:rPr lang="en-US" sz="2800" b="1" i="0" u="none" strike="noStrike">
                          <a:effectLst/>
                          <a:latin typeface="Arial" panose="020B0604020202020204" pitchFamily="34" charset="0"/>
                        </a:rPr>
                        <a:t>Expression</a:t>
                      </a:r>
                      <a:r>
                        <a:rPr lang="en-US" sz="2800" b="0" i="0" u="none" strike="noStrike">
                          <a:effectLst/>
                          <a:latin typeface="Arial" panose="020B0604020202020204" pitchFamily="34" charset="0"/>
                        </a:rPr>
                        <a:t>. If the payload contains expressions within it, then set the type as </a:t>
                      </a:r>
                      <a:r>
                        <a:rPr lang="en-US" sz="2800" b="1" i="0" u="none" strike="noStrike">
                          <a:effectLst/>
                          <a:latin typeface="Arial" panose="020B0604020202020204" pitchFamily="34" charset="0"/>
                        </a:rPr>
                        <a:t>Expression</a:t>
                      </a:r>
                      <a:r>
                        <a:rPr lang="en-US" sz="2800" b="0" i="0" u="none" strike="noStrike">
                          <a:effectLst/>
                          <a:latin typeface="Arial" panose="020B0604020202020204" pitchFamily="34" charset="0"/>
                        </a:rPr>
                        <a:t>; if the payload is huge and it has no expressions within it, then it is recommended to use the type </a:t>
                      </a:r>
                      <a:r>
                        <a:rPr lang="en-US" sz="2800" b="1" i="0" u="none" strike="noStrike">
                          <a:effectLst/>
                          <a:latin typeface="Arial" panose="020B0604020202020204" pitchFamily="34" charset="0"/>
                        </a:rPr>
                        <a:t>Constant</a:t>
                      </a:r>
                      <a:r>
                        <a:rPr lang="en-US" sz="2800" b="0" i="0" u="none" strike="noStrike">
                          <a:effectLst/>
                          <a:latin typeface="Arial" panose="020B0604020202020204" pitchFamily="34" charset="0"/>
                        </a:rPr>
                        <a:t>.</a:t>
                      </a:r>
                    </a:p>
                  </a:txBody>
                  <a:tcPr marL="39290" marR="39290" marT="39290" marB="3929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02779740"/>
                  </a:ext>
                </a:extLst>
              </a:tr>
              <a:tr h="1832490">
                <a:tc>
                  <a:txBody>
                    <a:bodyPr/>
                    <a:lstStyle/>
                    <a:p>
                      <a:pPr algn="l" fontAlgn="t">
                        <a:spcBef>
                          <a:spcPts val="0"/>
                        </a:spcBef>
                        <a:spcAft>
                          <a:spcPts val="0"/>
                        </a:spcAft>
                      </a:pPr>
                      <a:r>
                        <a:rPr lang="en-IN" sz="2800" b="0" i="0" u="none" strike="noStrike">
                          <a:effectLst/>
                          <a:latin typeface="Arial" panose="020B0604020202020204" pitchFamily="34" charset="0"/>
                        </a:rPr>
                        <a:t>Body</a:t>
                      </a:r>
                    </a:p>
                  </a:txBody>
                  <a:tcPr marL="39290" marR="39290" marT="39290" marB="3929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800" b="0" i="0" u="none" strike="noStrike">
                          <a:effectLst/>
                          <a:latin typeface="Arial" panose="020B0604020202020204" pitchFamily="34" charset="0"/>
                        </a:rPr>
                        <a:t>Enter the content expected in the outgoing message.</a:t>
                      </a:r>
                      <a:r>
                        <a:rPr lang="en-US" sz="2800" b="1" i="0" u="none" strike="noStrike">
                          <a:effectLst/>
                          <a:latin typeface="Arial" panose="020B0604020202020204" pitchFamily="34" charset="0"/>
                        </a:rPr>
                        <a:t>Remember</a:t>
                      </a:r>
                      <a:endParaRPr lang="en-US" sz="2800" b="0" i="0" u="none" strike="noStrike">
                        <a:effectLst/>
                        <a:latin typeface="Arial" panose="020B0604020202020204" pitchFamily="34" charset="0"/>
                      </a:endParaRPr>
                    </a:p>
                    <a:p>
                      <a:pPr algn="l" fontAlgn="t">
                        <a:spcBef>
                          <a:spcPts val="0"/>
                        </a:spcBef>
                        <a:spcAft>
                          <a:spcPts val="0"/>
                        </a:spcAft>
                      </a:pPr>
                      <a:r>
                        <a:rPr lang="en-US" sz="2800" b="0" i="0" u="none" strike="noStrike">
                          <a:effectLst/>
                          <a:latin typeface="Arial" panose="020B0604020202020204" pitchFamily="34" charset="0"/>
                        </a:rPr>
                        <a:t>Ensure that you set a placeholder for the existing header information.</a:t>
                      </a:r>
                    </a:p>
                  </a:txBody>
                  <a:tcPr marL="39290" marR="39290" marT="39290" marB="3929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6204168"/>
                  </a:ext>
                </a:extLst>
              </a:tr>
            </a:tbl>
          </a:graphicData>
        </a:graphic>
      </p:graphicFrame>
      <p:sp>
        <p:nvSpPr>
          <p:cNvPr id="7" name="Rectangle 2">
            <a:extLst>
              <a:ext uri="{FF2B5EF4-FFF2-40B4-BE49-F238E27FC236}">
                <a16:creationId xmlns:a16="http://schemas.microsoft.com/office/drawing/2014/main" id="{6223D8B8-C782-49B5-8CA7-341A10FA8B34}"/>
              </a:ext>
            </a:extLst>
          </p:cNvPr>
          <p:cNvSpPr>
            <a:spLocks noChangeArrowheads="1"/>
          </p:cNvSpPr>
          <p:nvPr/>
        </p:nvSpPr>
        <p:spPr bwMode="auto">
          <a:xfrm>
            <a:off x="-114513" y="-726195"/>
            <a:ext cx="16568575" cy="2862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AutoNum type="arabicPeriod"/>
              <a:tabLst/>
            </a:pPr>
            <a:r>
              <a:rPr kumimoji="0" lang="en-US" altLang="en-US" sz="1800" b="0" i="0" u="none" strike="noStrike" cap="none" normalizeH="0" baseline="0">
                <a:ln>
                  <a:noFill/>
                </a:ln>
                <a:solidFill>
                  <a:schemeClr val="tx1"/>
                </a:solidFill>
                <a:effectLst/>
                <a:latin typeface="Arial" panose="020B0604020202020204" pitchFamily="34" charset="0"/>
              </a:rPr>
              <a:t>Go to the </a:t>
            </a:r>
            <a:r>
              <a:rPr kumimoji="0" lang="en-US" altLang="en-US" sz="1800" b="1" i="0" u="none" strike="noStrike" cap="none" normalizeH="0" baseline="0">
                <a:ln>
                  <a:noFill/>
                </a:ln>
                <a:solidFill>
                  <a:schemeClr val="tx1"/>
                </a:solidFill>
                <a:effectLst/>
                <a:latin typeface="Arial" panose="020B0604020202020204" pitchFamily="34" charset="0"/>
              </a:rPr>
              <a:t>Message Body</a:t>
            </a:r>
            <a:r>
              <a:rPr kumimoji="0" lang="en-US" altLang="en-US" sz="1800" b="0" i="0" u="none" strike="noStrike" cap="none" normalizeH="0" baseline="0">
                <a:ln>
                  <a:noFill/>
                </a:ln>
                <a:solidFill>
                  <a:schemeClr val="tx1"/>
                </a:solidFill>
                <a:effectLst/>
                <a:latin typeface="Arial" panose="020B0604020202020204" pitchFamily="34" charset="0"/>
              </a:rPr>
              <a:t> tab, and define the fields as shown below.</a:t>
            </a:r>
          </a:p>
          <a:p>
            <a:pPr marL="0" marR="0" lvl="0" indent="0" algn="l" defTabSz="914400" rtl="0" eaLnBrk="0" fontAlgn="base" latinLnBrk="0" hangingPunct="0">
              <a:spcBef>
                <a:spcPct val="0"/>
              </a:spcBef>
              <a:spcAft>
                <a:spcPts val="600"/>
              </a:spcAft>
              <a:buClrTx/>
              <a:buSzTx/>
              <a:buFontTx/>
              <a:buAutoNum type="arabicPeriod" startAt="2"/>
              <a:tabLst/>
            </a:pPr>
            <a:r>
              <a:rPr kumimoji="0" lang="en-US" altLang="en-US" sz="1800" b="0" i="0" u="none" strike="noStrike" cap="none" normalizeH="0" baseline="0">
                <a:ln>
                  <a:noFill/>
                </a:ln>
                <a:solidFill>
                  <a:schemeClr val="tx1"/>
                </a:solidFill>
                <a:effectLst/>
                <a:latin typeface="Arial" panose="020B0604020202020204" pitchFamily="34" charset="0"/>
              </a:rPr>
              <a:t>Save or deploy the changes.</a:t>
            </a:r>
          </a:p>
          <a:p>
            <a:pPr marL="0" marR="0" lvl="0" indent="0" algn="l"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Note</a:t>
            </a:r>
            <a:endParaRPr kumimoji="0" lang="en-US" altLang="en-US" sz="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If you add a Content Modifier step without a header, body, and property, you cannot trace the element.</a:t>
            </a:r>
          </a:p>
          <a:p>
            <a:pPr marL="457200" marR="0" lvl="1" indent="0" algn="l"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Data Type</a:t>
            </a:r>
            <a:r>
              <a:rPr kumimoji="0" lang="en-US" altLang="en-US" sz="1800" b="0" i="0" u="none" strike="noStrike" cap="none" normalizeH="0" baseline="0">
                <a:ln>
                  <a:noFill/>
                </a:ln>
                <a:solidFill>
                  <a:schemeClr val="tx1"/>
                </a:solidFill>
                <a:effectLst/>
                <a:latin typeface="Arial" panose="020B0604020202020204" pitchFamily="34" charset="0"/>
              </a:rPr>
              <a:t> column is used for the XPath type. The data type can belong to any Java class. An example of a data type for an XPath is </a:t>
            </a:r>
            <a:r>
              <a:rPr kumimoji="0" lang="en-US" altLang="en-US" sz="1800" b="1" i="1" u="none" strike="noStrike" cap="none" normalizeH="0" baseline="0">
                <a:ln>
                  <a:noFill/>
                </a:ln>
                <a:solidFill>
                  <a:schemeClr val="tx1"/>
                </a:solidFill>
                <a:effectLst/>
                <a:latin typeface="Arial" panose="020B0604020202020204" pitchFamily="34" charset="0"/>
              </a:rPr>
              <a:t>java.lang.String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ts val="600"/>
              </a:spcAft>
              <a:buClrTx/>
              <a:buSzTx/>
              <a:buFontTx/>
              <a:buNone/>
              <a:tabLst/>
            </a:pPr>
            <a:r>
              <a:rPr kumimoji="0" lang="en-US" altLang="en-US" sz="2100" b="1" i="0" u="none" strike="noStrike" cap="none" normalizeH="0" baseline="0">
                <a:ln>
                  <a:noFill/>
                </a:ln>
                <a:solidFill>
                  <a:srgbClr val="333333"/>
                </a:solidFill>
                <a:effectLst/>
                <a:latin typeface="72"/>
              </a:rPr>
              <a:t>Example</a:t>
            </a:r>
          </a:p>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333333"/>
                </a:solidFill>
                <a:effectLst/>
                <a:latin typeface="72"/>
              </a:rPr>
              <a:t>Let us assume that the incoming message contains the following information content:</a:t>
            </a:r>
          </a:p>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000088"/>
                </a:solidFill>
                <a:effectLst/>
                <a:latin typeface="Monaco"/>
              </a:rPr>
              <a:t>&lt;product&gt;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&lt;productId&gt;</a:t>
            </a:r>
            <a:r>
              <a:rPr kumimoji="0" lang="en-US" altLang="en-US" sz="1100" b="0" i="0" u="none" strike="noStrike" cap="none" normalizeH="0" baseline="0">
                <a:ln>
                  <a:noFill/>
                </a:ln>
                <a:solidFill>
                  <a:srgbClr val="000000"/>
                </a:solidFill>
                <a:effectLst/>
                <a:latin typeface="Monaco"/>
              </a:rPr>
              <a:t>HT-1051</a:t>
            </a:r>
            <a:r>
              <a:rPr kumimoji="0" lang="en-US" altLang="en-US" sz="1100" b="0" i="0" u="none" strike="noStrike" cap="none" normalizeH="0" baseline="0">
                <a:ln>
                  <a:noFill/>
                </a:ln>
                <a:solidFill>
                  <a:srgbClr val="000088"/>
                </a:solidFill>
                <a:effectLst/>
                <a:latin typeface="Monaco"/>
              </a:rPr>
              <a:t>&lt;/productId&gt;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&lt;productName&gt;</a:t>
            </a:r>
            <a:r>
              <a:rPr kumimoji="0" lang="en-US" altLang="en-US" sz="1100" b="0" i="0" u="none" strike="noStrike" cap="none" normalizeH="0" baseline="0">
                <a:ln>
                  <a:noFill/>
                </a:ln>
                <a:solidFill>
                  <a:srgbClr val="000000"/>
                </a:solidFill>
                <a:effectLst/>
                <a:latin typeface="Monaco"/>
              </a:rPr>
              <a:t>Deskjet Mobile</a:t>
            </a:r>
            <a:r>
              <a:rPr kumimoji="0" lang="en-US" altLang="en-US" sz="1100" b="0" i="0" u="none" strike="noStrike" cap="none" normalizeH="0" baseline="0">
                <a:ln>
                  <a:noFill/>
                </a:ln>
                <a:solidFill>
                  <a:srgbClr val="000088"/>
                </a:solidFill>
                <a:effectLst/>
                <a:latin typeface="Monaco"/>
              </a:rPr>
              <a:t>&lt;/productName&gt;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667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B2E079-9CDB-4456-8C1B-E0E4485D937C}"/>
              </a:ext>
            </a:extLst>
          </p:cNvPr>
          <p:cNvSpPr>
            <a:spLocks noGrp="1"/>
          </p:cNvSpPr>
          <p:nvPr>
            <p:ph type="title"/>
          </p:nvPr>
        </p:nvSpPr>
        <p:spPr>
          <a:xfrm>
            <a:off x="765051" y="662400"/>
            <a:ext cx="3384000" cy="1492132"/>
          </a:xfrm>
        </p:spPr>
        <p:txBody>
          <a:bodyPr vert="horz" lIns="91440" tIns="45720" rIns="91440" bIns="45720" rtlCol="0" anchor="t">
            <a:normAutofit/>
          </a:bodyPr>
          <a:lstStyle/>
          <a:p>
            <a:endParaRPr lang="en-US" sz="4400" kern="1200">
              <a:solidFill>
                <a:schemeClr val="bg1"/>
              </a:solidFill>
              <a:latin typeface="+mj-lt"/>
              <a:ea typeface="+mj-ea"/>
              <a:cs typeface="+mj-cs"/>
            </a:endParaRPr>
          </a:p>
        </p:txBody>
      </p:sp>
      <p:sp>
        <p:nvSpPr>
          <p:cNvPr id="5" name="Rectangle 1">
            <a:extLst>
              <a:ext uri="{FF2B5EF4-FFF2-40B4-BE49-F238E27FC236}">
                <a16:creationId xmlns:a16="http://schemas.microsoft.com/office/drawing/2014/main" id="{F2FC11DA-DDED-48FE-992B-022080E7E71B}"/>
              </a:ext>
            </a:extLst>
          </p:cNvPr>
          <p:cNvSpPr>
            <a:spLocks noChangeArrowheads="1"/>
          </p:cNvSpPr>
          <p:nvPr/>
        </p:nvSpPr>
        <p:spPr bwMode="auto">
          <a:xfrm>
            <a:off x="765051" y="2286000"/>
            <a:ext cx="3384000" cy="38448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The message contains information about an individual product from a product catalog.</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The use case is that this message is to be enriched with the actual system time (as order time) and transferred into an order message.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In a first content modifier, specify the following settings in the </a:t>
            </a:r>
            <a:r>
              <a:rPr kumimoji="0" lang="en-US" altLang="en-US" sz="1300" b="1" i="0" u="none" strike="noStrike" cap="none" normalizeH="0" baseline="0">
                <a:ln>
                  <a:noFill/>
                </a:ln>
                <a:solidFill>
                  <a:schemeClr val="bg1">
                    <a:alpha val="60000"/>
                  </a:schemeClr>
                </a:solidFill>
                <a:effectLst/>
                <a:latin typeface="+mn-lt"/>
              </a:rPr>
              <a:t>Exchange Property</a:t>
            </a:r>
            <a:r>
              <a:rPr kumimoji="0" lang="en-US" altLang="en-US" sz="1300" b="0" i="0" u="none" strike="noStrike" cap="none" normalizeH="0" baseline="0">
                <a:ln>
                  <a:noFill/>
                </a:ln>
                <a:solidFill>
                  <a:schemeClr val="bg1">
                    <a:alpha val="60000"/>
                  </a:schemeClr>
                </a:solidFill>
                <a:effectLst/>
                <a:latin typeface="+mn-lt"/>
              </a:rPr>
              <a:t> tab:</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Using the expression ${date:now:yyyy-MM-dd HH:mm:ss}, at runtime the actual system time is retrieved from the system.</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The content modifier stores the time value in the timestamp property.</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In a 2nd content modifier, enter the following expression in the </a:t>
            </a:r>
            <a:r>
              <a:rPr kumimoji="0" lang="en-US" altLang="en-US" sz="1300" b="1" i="0" u="none" strike="noStrike" cap="none" normalizeH="0" baseline="0">
                <a:ln>
                  <a:noFill/>
                </a:ln>
                <a:solidFill>
                  <a:schemeClr val="bg1">
                    <a:alpha val="60000"/>
                  </a:schemeClr>
                </a:solidFill>
                <a:effectLst/>
                <a:latin typeface="+mn-lt"/>
              </a:rPr>
              <a:t>Message Body</a:t>
            </a:r>
            <a:r>
              <a:rPr kumimoji="0" lang="en-US" altLang="en-US" sz="1300" b="0" i="0" u="none" strike="noStrike" cap="none" normalizeH="0" baseline="0">
                <a:ln>
                  <a:noFill/>
                </a:ln>
                <a:solidFill>
                  <a:schemeClr val="bg1">
                    <a:alpha val="60000"/>
                  </a:schemeClr>
                </a:solidFill>
                <a:effectLst/>
                <a:latin typeface="+mn-lt"/>
              </a:rPr>
              <a:t> tab:</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a:ln>
                  <a:noFill/>
                </a:ln>
                <a:solidFill>
                  <a:schemeClr val="bg1">
                    <a:alpha val="60000"/>
                  </a:schemeClr>
                </a:solidFill>
                <a:effectLst/>
                <a:latin typeface="+mn-lt"/>
              </a:rPr>
              <a:t>&lt;order&gt; &lt;time&gt;${property.timestamp}&lt;/time&gt; ${in.body} &lt;/order&gt;</a:t>
            </a:r>
          </a:p>
        </p:txBody>
      </p:sp>
      <p:graphicFrame>
        <p:nvGraphicFramePr>
          <p:cNvPr id="4" name="Content Placeholder 3">
            <a:extLst>
              <a:ext uri="{FF2B5EF4-FFF2-40B4-BE49-F238E27FC236}">
                <a16:creationId xmlns:a16="http://schemas.microsoft.com/office/drawing/2014/main" id="{49127E05-4EF5-46E0-8D11-8BB7ACED400A}"/>
              </a:ext>
            </a:extLst>
          </p:cNvPr>
          <p:cNvGraphicFramePr>
            <a:graphicFrameLocks noGrp="1"/>
          </p:cNvGraphicFramePr>
          <p:nvPr>
            <p:ph idx="1"/>
            <p:extLst>
              <p:ext uri="{D42A27DB-BD31-4B8C-83A1-F6EECF244321}">
                <p14:modId xmlns:p14="http://schemas.microsoft.com/office/powerpoint/2010/main" val="1389766312"/>
              </p:ext>
            </p:extLst>
          </p:nvPr>
        </p:nvGraphicFramePr>
        <p:xfrm>
          <a:off x="5411053" y="1766602"/>
          <a:ext cx="6014186" cy="3324796"/>
        </p:xfrm>
        <a:graphic>
          <a:graphicData uri="http://schemas.openxmlformats.org/drawingml/2006/table">
            <a:tbl>
              <a:tblPr/>
              <a:tblGrid>
                <a:gridCol w="2009654">
                  <a:extLst>
                    <a:ext uri="{9D8B030D-6E8A-4147-A177-3AD203B41FA5}">
                      <a16:colId xmlns:a16="http://schemas.microsoft.com/office/drawing/2014/main" val="4190658755"/>
                    </a:ext>
                  </a:extLst>
                </a:gridCol>
                <a:gridCol w="4004532">
                  <a:extLst>
                    <a:ext uri="{9D8B030D-6E8A-4147-A177-3AD203B41FA5}">
                      <a16:colId xmlns:a16="http://schemas.microsoft.com/office/drawing/2014/main" val="663950332"/>
                    </a:ext>
                  </a:extLst>
                </a:gridCol>
              </a:tblGrid>
              <a:tr h="585164">
                <a:tc>
                  <a:txBody>
                    <a:bodyPr/>
                    <a:lstStyle/>
                    <a:p>
                      <a:pPr algn="l" fontAlgn="t">
                        <a:spcBef>
                          <a:spcPts val="0"/>
                        </a:spcBef>
                        <a:spcAft>
                          <a:spcPts val="0"/>
                        </a:spcAft>
                      </a:pPr>
                      <a:r>
                        <a:rPr lang="en-IN" sz="2600" b="0" i="0" u="none" strike="noStrike">
                          <a:effectLst/>
                          <a:latin typeface="Arial" panose="020B0604020202020204" pitchFamily="34" charset="0"/>
                        </a:rPr>
                        <a:t>Parameter</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effectLst/>
                          <a:latin typeface="Arial" panose="020B0604020202020204" pitchFamily="34" charset="0"/>
                        </a:rPr>
                        <a:t>Value</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1015022"/>
                  </a:ext>
                </a:extLst>
              </a:tr>
              <a:tr h="585164">
                <a:tc>
                  <a:txBody>
                    <a:bodyPr/>
                    <a:lstStyle/>
                    <a:p>
                      <a:pPr algn="l" fontAlgn="t">
                        <a:spcBef>
                          <a:spcPts val="0"/>
                        </a:spcBef>
                        <a:spcAft>
                          <a:spcPts val="0"/>
                        </a:spcAft>
                      </a:pPr>
                      <a:r>
                        <a:rPr lang="en-IN" sz="2600" b="0" i="0" u="none" strike="noStrike">
                          <a:effectLst/>
                          <a:latin typeface="Arial" panose="020B0604020202020204" pitchFamily="34" charset="0"/>
                        </a:rPr>
                        <a:t>Name</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effectLst/>
                          <a:latin typeface="Arial" panose="020B0604020202020204" pitchFamily="34" charset="0"/>
                        </a:rPr>
                        <a:t>timestamp</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164565"/>
                  </a:ext>
                </a:extLst>
              </a:tr>
              <a:tr h="585164">
                <a:tc>
                  <a:txBody>
                    <a:bodyPr/>
                    <a:lstStyle/>
                    <a:p>
                      <a:pPr algn="l" fontAlgn="t">
                        <a:spcBef>
                          <a:spcPts val="0"/>
                        </a:spcBef>
                        <a:spcAft>
                          <a:spcPts val="0"/>
                        </a:spcAft>
                      </a:pPr>
                      <a:r>
                        <a:rPr lang="en-IN" sz="2600" b="0" i="0" u="none" strike="noStrike">
                          <a:effectLst/>
                          <a:latin typeface="Arial" panose="020B0604020202020204" pitchFamily="34" charset="0"/>
                        </a:rPr>
                        <a:t>Type</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effectLst/>
                          <a:latin typeface="Arial" panose="020B0604020202020204" pitchFamily="34" charset="0"/>
                        </a:rPr>
                        <a:t>Expression</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0439583"/>
                  </a:ext>
                </a:extLst>
              </a:tr>
              <a:tr h="585164">
                <a:tc>
                  <a:txBody>
                    <a:bodyPr/>
                    <a:lstStyle/>
                    <a:p>
                      <a:pPr algn="l" fontAlgn="t">
                        <a:spcBef>
                          <a:spcPts val="0"/>
                        </a:spcBef>
                        <a:spcAft>
                          <a:spcPts val="0"/>
                        </a:spcAft>
                      </a:pPr>
                      <a:r>
                        <a:rPr lang="en-IN" sz="2600" b="0" i="0" u="none" strike="noStrike">
                          <a:effectLst/>
                          <a:latin typeface="Arial" panose="020B0604020202020204" pitchFamily="34" charset="0"/>
                        </a:rPr>
                        <a:t>Data Type</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effectLst/>
                          <a:latin typeface="Arial" panose="020B0604020202020204" pitchFamily="34" charset="0"/>
                        </a:rPr>
                        <a:t>java.lang.String</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7142432"/>
                  </a:ext>
                </a:extLst>
              </a:tr>
              <a:tr h="984140">
                <a:tc>
                  <a:txBody>
                    <a:bodyPr/>
                    <a:lstStyle/>
                    <a:p>
                      <a:pPr algn="l" fontAlgn="t">
                        <a:spcBef>
                          <a:spcPts val="0"/>
                        </a:spcBef>
                        <a:spcAft>
                          <a:spcPts val="0"/>
                        </a:spcAft>
                      </a:pPr>
                      <a:r>
                        <a:rPr lang="en-IN" sz="2600" b="0" i="0" u="none" strike="noStrike">
                          <a:effectLst/>
                          <a:latin typeface="Arial" panose="020B0604020202020204" pitchFamily="34" charset="0"/>
                        </a:rPr>
                        <a:t>Value</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effectLst/>
                          <a:latin typeface="Arial" panose="020B0604020202020204" pitchFamily="34" charset="0"/>
                        </a:rPr>
                        <a:t>${date:now:yyyy-MM-dd HH:mm:ss}</a:t>
                      </a:r>
                    </a:p>
                  </a:txBody>
                  <a:tcPr marL="132992" marR="132992" marT="66496" marB="6649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16571388"/>
                  </a:ext>
                </a:extLst>
              </a:tr>
            </a:tbl>
          </a:graphicData>
        </a:graphic>
      </p:graphicFrame>
    </p:spTree>
    <p:extLst>
      <p:ext uri="{BB962C8B-B14F-4D97-AF65-F5344CB8AC3E}">
        <p14:creationId xmlns:p14="http://schemas.microsoft.com/office/powerpoint/2010/main" val="411057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0668-8139-4995-9499-13D245F22D1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53004D84-85DC-48A6-A26A-6764CA2820EE}"/>
              </a:ext>
            </a:extLst>
          </p:cNvPr>
          <p:cNvSpPr>
            <a:spLocks noGrp="1" noChangeArrowheads="1"/>
          </p:cNvSpPr>
          <p:nvPr>
            <p:ph idx="1"/>
          </p:nvPr>
        </p:nvSpPr>
        <p:spPr bwMode="auto">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72"/>
              </a:rPr>
              <a:t>At runtime, the expression </a:t>
            </a:r>
            <a:r>
              <a:rPr kumimoji="0" lang="en-US" altLang="en-US" sz="1200" b="0" i="0" u="none" strike="noStrike" cap="none" normalizeH="0" baseline="0">
                <a:ln>
                  <a:noFill/>
                </a:ln>
                <a:solidFill>
                  <a:srgbClr val="333333"/>
                </a:solidFill>
                <a:effectLst/>
                <a:latin typeface="Monaco"/>
              </a:rPr>
              <a:t>${property.timestamp}</a:t>
            </a:r>
            <a:r>
              <a:rPr kumimoji="0" lang="en-US" altLang="en-US" sz="1200" b="0" i="0" u="none" strike="noStrike" cap="none" normalizeH="0" baseline="0">
                <a:ln>
                  <a:noFill/>
                </a:ln>
                <a:solidFill>
                  <a:srgbClr val="333333"/>
                </a:solidFill>
                <a:effectLst/>
                <a:latin typeface="72"/>
              </a:rPr>
              <a:t> dynamically retrieves the timestamp stored in the previous content modifier.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72"/>
              </a:rPr>
              <a:t>The expression </a:t>
            </a:r>
            <a:r>
              <a:rPr kumimoji="0" lang="en-US" altLang="en-US" sz="1200" b="0" i="0" u="none" strike="noStrike" cap="none" normalizeH="0" baseline="0">
                <a:ln>
                  <a:noFill/>
                </a:ln>
                <a:solidFill>
                  <a:srgbClr val="333333"/>
                </a:solidFill>
                <a:effectLst/>
                <a:latin typeface="Monaco"/>
              </a:rPr>
              <a:t>${in.body}</a:t>
            </a:r>
            <a:r>
              <a:rPr kumimoji="0" lang="en-US" altLang="en-US" sz="1200" b="0" i="0" u="none" strike="noStrike" cap="none" normalizeH="0" baseline="0">
                <a:ln>
                  <a:noFill/>
                </a:ln>
                <a:solidFill>
                  <a:srgbClr val="333333"/>
                </a:solidFill>
                <a:effectLst/>
                <a:latin typeface="72"/>
              </a:rPr>
              <a:t> is replaced by the actual content of the inbound message.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72"/>
              </a:rPr>
              <a:t>As a result, the final message (after the 2 content modifiers) has the following content for our example: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88"/>
                </a:solidFill>
                <a:effectLst/>
                <a:latin typeface="Monaco"/>
              </a:rPr>
              <a:t>&lt;order&gt;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&lt;time&gt;</a:t>
            </a:r>
            <a:r>
              <a:rPr kumimoji="0" lang="en-US" altLang="en-US" sz="1100" b="0" i="0" u="none" strike="noStrike" cap="none" normalizeH="0" baseline="0">
                <a:ln>
                  <a:noFill/>
                </a:ln>
                <a:solidFill>
                  <a:srgbClr val="000000"/>
                </a:solidFill>
                <a:effectLst/>
                <a:latin typeface="Monaco"/>
              </a:rPr>
              <a:t>2021-05-19 09:20:56</a:t>
            </a:r>
            <a:r>
              <a:rPr kumimoji="0" lang="en-US" altLang="en-US" sz="1100" b="0" i="0" u="none" strike="noStrike" cap="none" normalizeH="0" baseline="0">
                <a:ln>
                  <a:noFill/>
                </a:ln>
                <a:solidFill>
                  <a:srgbClr val="000088"/>
                </a:solidFill>
                <a:effectLst/>
                <a:latin typeface="Monaco"/>
              </a:rPr>
              <a:t>&lt;/time&gt;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&lt;productId&gt;</a:t>
            </a:r>
            <a:r>
              <a:rPr kumimoji="0" lang="en-US" altLang="en-US" sz="1100" b="0" i="0" u="none" strike="noStrike" cap="none" normalizeH="0" baseline="0">
                <a:ln>
                  <a:noFill/>
                </a:ln>
                <a:solidFill>
                  <a:srgbClr val="000000"/>
                </a:solidFill>
                <a:effectLst/>
                <a:latin typeface="Monaco"/>
              </a:rPr>
              <a:t>HT-1051</a:t>
            </a:r>
            <a:r>
              <a:rPr kumimoji="0" lang="en-US" altLang="en-US" sz="1100" b="0" i="0" u="none" strike="noStrike" cap="none" normalizeH="0" baseline="0">
                <a:ln>
                  <a:noFill/>
                </a:ln>
                <a:solidFill>
                  <a:srgbClr val="000088"/>
                </a:solidFill>
                <a:effectLst/>
                <a:latin typeface="Monaco"/>
              </a:rPr>
              <a:t>&lt;/productId&gt;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&lt;productName&gt;</a:t>
            </a:r>
            <a:r>
              <a:rPr kumimoji="0" lang="en-US" altLang="en-US" sz="1100" b="0" i="0" u="none" strike="noStrike" cap="none" normalizeH="0" baseline="0">
                <a:ln>
                  <a:noFill/>
                </a:ln>
                <a:solidFill>
                  <a:srgbClr val="000000"/>
                </a:solidFill>
                <a:effectLst/>
                <a:latin typeface="Monaco"/>
              </a:rPr>
              <a:t>Deskjet Mobile</a:t>
            </a:r>
            <a:r>
              <a:rPr kumimoji="0" lang="en-US" altLang="en-US" sz="1100" b="0" i="0" u="none" strike="noStrike" cap="none" normalizeH="0" baseline="0">
                <a:ln>
                  <a:noFill/>
                </a:ln>
                <a:solidFill>
                  <a:srgbClr val="000088"/>
                </a:solidFill>
                <a:effectLst/>
                <a:latin typeface="Monaco"/>
              </a:rPr>
              <a:t>&lt;/productName&gt;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&lt;/product&gt;</a:t>
            </a:r>
            <a:r>
              <a:rPr kumimoji="0" lang="en-US" altLang="en-US" sz="1100" b="0" i="0" u="none" strike="noStrike" cap="none" normalizeH="0" baseline="0">
                <a:ln>
                  <a:noFill/>
                </a:ln>
                <a:solidFill>
                  <a:srgbClr val="000000"/>
                </a:solidFill>
                <a:effectLst/>
                <a:latin typeface="Monaco"/>
              </a:rPr>
              <a:t> </a:t>
            </a:r>
            <a:r>
              <a:rPr kumimoji="0" lang="en-US" altLang="en-US" sz="1100" b="0" i="0" u="none" strike="noStrike" cap="none" normalizeH="0" baseline="0">
                <a:ln>
                  <a:noFill/>
                </a:ln>
                <a:solidFill>
                  <a:srgbClr val="000088"/>
                </a:solidFill>
                <a:effectLst/>
                <a:latin typeface="Monaco"/>
              </a:rPr>
              <a:t>&lt;/order&gt;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31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E69D-BA0B-475A-93E5-130A7775B008}"/>
              </a:ext>
            </a:extLst>
          </p:cNvPr>
          <p:cNvSpPr>
            <a:spLocks noGrp="1"/>
          </p:cNvSpPr>
          <p:nvPr>
            <p:ph type="title"/>
          </p:nvPr>
        </p:nvSpPr>
        <p:spPr/>
        <p:txBody>
          <a:bodyPr>
            <a:normAutofit fontScale="90000"/>
          </a:bodyPr>
          <a:lstStyle/>
          <a:p>
            <a:r>
              <a:rPr lang="en-IN" b="0">
                <a:effectLst/>
              </a:rPr>
              <a:t>Content Modifier Basics</a:t>
            </a:r>
            <a:br>
              <a:rPr lang="en-IN" b="0">
                <a:effectLst/>
              </a:rPr>
            </a:br>
            <a:br>
              <a:rPr lang="en-IN" b="0" i="0">
                <a:solidFill>
                  <a:srgbClr val="333333"/>
                </a:solidFill>
                <a:effectLst/>
                <a:latin typeface="72"/>
              </a:rPr>
            </a:br>
            <a:endParaRPr lang="en-IN"/>
          </a:p>
        </p:txBody>
      </p:sp>
      <p:sp>
        <p:nvSpPr>
          <p:cNvPr id="3" name="Content Placeholder 2">
            <a:extLst>
              <a:ext uri="{FF2B5EF4-FFF2-40B4-BE49-F238E27FC236}">
                <a16:creationId xmlns:a16="http://schemas.microsoft.com/office/drawing/2014/main" id="{85A83BE9-8006-4A67-A9FE-6D4C3140D284}"/>
              </a:ext>
            </a:extLst>
          </p:cNvPr>
          <p:cNvSpPr>
            <a:spLocks noGrp="1"/>
          </p:cNvSpPr>
          <p:nvPr>
            <p:ph idx="1"/>
          </p:nvPr>
        </p:nvSpPr>
        <p:spPr/>
        <p:txBody>
          <a:bodyPr>
            <a:normAutofit fontScale="47500" lnSpcReduction="20000"/>
          </a:bodyPr>
          <a:lstStyle/>
          <a:p>
            <a:r>
              <a:rPr lang="en-US" dirty="0"/>
              <a:t>To interpret an integration flow model at runtime, it is transformed into an XML structure that is compatible with Apache Camel (http://camel.apache.orgInformation published on non-SAP site), an Open Source integration framework for Java that supports the mediation and routing of messages of any format.</a:t>
            </a:r>
          </a:p>
          <a:p>
            <a:endParaRPr lang="en-US" dirty="0"/>
          </a:p>
          <a:p>
            <a:r>
              <a:rPr lang="en-US" dirty="0"/>
              <a:t>The only prerequisite for a message that is to be processed by the Camel framework is that it comprises the following elements:</a:t>
            </a:r>
          </a:p>
          <a:p>
            <a:endParaRPr lang="en-US" dirty="0"/>
          </a:p>
          <a:p>
            <a:r>
              <a:rPr lang="en-US" dirty="0"/>
              <a:t>Headers</a:t>
            </a:r>
          </a:p>
          <a:p>
            <a:endParaRPr lang="en-US" dirty="0"/>
          </a:p>
          <a:p>
            <a:r>
              <a:rPr lang="en-US" dirty="0"/>
              <a:t>Contain information related to the message, for example, information for addressing the message sender.</a:t>
            </a:r>
          </a:p>
          <a:p>
            <a:endParaRPr lang="en-US" dirty="0"/>
          </a:p>
          <a:p>
            <a:r>
              <a:rPr lang="en-US" dirty="0"/>
              <a:t>Attachments</a:t>
            </a:r>
          </a:p>
          <a:p>
            <a:endParaRPr lang="en-US" dirty="0"/>
          </a:p>
          <a:p>
            <a:r>
              <a:rPr lang="en-US" dirty="0"/>
              <a:t>Contain optional data that is to be attached to the message.</a:t>
            </a:r>
          </a:p>
          <a:p>
            <a:endParaRPr lang="en-US" dirty="0"/>
          </a:p>
          <a:p>
            <a:r>
              <a:rPr lang="en-US" dirty="0"/>
              <a:t>Body</a:t>
            </a:r>
          </a:p>
          <a:p>
            <a:endParaRPr lang="en-US" dirty="0"/>
          </a:p>
          <a:p>
            <a:r>
              <a:rPr lang="en-US" dirty="0"/>
              <a:t>Contains the payload (usually with the business-related data) to be transferred in the message..</a:t>
            </a:r>
            <a:endParaRPr lang="en-IN" dirty="0"/>
          </a:p>
        </p:txBody>
      </p:sp>
    </p:spTree>
    <p:extLst>
      <p:ext uri="{BB962C8B-B14F-4D97-AF65-F5344CB8AC3E}">
        <p14:creationId xmlns:p14="http://schemas.microsoft.com/office/powerpoint/2010/main" val="127553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3F85-186B-47AA-A5B1-59E2FE09BFC2}"/>
              </a:ext>
            </a:extLst>
          </p:cNvPr>
          <p:cNvSpPr>
            <a:spLocks noGrp="1"/>
          </p:cNvSpPr>
          <p:nvPr>
            <p:ph type="title"/>
          </p:nvPr>
        </p:nvSpPr>
        <p:spPr/>
        <p:txBody>
          <a:bodyPr/>
          <a:lstStyle/>
          <a:p>
            <a:r>
              <a:rPr lang="en-IN" dirty="0"/>
              <a:t>Simple language expression</a:t>
            </a:r>
          </a:p>
        </p:txBody>
      </p:sp>
      <p:sp>
        <p:nvSpPr>
          <p:cNvPr id="3" name="Content Placeholder 2">
            <a:extLst>
              <a:ext uri="{FF2B5EF4-FFF2-40B4-BE49-F238E27FC236}">
                <a16:creationId xmlns:a16="http://schemas.microsoft.com/office/drawing/2014/main" id="{0FD4AA09-6A96-480E-8E2B-FE0BC7DE9004}"/>
              </a:ext>
            </a:extLst>
          </p:cNvPr>
          <p:cNvSpPr>
            <a:spLocks noGrp="1"/>
          </p:cNvSpPr>
          <p:nvPr>
            <p:ph idx="1"/>
          </p:nvPr>
        </p:nvSpPr>
        <p:spPr/>
        <p:txBody>
          <a:bodyPr/>
          <a:lstStyle/>
          <a:p>
            <a:r>
              <a:rPr lang="en-IN" b="0" i="0" dirty="0">
                <a:solidFill>
                  <a:srgbClr val="444444"/>
                </a:solidFill>
                <a:effectLst/>
                <a:latin typeface="Courier New" panose="02070309020205020404" pitchFamily="49" charset="0"/>
              </a:rPr>
              <a:t>${body}</a:t>
            </a:r>
          </a:p>
          <a:p>
            <a:r>
              <a:rPr lang="en-IN" b="0" i="0" dirty="0">
                <a:solidFill>
                  <a:srgbClr val="444444"/>
                </a:solidFill>
                <a:effectLst/>
                <a:latin typeface="Courier New" panose="02070309020205020404" pitchFamily="49" charset="0"/>
              </a:rPr>
              <a:t>${property.name}</a:t>
            </a:r>
          </a:p>
          <a:p>
            <a:r>
              <a:rPr lang="en-IN" b="0" i="0" dirty="0">
                <a:solidFill>
                  <a:srgbClr val="444444"/>
                </a:solidFill>
                <a:effectLst/>
                <a:latin typeface="Courier New" panose="02070309020205020404" pitchFamily="49" charset="0"/>
              </a:rPr>
              <a:t>${header.name}</a:t>
            </a:r>
            <a:endParaRPr lang="en-IN" dirty="0"/>
          </a:p>
          <a:p>
            <a:endParaRPr lang="en-IN" dirty="0"/>
          </a:p>
        </p:txBody>
      </p:sp>
    </p:spTree>
    <p:extLst>
      <p:ext uri="{BB962C8B-B14F-4D97-AF65-F5344CB8AC3E}">
        <p14:creationId xmlns:p14="http://schemas.microsoft.com/office/powerpoint/2010/main" val="163830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205-CC25-4142-A6B5-AA048D3CD3C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96CF40D-604B-4265-A041-339F331EFAFD}"/>
              </a:ext>
            </a:extLst>
          </p:cNvPr>
          <p:cNvSpPr>
            <a:spLocks noGrp="1"/>
          </p:cNvSpPr>
          <p:nvPr>
            <p:ph idx="1"/>
          </p:nvPr>
        </p:nvSpPr>
        <p:spPr>
          <a:xfrm>
            <a:off x="838200" y="1825625"/>
            <a:ext cx="5004335" cy="4351338"/>
          </a:xfrm>
        </p:spPr>
        <p:txBody>
          <a:bodyPr>
            <a:normAutofit/>
          </a:bodyPr>
          <a:lstStyle/>
          <a:p>
            <a:r>
              <a:rPr lang="en-IN" dirty="0"/>
              <a:t>Content Modifier</a:t>
            </a:r>
          </a:p>
          <a:p>
            <a:r>
              <a:rPr lang="en-IN" dirty="0"/>
              <a:t>Multicast</a:t>
            </a:r>
          </a:p>
          <a:p>
            <a:r>
              <a:rPr lang="en-IN" dirty="0"/>
              <a:t>Router</a:t>
            </a:r>
          </a:p>
          <a:p>
            <a:r>
              <a:rPr lang="en-IN" dirty="0"/>
              <a:t>Mapping </a:t>
            </a:r>
          </a:p>
          <a:p>
            <a:endParaRPr lang="en-IN" dirty="0"/>
          </a:p>
          <a:p>
            <a:endParaRPr lang="en-IN" dirty="0"/>
          </a:p>
        </p:txBody>
      </p:sp>
      <p:sp>
        <p:nvSpPr>
          <p:cNvPr id="4" name="Content Placeholder 2">
            <a:extLst>
              <a:ext uri="{FF2B5EF4-FFF2-40B4-BE49-F238E27FC236}">
                <a16:creationId xmlns:a16="http://schemas.microsoft.com/office/drawing/2014/main" id="{F1C7563A-83CB-4054-BCAA-F9923C000269}"/>
              </a:ext>
            </a:extLst>
          </p:cNvPr>
          <p:cNvSpPr txBox="1">
            <a:spLocks/>
          </p:cNvSpPr>
          <p:nvPr/>
        </p:nvSpPr>
        <p:spPr>
          <a:xfrm>
            <a:off x="5842535" y="1840096"/>
            <a:ext cx="50043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59945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7B22-1A4B-410C-87B1-D7954E8B3C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77E263-1B16-488D-8F27-373324CF627D}"/>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72"/>
              </a:rPr>
              <a:t>You can use the </a:t>
            </a:r>
            <a:r>
              <a:rPr lang="en-US" b="1" i="0" dirty="0">
                <a:solidFill>
                  <a:srgbClr val="333333"/>
                </a:solidFill>
                <a:effectLst/>
                <a:latin typeface="72"/>
              </a:rPr>
              <a:t>Content Modifier</a:t>
            </a:r>
            <a:r>
              <a:rPr lang="en-US" b="0" i="0" dirty="0">
                <a:solidFill>
                  <a:srgbClr val="333333"/>
                </a:solidFill>
                <a:effectLst/>
                <a:latin typeface="72"/>
              </a:rPr>
              <a:t> step to modify a message by adding additional data to it.</a:t>
            </a:r>
          </a:p>
          <a:p>
            <a:pPr algn="l"/>
            <a:r>
              <a:rPr lang="en-US" b="0" i="0" dirty="0">
                <a:solidFill>
                  <a:srgbClr val="333333"/>
                </a:solidFill>
                <a:effectLst/>
                <a:latin typeface="72"/>
              </a:rPr>
              <a:t>More precisely, this step type allows you to modify the content of the following three data containers during message processing:</a:t>
            </a:r>
          </a:p>
          <a:p>
            <a:pPr algn="l">
              <a:buFont typeface="Arial" panose="020B0604020202020204" pitchFamily="34" charset="0"/>
              <a:buChar char="•"/>
            </a:pPr>
            <a:r>
              <a:rPr lang="en-US" b="1" i="0" dirty="0">
                <a:solidFill>
                  <a:srgbClr val="333333"/>
                </a:solidFill>
                <a:effectLst/>
                <a:latin typeface="72"/>
              </a:rPr>
              <a:t>Message Header</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You can add headers to the message, and edit and delete headers.</a:t>
            </a:r>
          </a:p>
          <a:p>
            <a:pPr algn="l">
              <a:buFont typeface="Arial" panose="020B0604020202020204" pitchFamily="34" charset="0"/>
              <a:buChar char="•"/>
            </a:pPr>
            <a:r>
              <a:rPr lang="en-US" b="1" i="0" dirty="0">
                <a:solidFill>
                  <a:srgbClr val="333333"/>
                </a:solidFill>
                <a:effectLst/>
                <a:latin typeface="72"/>
              </a:rPr>
              <a:t>Message Body</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You can modify the message body part.</a:t>
            </a:r>
          </a:p>
          <a:p>
            <a:pPr algn="l">
              <a:buFont typeface="Arial" panose="020B0604020202020204" pitchFamily="34" charset="0"/>
              <a:buChar char="•"/>
            </a:pPr>
            <a:r>
              <a:rPr lang="en-US" b="1" i="0" dirty="0">
                <a:solidFill>
                  <a:srgbClr val="333333"/>
                </a:solidFill>
                <a:effectLst/>
                <a:latin typeface="72"/>
              </a:rPr>
              <a:t>Exchange Property</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You can write data to the message exchange, and edit and delete the properties.</a:t>
            </a:r>
          </a:p>
          <a:p>
            <a:endParaRPr lang="en-IN" dirty="0"/>
          </a:p>
        </p:txBody>
      </p:sp>
    </p:spTree>
    <p:extLst>
      <p:ext uri="{BB962C8B-B14F-4D97-AF65-F5344CB8AC3E}">
        <p14:creationId xmlns:p14="http://schemas.microsoft.com/office/powerpoint/2010/main" val="336761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7" name="Freeform: Shape 1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F476F49-EE69-4389-9715-D6835029F471}"/>
              </a:ext>
            </a:extLst>
          </p:cNvPr>
          <p:cNvSpPr>
            <a:spLocks noGrp="1"/>
          </p:cNvSpPr>
          <p:nvPr>
            <p:ph type="title"/>
          </p:nvPr>
        </p:nvSpPr>
        <p:spPr>
          <a:xfrm>
            <a:off x="765051" y="662400"/>
            <a:ext cx="3384000" cy="1492132"/>
          </a:xfrm>
        </p:spPr>
        <p:txBody>
          <a:bodyPr vert="horz" lIns="91440" tIns="45720" rIns="91440" bIns="45720" rtlCol="0" anchor="t">
            <a:normAutofit/>
          </a:bodyPr>
          <a:lstStyle/>
          <a:p>
            <a:endParaRPr lang="en-US" sz="4400" kern="1200">
              <a:solidFill>
                <a:schemeClr val="bg1"/>
              </a:solidFill>
              <a:latin typeface="+mj-lt"/>
              <a:ea typeface="+mj-ea"/>
              <a:cs typeface="+mj-cs"/>
            </a:endParaRPr>
          </a:p>
        </p:txBody>
      </p:sp>
      <p:sp>
        <p:nvSpPr>
          <p:cNvPr id="8" name="Rectangle 2">
            <a:extLst>
              <a:ext uri="{FF2B5EF4-FFF2-40B4-BE49-F238E27FC236}">
                <a16:creationId xmlns:a16="http://schemas.microsoft.com/office/drawing/2014/main" id="{019D0477-09F3-49F9-9962-E52520F7EB11}"/>
              </a:ext>
            </a:extLst>
          </p:cNvPr>
          <p:cNvSpPr>
            <a:spLocks noChangeArrowheads="1"/>
          </p:cNvSpPr>
          <p:nvPr/>
        </p:nvSpPr>
        <p:spPr bwMode="auto">
          <a:xfrm>
            <a:off x="765051" y="2286000"/>
            <a:ext cx="3384000" cy="38448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a:ln>
                  <a:noFill/>
                </a:ln>
                <a:solidFill>
                  <a:schemeClr val="bg1">
                    <a:alpha val="60000"/>
                  </a:schemeClr>
                </a:solidFill>
                <a:effectLst/>
                <a:latin typeface="+mn-lt"/>
              </a:rPr>
              <a:t>Example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alpha val="60000"/>
                  </a:schemeClr>
                </a:solidFill>
                <a:effectLst/>
                <a:latin typeface="+mn-lt"/>
              </a:rPr>
              <a:t>The following example shows how to modify both the header and body data container of a message using the Content Modifier step.</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alpha val="60000"/>
                  </a:schemeClr>
                </a:solidFill>
                <a:effectLst/>
                <a:latin typeface="+mn-lt"/>
              </a:rPr>
              <a:t>Suppose that the incoming message has the following information:</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alpha val="60000"/>
                  </a:schemeClr>
                </a:solidFill>
                <a:effectLst/>
                <a:latin typeface="+mn-lt"/>
              </a:rPr>
              <a:t>&lt;order&gt; &lt;book&gt; &lt;BookID&gt;A1000&lt;/BookID&gt; &lt;Count&gt;5&lt;/Count&gt; &lt;/book&gt; &lt;/order&gt;</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alpha val="60000"/>
                  </a:schemeClr>
                </a:solidFill>
                <a:effectLst/>
                <a:latin typeface="+mn-lt"/>
              </a:rPr>
              <a:t>On the </a:t>
            </a:r>
            <a:r>
              <a:rPr kumimoji="0" lang="en-US" altLang="en-US" sz="1600" b="1" i="0" u="none" strike="noStrike" cap="none" normalizeH="0" baseline="0">
                <a:ln>
                  <a:noFill/>
                </a:ln>
                <a:solidFill>
                  <a:schemeClr val="bg1">
                    <a:alpha val="60000"/>
                  </a:schemeClr>
                </a:solidFill>
                <a:effectLst/>
                <a:latin typeface="+mn-lt"/>
              </a:rPr>
              <a:t>Message Header</a:t>
            </a:r>
            <a:r>
              <a:rPr kumimoji="0" lang="en-US" altLang="en-US" sz="1600" b="0" i="0" u="none" strike="noStrike" cap="none" normalizeH="0" baseline="0">
                <a:ln>
                  <a:noFill/>
                </a:ln>
                <a:solidFill>
                  <a:schemeClr val="bg1">
                    <a:alpha val="60000"/>
                  </a:schemeClr>
                </a:solidFill>
                <a:effectLst/>
                <a:latin typeface="+mn-lt"/>
              </a:rPr>
              <a:t> tab of the Content Modifier, enter the following to write constant values to the message header: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a:ln>
                <a:noFill/>
              </a:ln>
              <a:solidFill>
                <a:schemeClr val="bg1">
                  <a:alpha val="60000"/>
                </a:schemeClr>
              </a:solidFill>
              <a:effectLst/>
              <a:latin typeface="+mn-lt"/>
            </a:endParaRPr>
          </a:p>
        </p:txBody>
      </p:sp>
      <p:graphicFrame>
        <p:nvGraphicFramePr>
          <p:cNvPr id="7" name="Content Placeholder 6">
            <a:extLst>
              <a:ext uri="{FF2B5EF4-FFF2-40B4-BE49-F238E27FC236}">
                <a16:creationId xmlns:a16="http://schemas.microsoft.com/office/drawing/2014/main" id="{A9AB6E05-3DC7-4AE3-BBD3-664B115CCFDF}"/>
              </a:ext>
            </a:extLst>
          </p:cNvPr>
          <p:cNvGraphicFramePr>
            <a:graphicFrameLocks noGrp="1"/>
          </p:cNvGraphicFramePr>
          <p:nvPr>
            <p:ph idx="1"/>
            <p:extLst>
              <p:ext uri="{D42A27DB-BD31-4B8C-83A1-F6EECF244321}">
                <p14:modId xmlns:p14="http://schemas.microsoft.com/office/powerpoint/2010/main" val="3331590633"/>
              </p:ext>
            </p:extLst>
          </p:nvPr>
        </p:nvGraphicFramePr>
        <p:xfrm>
          <a:off x="5411053" y="2284450"/>
          <a:ext cx="6014186" cy="2289102"/>
        </p:xfrm>
        <a:graphic>
          <a:graphicData uri="http://schemas.openxmlformats.org/drawingml/2006/table">
            <a:tbl>
              <a:tblPr/>
              <a:tblGrid>
                <a:gridCol w="1304840">
                  <a:extLst>
                    <a:ext uri="{9D8B030D-6E8A-4147-A177-3AD203B41FA5}">
                      <a16:colId xmlns:a16="http://schemas.microsoft.com/office/drawing/2014/main" val="3775640699"/>
                    </a:ext>
                  </a:extLst>
                </a:gridCol>
                <a:gridCol w="1437311">
                  <a:extLst>
                    <a:ext uri="{9D8B030D-6E8A-4147-A177-3AD203B41FA5}">
                      <a16:colId xmlns:a16="http://schemas.microsoft.com/office/drawing/2014/main" val="3489912512"/>
                    </a:ext>
                  </a:extLst>
                </a:gridCol>
                <a:gridCol w="1536664">
                  <a:extLst>
                    <a:ext uri="{9D8B030D-6E8A-4147-A177-3AD203B41FA5}">
                      <a16:colId xmlns:a16="http://schemas.microsoft.com/office/drawing/2014/main" val="3603655711"/>
                    </a:ext>
                  </a:extLst>
                </a:gridCol>
                <a:gridCol w="1735371">
                  <a:extLst>
                    <a:ext uri="{9D8B030D-6E8A-4147-A177-3AD203B41FA5}">
                      <a16:colId xmlns:a16="http://schemas.microsoft.com/office/drawing/2014/main" val="1936357475"/>
                    </a:ext>
                  </a:extLst>
                </a:gridCol>
              </a:tblGrid>
              <a:tr h="882258">
                <a:tc>
                  <a:txBody>
                    <a:bodyPr/>
                    <a:lstStyle/>
                    <a:p>
                      <a:pPr fontAlgn="t"/>
                      <a:r>
                        <a:rPr lang="en-IN" sz="2300">
                          <a:effectLst/>
                        </a:rPr>
                        <a:t>Action</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Name</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Source Type</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Source Value</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79547858"/>
                  </a:ext>
                </a:extLst>
              </a:tr>
              <a:tr h="524586">
                <a:tc>
                  <a:txBody>
                    <a:bodyPr/>
                    <a:lstStyle/>
                    <a:p>
                      <a:pPr fontAlgn="t"/>
                      <a:r>
                        <a:rPr lang="en-IN" sz="2300">
                          <a:effectLst/>
                        </a:rPr>
                        <a:t>Create</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vendor</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constant</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ABC Corp</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45554103"/>
                  </a:ext>
                </a:extLst>
              </a:tr>
              <a:tr h="882258">
                <a:tc>
                  <a:txBody>
                    <a:bodyPr/>
                    <a:lstStyle/>
                    <a:p>
                      <a:pPr fontAlgn="t"/>
                      <a:r>
                        <a:rPr lang="en-IN" sz="2300">
                          <a:effectLst/>
                        </a:rPr>
                        <a:t>Create</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delivery date</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constant</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300">
                          <a:effectLst/>
                        </a:rPr>
                        <a:t>25062013</a:t>
                      </a:r>
                    </a:p>
                  </a:txBody>
                  <a:tcPr marL="119224" marR="119224" marT="59612" marB="5961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0626666"/>
                  </a:ext>
                </a:extLst>
              </a:tr>
            </a:tbl>
          </a:graphicData>
        </a:graphic>
      </p:graphicFrame>
    </p:spTree>
    <p:extLst>
      <p:ext uri="{BB962C8B-B14F-4D97-AF65-F5344CB8AC3E}">
        <p14:creationId xmlns:p14="http://schemas.microsoft.com/office/powerpoint/2010/main" val="134778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9AEB-D39C-4C00-B8AA-5BE59D3F45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ABFD14-0ABF-4944-98D9-1E3F12F30AFA}"/>
              </a:ext>
            </a:extLst>
          </p:cNvPr>
          <p:cNvSpPr>
            <a:spLocks noGrp="1"/>
          </p:cNvSpPr>
          <p:nvPr>
            <p:ph idx="1"/>
          </p:nvPr>
        </p:nvSpPr>
        <p:spPr/>
        <p:txBody>
          <a:bodyPr/>
          <a:lstStyle/>
          <a:p>
            <a:r>
              <a:rPr lang="en-US" dirty="0"/>
              <a:t>On the Body tab, keep placeholders for the header information specified in the first Content Modifier step (${</a:t>
            </a:r>
            <a:r>
              <a:rPr lang="en-US" dirty="0" err="1"/>
              <a:t>header.vendor</a:t>
            </a:r>
            <a:r>
              <a:rPr lang="en-US" dirty="0"/>
              <a:t>} and ${</a:t>
            </a:r>
            <a:r>
              <a:rPr lang="en-US" dirty="0" err="1"/>
              <a:t>header.date</a:t>
            </a:r>
            <a:r>
              <a:rPr lang="en-US" dirty="0"/>
              <a:t>}) to modify the content as shown below. Additionally, use a placeholder ${</a:t>
            </a:r>
            <a:r>
              <a:rPr lang="en-US" dirty="0" err="1"/>
              <a:t>in.body</a:t>
            </a:r>
            <a:r>
              <a:rPr lang="en-US" dirty="0"/>
              <a:t>} for the incoming message.</a:t>
            </a:r>
          </a:p>
          <a:p>
            <a:r>
              <a:rPr lang="en-IN" dirty="0"/>
              <a:t>&lt;invoice&gt;</a:t>
            </a:r>
          </a:p>
          <a:p>
            <a:r>
              <a:rPr lang="en-IN" dirty="0"/>
              <a:t>&lt;vendor&gt;${</a:t>
            </a:r>
            <a:r>
              <a:rPr lang="en-IN" dirty="0" err="1"/>
              <a:t>header.vendor</a:t>
            </a:r>
            <a:r>
              <a:rPr lang="en-IN" dirty="0"/>
              <a:t>}&lt;/vendor&gt;</a:t>
            </a:r>
          </a:p>
          <a:p>
            <a:r>
              <a:rPr lang="en-IN" dirty="0"/>
              <a:t>${</a:t>
            </a:r>
            <a:r>
              <a:rPr lang="en-IN" dirty="0" err="1"/>
              <a:t>in.body</a:t>
            </a:r>
            <a:r>
              <a:rPr lang="en-IN" dirty="0"/>
              <a:t>}</a:t>
            </a:r>
          </a:p>
          <a:p>
            <a:r>
              <a:rPr lang="en-IN" dirty="0"/>
              <a:t>&lt;</a:t>
            </a:r>
            <a:r>
              <a:rPr lang="en-IN" dirty="0" err="1"/>
              <a:t>deliverydate</a:t>
            </a:r>
            <a:r>
              <a:rPr lang="en-IN" dirty="0"/>
              <a:t>&gt;${</a:t>
            </a:r>
            <a:r>
              <a:rPr lang="en-IN" dirty="0" err="1"/>
              <a:t>header.delivery</a:t>
            </a:r>
            <a:r>
              <a:rPr lang="en-IN" dirty="0"/>
              <a:t> date}&lt;/delivery&gt;</a:t>
            </a:r>
          </a:p>
          <a:p>
            <a:r>
              <a:rPr lang="en-IN" dirty="0"/>
              <a:t>&lt;/invoice&gt;</a:t>
            </a:r>
          </a:p>
          <a:p>
            <a:endParaRPr lang="en-IN" dirty="0"/>
          </a:p>
          <a:p>
            <a:endParaRPr lang="en-IN" dirty="0"/>
          </a:p>
        </p:txBody>
      </p:sp>
    </p:spTree>
    <p:extLst>
      <p:ext uri="{BB962C8B-B14F-4D97-AF65-F5344CB8AC3E}">
        <p14:creationId xmlns:p14="http://schemas.microsoft.com/office/powerpoint/2010/main" val="2637432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1B9D-29CA-41FF-993E-1CD8AE5CA4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2913BA-D6D3-4342-B7CE-965A9D7EC08A}"/>
              </a:ext>
            </a:extLst>
          </p:cNvPr>
          <p:cNvSpPr>
            <a:spLocks noGrp="1"/>
          </p:cNvSpPr>
          <p:nvPr>
            <p:ph idx="1"/>
          </p:nvPr>
        </p:nvSpPr>
        <p:spPr/>
        <p:txBody>
          <a:bodyPr>
            <a:normAutofit fontScale="77500" lnSpcReduction="20000"/>
          </a:bodyPr>
          <a:lstStyle/>
          <a:p>
            <a:pPr algn="l"/>
            <a:r>
              <a:rPr lang="en-US" b="0" i="0" dirty="0">
                <a:solidFill>
                  <a:srgbClr val="333333"/>
                </a:solidFill>
                <a:effectLst/>
                <a:latin typeface="72"/>
              </a:rPr>
              <a:t>The output message would look like this:</a:t>
            </a:r>
          </a:p>
          <a:p>
            <a:br>
              <a:rPr lang="en-US" b="0" i="0" dirty="0">
                <a:solidFill>
                  <a:srgbClr val="333333"/>
                </a:solidFill>
                <a:effectLst/>
                <a:latin typeface="72"/>
              </a:rPr>
            </a:br>
            <a:r>
              <a:rPr lang="en-US" b="0" i="0" dirty="0">
                <a:solidFill>
                  <a:srgbClr val="333333"/>
                </a:solidFill>
                <a:effectLst/>
                <a:latin typeface="72"/>
              </a:rPr>
              <a:t>&lt;invoice&gt;</a:t>
            </a:r>
          </a:p>
          <a:p>
            <a:r>
              <a:rPr lang="en-US" b="0" i="0" dirty="0">
                <a:solidFill>
                  <a:srgbClr val="333333"/>
                </a:solidFill>
                <a:effectLst/>
                <a:latin typeface="72"/>
              </a:rPr>
              <a:t>&lt;vendor&gt;ABC Corp&lt;/vendor&gt;</a:t>
            </a:r>
          </a:p>
          <a:p>
            <a:r>
              <a:rPr lang="en-US" b="0" i="0" dirty="0">
                <a:solidFill>
                  <a:srgbClr val="333333"/>
                </a:solidFill>
                <a:effectLst/>
                <a:latin typeface="72"/>
              </a:rPr>
              <a:t>&lt;order&gt;</a:t>
            </a:r>
          </a:p>
          <a:p>
            <a:r>
              <a:rPr lang="en-US" b="0" i="0" dirty="0">
                <a:solidFill>
                  <a:srgbClr val="333333"/>
                </a:solidFill>
                <a:effectLst/>
                <a:latin typeface="72"/>
              </a:rPr>
              <a:t>	&lt;book&gt;</a:t>
            </a:r>
          </a:p>
          <a:p>
            <a:r>
              <a:rPr lang="en-US" b="0" i="0" dirty="0">
                <a:solidFill>
                  <a:srgbClr val="333333"/>
                </a:solidFill>
                <a:effectLst/>
                <a:latin typeface="72"/>
              </a:rPr>
              <a:t>		&lt;</a:t>
            </a:r>
            <a:r>
              <a:rPr lang="en-US" b="0" i="0" dirty="0" err="1">
                <a:solidFill>
                  <a:srgbClr val="333333"/>
                </a:solidFill>
                <a:effectLst/>
                <a:latin typeface="72"/>
              </a:rPr>
              <a:t>BookID</a:t>
            </a:r>
            <a:r>
              <a:rPr lang="en-US" b="0" i="0" dirty="0">
                <a:solidFill>
                  <a:srgbClr val="333333"/>
                </a:solidFill>
                <a:effectLst/>
                <a:latin typeface="72"/>
              </a:rPr>
              <a:t>&gt;A1000&lt;/</a:t>
            </a:r>
            <a:r>
              <a:rPr lang="en-US" b="0" i="0" dirty="0" err="1">
                <a:solidFill>
                  <a:srgbClr val="333333"/>
                </a:solidFill>
                <a:effectLst/>
                <a:latin typeface="72"/>
              </a:rPr>
              <a:t>BookID</a:t>
            </a:r>
            <a:r>
              <a:rPr lang="en-US" b="0" i="0" dirty="0">
                <a:solidFill>
                  <a:srgbClr val="333333"/>
                </a:solidFill>
                <a:effectLst/>
                <a:latin typeface="72"/>
              </a:rPr>
              <a:t>&gt;</a:t>
            </a:r>
          </a:p>
          <a:p>
            <a:r>
              <a:rPr lang="en-US" b="0" i="0" dirty="0">
                <a:solidFill>
                  <a:srgbClr val="333333"/>
                </a:solidFill>
                <a:effectLst/>
                <a:latin typeface="72"/>
              </a:rPr>
              <a:t>		&lt;Count&gt;5&lt;/Count&gt;</a:t>
            </a:r>
          </a:p>
          <a:p>
            <a:r>
              <a:rPr lang="en-US" b="0" i="0" dirty="0">
                <a:solidFill>
                  <a:srgbClr val="333333"/>
                </a:solidFill>
                <a:effectLst/>
                <a:latin typeface="72"/>
              </a:rPr>
              <a:t>	&lt;/book&gt;</a:t>
            </a:r>
          </a:p>
          <a:p>
            <a:r>
              <a:rPr lang="en-US" b="0" i="0" dirty="0">
                <a:solidFill>
                  <a:srgbClr val="333333"/>
                </a:solidFill>
                <a:effectLst/>
                <a:latin typeface="72"/>
              </a:rPr>
              <a:t>&lt;/order&gt;</a:t>
            </a:r>
          </a:p>
          <a:p>
            <a:r>
              <a:rPr lang="en-US" b="0" i="0" dirty="0">
                <a:solidFill>
                  <a:srgbClr val="333333"/>
                </a:solidFill>
                <a:effectLst/>
                <a:latin typeface="72"/>
              </a:rPr>
              <a:t>&lt;</a:t>
            </a:r>
            <a:r>
              <a:rPr lang="en-US" b="0" i="0" dirty="0" err="1">
                <a:solidFill>
                  <a:srgbClr val="333333"/>
                </a:solidFill>
                <a:effectLst/>
                <a:latin typeface="72"/>
              </a:rPr>
              <a:t>deliverydate</a:t>
            </a:r>
            <a:r>
              <a:rPr lang="en-US" b="0" i="0" dirty="0">
                <a:solidFill>
                  <a:srgbClr val="333333"/>
                </a:solidFill>
                <a:effectLst/>
                <a:latin typeface="72"/>
              </a:rPr>
              <a:t>&gt;25062013&lt;/</a:t>
            </a:r>
            <a:r>
              <a:rPr lang="en-US" b="0" i="0" dirty="0" err="1">
                <a:solidFill>
                  <a:srgbClr val="333333"/>
                </a:solidFill>
                <a:effectLst/>
                <a:latin typeface="72"/>
              </a:rPr>
              <a:t>deliverydate</a:t>
            </a:r>
            <a:r>
              <a:rPr lang="en-US" b="0" i="0" dirty="0">
                <a:solidFill>
                  <a:srgbClr val="333333"/>
                </a:solidFill>
                <a:effectLst/>
                <a:latin typeface="72"/>
              </a:rPr>
              <a:t>&gt;</a:t>
            </a:r>
          </a:p>
          <a:p>
            <a:r>
              <a:rPr lang="en-US" b="0" i="0" dirty="0">
                <a:solidFill>
                  <a:srgbClr val="333333"/>
                </a:solidFill>
                <a:effectLst/>
                <a:latin typeface="72"/>
              </a:rPr>
              <a:t>&lt;/invoice&gt;</a:t>
            </a:r>
            <a:endParaRPr lang="en-IN" dirty="0"/>
          </a:p>
        </p:txBody>
      </p:sp>
    </p:spTree>
    <p:extLst>
      <p:ext uri="{BB962C8B-B14F-4D97-AF65-F5344CB8AC3E}">
        <p14:creationId xmlns:p14="http://schemas.microsoft.com/office/powerpoint/2010/main" val="3776799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A6E8-C649-4207-B007-8FEC4F7DEC5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BBB981A-D646-4A70-A7D9-D39191376974}"/>
              </a:ext>
            </a:extLst>
          </p:cNvPr>
          <p:cNvGraphicFramePr>
            <a:graphicFrameLocks noGrp="1"/>
          </p:cNvGraphicFramePr>
          <p:nvPr>
            <p:ph idx="1"/>
          </p:nvPr>
        </p:nvGraphicFramePr>
        <p:xfrm>
          <a:off x="4957201" y="1792783"/>
          <a:ext cx="2277597" cy="4417022"/>
        </p:xfrm>
        <a:graphic>
          <a:graphicData uri="http://schemas.openxmlformats.org/drawingml/2006/table">
            <a:tbl>
              <a:tblPr/>
              <a:tblGrid>
                <a:gridCol w="1312437">
                  <a:extLst>
                    <a:ext uri="{9D8B030D-6E8A-4147-A177-3AD203B41FA5}">
                      <a16:colId xmlns:a16="http://schemas.microsoft.com/office/drawing/2014/main" val="1485342666"/>
                    </a:ext>
                  </a:extLst>
                </a:gridCol>
                <a:gridCol w="965160">
                  <a:extLst>
                    <a:ext uri="{9D8B030D-6E8A-4147-A177-3AD203B41FA5}">
                      <a16:colId xmlns:a16="http://schemas.microsoft.com/office/drawing/2014/main" val="1420770278"/>
                    </a:ext>
                  </a:extLst>
                </a:gridCol>
              </a:tblGrid>
              <a:tr h="454617">
                <a:tc>
                  <a:txBody>
                    <a:bodyPr/>
                    <a:lstStyle/>
                    <a:p>
                      <a:pPr algn="l" fontAlgn="t"/>
                      <a:r>
                        <a:rPr lang="en-IN" sz="1300" b="1">
                          <a:solidFill>
                            <a:srgbClr val="3C3C3C"/>
                          </a:solidFill>
                          <a:effectLst/>
                          <a:latin typeface="BentonSansBook"/>
                        </a:rPr>
                        <a:t>Simple Expression</a:t>
                      </a:r>
                      <a:endParaRPr lang="en-IN" sz="1300" b="0">
                        <a:solidFill>
                          <a:srgbClr val="3C3C3C"/>
                        </a:solidFill>
                        <a:effectLst/>
                        <a:latin typeface="BentonSansBook"/>
                      </a:endParaRP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1">
                          <a:solidFill>
                            <a:srgbClr val="3C3C3C"/>
                          </a:solidFill>
                          <a:effectLst/>
                          <a:latin typeface="BentonSansBook"/>
                        </a:rPr>
                        <a:t>Output Value</a:t>
                      </a:r>
                      <a:endParaRPr lang="en-IN" sz="1300" b="0">
                        <a:solidFill>
                          <a:srgbClr val="3C3C3C"/>
                        </a:solidFill>
                        <a:effectLst/>
                        <a:latin typeface="BentonSansBook"/>
                      </a:endParaRP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395820026"/>
                  </a:ext>
                </a:extLst>
              </a:tr>
              <a:tr h="649453">
                <a:tc>
                  <a:txBody>
                    <a:bodyPr/>
                    <a:lstStyle/>
                    <a:p>
                      <a:pPr algn="l" fontAlgn="t"/>
                      <a:r>
                        <a:rPr lang="en-IN" sz="1300" b="0">
                          <a:solidFill>
                            <a:srgbClr val="3C3C3C"/>
                          </a:solidFill>
                          <a:effectLst/>
                          <a:latin typeface="BentonSansBook"/>
                        </a:rPr>
                        <a:t>${date:now:yyyyMMdd’T’hh:mm:ss}</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0">
                          <a:solidFill>
                            <a:srgbClr val="3C3C3C"/>
                          </a:solidFill>
                          <a:effectLst/>
                          <a:latin typeface="BentonSansBook"/>
                        </a:rPr>
                        <a:t>20211201T03:34:48</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1641149532"/>
                  </a:ext>
                </a:extLst>
              </a:tr>
              <a:tr h="454617">
                <a:tc>
                  <a:txBody>
                    <a:bodyPr/>
                    <a:lstStyle/>
                    <a:p>
                      <a:pPr algn="l" fontAlgn="t"/>
                      <a:r>
                        <a:rPr lang="en-IN" sz="1300" b="0">
                          <a:solidFill>
                            <a:srgbClr val="3C3C3C"/>
                          </a:solidFill>
                          <a:effectLst/>
                          <a:latin typeface="BentonSansBook"/>
                        </a:rPr>
                        <a:t>${date:now:yyyyMMdd}</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0">
                          <a:solidFill>
                            <a:srgbClr val="3C3C3C"/>
                          </a:solidFill>
                          <a:effectLst/>
                          <a:latin typeface="BentonSansBook"/>
                        </a:rPr>
                        <a:t>20211201</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3111753770"/>
                  </a:ext>
                </a:extLst>
              </a:tr>
              <a:tr h="649453">
                <a:tc>
                  <a:txBody>
                    <a:bodyPr/>
                    <a:lstStyle/>
                    <a:p>
                      <a:pPr algn="l" fontAlgn="t"/>
                      <a:r>
                        <a:rPr lang="en-IN" sz="1300" b="0">
                          <a:solidFill>
                            <a:srgbClr val="3C3C3C"/>
                          </a:solidFill>
                          <a:effectLst/>
                          <a:latin typeface="BentonSansBook"/>
                        </a:rPr>
                        <a:t>${date:now:yyyyMMdd HH:mm:ss}</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0">
                          <a:solidFill>
                            <a:srgbClr val="3C3C3C"/>
                          </a:solidFill>
                          <a:effectLst/>
                          <a:latin typeface="BentonSansBook"/>
                        </a:rPr>
                        <a:t>20211201 15:34:48</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941729855"/>
                  </a:ext>
                </a:extLst>
              </a:tr>
              <a:tr h="649453">
                <a:tc>
                  <a:txBody>
                    <a:bodyPr/>
                    <a:lstStyle/>
                    <a:p>
                      <a:pPr algn="l" fontAlgn="t"/>
                      <a:r>
                        <a:rPr lang="en-IN" sz="1300" b="0">
                          <a:solidFill>
                            <a:srgbClr val="3C3C3C"/>
                          </a:solidFill>
                          <a:effectLst/>
                          <a:latin typeface="BentonSansBook"/>
                        </a:rPr>
                        <a:t>${date:now:yyyyMMdd HH:mm:ss.Sz}</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0">
                          <a:solidFill>
                            <a:srgbClr val="3C3C3C"/>
                          </a:solidFill>
                          <a:effectLst/>
                          <a:latin typeface="BentonSansBook"/>
                        </a:rPr>
                        <a:t>20211201 15:34:48.54UTC</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95914817"/>
                  </a:ext>
                </a:extLst>
              </a:tr>
              <a:tr h="649453">
                <a:tc>
                  <a:txBody>
                    <a:bodyPr/>
                    <a:lstStyle/>
                    <a:p>
                      <a:pPr algn="l" fontAlgn="t"/>
                      <a:r>
                        <a:rPr lang="en-IN" sz="1300" b="0">
                          <a:solidFill>
                            <a:srgbClr val="3C3C3C"/>
                          </a:solidFill>
                          <a:effectLst/>
                          <a:latin typeface="BentonSansBook"/>
                        </a:rPr>
                        <a:t>${date:now:yyyyMMdd’T’HH:mm:ss.SSS Z}</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0">
                          <a:solidFill>
                            <a:srgbClr val="3C3C3C"/>
                          </a:solidFill>
                          <a:effectLst/>
                          <a:latin typeface="BentonSansBook"/>
                        </a:rPr>
                        <a:t>20211201T15:34:48.054 +0000</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306131315"/>
                  </a:ext>
                </a:extLst>
              </a:tr>
              <a:tr h="844289">
                <a:tc>
                  <a:txBody>
                    <a:bodyPr/>
                    <a:lstStyle/>
                    <a:p>
                      <a:pPr algn="l" fontAlgn="t"/>
                      <a:r>
                        <a:rPr lang="en-IN" sz="1300" b="0">
                          <a:solidFill>
                            <a:srgbClr val="3C3C3C"/>
                          </a:solidFill>
                          <a:effectLst/>
                          <a:latin typeface="BentonSansBook"/>
                        </a:rPr>
                        <a:t>${date:now:yyyyMMdd HH:mm:ss.SSS aaa}</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300" b="0" dirty="0">
                          <a:solidFill>
                            <a:srgbClr val="3C3C3C"/>
                          </a:solidFill>
                          <a:effectLst/>
                          <a:latin typeface="BentonSansBook"/>
                        </a:rPr>
                        <a:t>20211201 15:34:48.054 PM</a:t>
                      </a:r>
                    </a:p>
                  </a:txBody>
                  <a:tcPr marL="64945" marR="64945" marT="32473" marB="32473">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628163555"/>
                  </a:ext>
                </a:extLst>
              </a:tr>
            </a:tbl>
          </a:graphicData>
        </a:graphic>
      </p:graphicFrame>
    </p:spTree>
    <p:extLst>
      <p:ext uri="{BB962C8B-B14F-4D97-AF65-F5344CB8AC3E}">
        <p14:creationId xmlns:p14="http://schemas.microsoft.com/office/powerpoint/2010/main" val="409252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3">
            <a:extLst>
              <a:ext uri="{FF2B5EF4-FFF2-40B4-BE49-F238E27FC236}">
                <a16:creationId xmlns:a16="http://schemas.microsoft.com/office/drawing/2014/main" id="{1CE07A26-BC46-4676-B540-93FB7A73933A}"/>
              </a:ext>
            </a:extLst>
          </p:cNvPr>
          <p:cNvGraphicFramePr>
            <a:graphicFrameLocks noGrp="1"/>
          </p:cNvGraphicFramePr>
          <p:nvPr>
            <p:ph idx="1"/>
          </p:nvPr>
        </p:nvGraphicFramePr>
        <p:xfrm>
          <a:off x="1191930" y="643467"/>
          <a:ext cx="9808141" cy="5571068"/>
        </p:xfrm>
        <a:graphic>
          <a:graphicData uri="http://schemas.openxmlformats.org/drawingml/2006/table">
            <a:tbl>
              <a:tblPr>
                <a:solidFill>
                  <a:srgbClr val="F7F7F7"/>
                </a:solidFill>
              </a:tblPr>
              <a:tblGrid>
                <a:gridCol w="5959606">
                  <a:extLst>
                    <a:ext uri="{9D8B030D-6E8A-4147-A177-3AD203B41FA5}">
                      <a16:colId xmlns:a16="http://schemas.microsoft.com/office/drawing/2014/main" val="4170076838"/>
                    </a:ext>
                  </a:extLst>
                </a:gridCol>
                <a:gridCol w="3848535">
                  <a:extLst>
                    <a:ext uri="{9D8B030D-6E8A-4147-A177-3AD203B41FA5}">
                      <a16:colId xmlns:a16="http://schemas.microsoft.com/office/drawing/2014/main" val="1229246691"/>
                    </a:ext>
                  </a:extLst>
                </a:gridCol>
              </a:tblGrid>
              <a:tr h="534100">
                <a:tc>
                  <a:txBody>
                    <a:bodyPr/>
                    <a:lstStyle/>
                    <a:p>
                      <a:pPr algn="l" fontAlgn="t"/>
                      <a:r>
                        <a:rPr lang="en-IN" sz="2100" b="1" cap="none" spc="0">
                          <a:solidFill>
                            <a:schemeClr val="tx1"/>
                          </a:solidFill>
                          <a:effectLst/>
                          <a:latin typeface="BentonSansBook"/>
                        </a:rPr>
                        <a:t>Function</a:t>
                      </a:r>
                      <a:endParaRPr lang="en-IN" sz="2100" b="0" cap="none" spc="0">
                        <a:solidFill>
                          <a:schemeClr val="tx1"/>
                        </a:solidFill>
                        <a:effectLst/>
                        <a:latin typeface="BentonSansBook"/>
                      </a:endParaRPr>
                    </a:p>
                  </a:txBody>
                  <a:tcPr marL="78269" marR="78269" marT="39135" marB="121713">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pPr algn="l" fontAlgn="t"/>
                      <a:r>
                        <a:rPr lang="en-IN" sz="2100" b="1" cap="none" spc="0">
                          <a:solidFill>
                            <a:schemeClr val="tx1"/>
                          </a:solidFill>
                          <a:effectLst/>
                          <a:latin typeface="BentonSansBook"/>
                        </a:rPr>
                        <a:t>Description</a:t>
                      </a:r>
                      <a:endParaRPr lang="en-IN" sz="2100" b="0" cap="none" spc="0">
                        <a:solidFill>
                          <a:schemeClr val="tx1"/>
                        </a:solidFill>
                        <a:effectLst/>
                        <a:latin typeface="BentonSansBook"/>
                      </a:endParaRPr>
                    </a:p>
                  </a:txBody>
                  <a:tcPr marL="78269" marR="78269" marT="39135" marB="121713">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2722113250"/>
                  </a:ext>
                </a:extLst>
              </a:tr>
              <a:tr h="858667">
                <a:tc>
                  <a:txBody>
                    <a:bodyPr/>
                    <a:lstStyle/>
                    <a:p>
                      <a:pPr algn="l" fontAlgn="t"/>
                      <a:r>
                        <a:rPr lang="en-IN" sz="2100" b="0" cap="none" spc="0">
                          <a:solidFill>
                            <a:schemeClr val="tx1"/>
                          </a:solidFill>
                          <a:effectLst/>
                          <a:latin typeface="BentonSansBook"/>
                        </a:rPr>
                        <a:t>${body.substring(8,14)}</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US" sz="2100" b="0" cap="none" spc="0">
                          <a:solidFill>
                            <a:schemeClr val="tx1"/>
                          </a:solidFill>
                          <a:effectLst/>
                          <a:latin typeface="BentonSansBook"/>
                        </a:rPr>
                        <a:t>gets substring from given input data</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019162380"/>
                  </a:ext>
                </a:extLst>
              </a:tr>
              <a:tr h="534100">
                <a:tc>
                  <a:txBody>
                    <a:bodyPr/>
                    <a:lstStyle/>
                    <a:p>
                      <a:pPr algn="l" fontAlgn="t"/>
                      <a:r>
                        <a:rPr lang="en-IN" sz="2100" b="0" cap="none" spc="0">
                          <a:solidFill>
                            <a:schemeClr val="tx1"/>
                          </a:solidFill>
                          <a:effectLst/>
                          <a:latin typeface="BentonSansBook"/>
                        </a:rPr>
                        <a:t>${header.title.toUpperCase()}</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US" sz="2100" b="0" cap="none" spc="0">
                          <a:solidFill>
                            <a:schemeClr val="tx1"/>
                          </a:solidFill>
                          <a:effectLst/>
                          <a:latin typeface="BentonSansBook"/>
                        </a:rPr>
                        <a:t>Converts the data into uppercase</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140692252"/>
                  </a:ext>
                </a:extLst>
              </a:tr>
              <a:tr h="534100">
                <a:tc>
                  <a:txBody>
                    <a:bodyPr/>
                    <a:lstStyle/>
                    <a:p>
                      <a:pPr algn="l" fontAlgn="t"/>
                      <a:r>
                        <a:rPr lang="en-IN" sz="2100" b="0" cap="none" spc="0">
                          <a:solidFill>
                            <a:schemeClr val="tx1"/>
                          </a:solidFill>
                          <a:effectLst/>
                          <a:latin typeface="BentonSansBook"/>
                        </a:rPr>
                        <a:t>${body.length()}</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US" sz="2100" b="0" cap="none" spc="0">
                          <a:solidFill>
                            <a:schemeClr val="tx1"/>
                          </a:solidFill>
                          <a:effectLst/>
                          <a:latin typeface="BentonSansBook"/>
                        </a:rPr>
                        <a:t>gets the length of the body</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756611035"/>
                  </a:ext>
                </a:extLst>
              </a:tr>
              <a:tr h="858667">
                <a:tc>
                  <a:txBody>
                    <a:bodyPr/>
                    <a:lstStyle/>
                    <a:p>
                      <a:pPr algn="l" fontAlgn="t"/>
                      <a:r>
                        <a:rPr lang="en-IN" sz="2100" b="0" cap="none" spc="0">
                          <a:solidFill>
                            <a:schemeClr val="tx1"/>
                          </a:solidFill>
                          <a:effectLst/>
                          <a:latin typeface="BentonSansBook"/>
                        </a:rPr>
                        <a:t>${body.replaceFirst(‘S’,’K’)}</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US" sz="2100" b="0" cap="none" spc="0">
                          <a:solidFill>
                            <a:schemeClr val="tx1"/>
                          </a:solidFill>
                          <a:effectLst/>
                          <a:latin typeface="BentonSansBook"/>
                        </a:rPr>
                        <a:t>Replaces first occurances of letter in input data</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950400027"/>
                  </a:ext>
                </a:extLst>
              </a:tr>
              <a:tr h="858667">
                <a:tc>
                  <a:txBody>
                    <a:bodyPr/>
                    <a:lstStyle/>
                    <a:p>
                      <a:pPr algn="l" fontAlgn="t"/>
                      <a:r>
                        <a:rPr lang="en-IN" sz="2100" b="0" cap="none" spc="0">
                          <a:solidFill>
                            <a:schemeClr val="tx1"/>
                          </a:solidFill>
                          <a:effectLst/>
                          <a:latin typeface="BentonSansBook"/>
                        </a:rPr>
                        <a:t>${body.replaceAll(‘\\’,’\+’)}</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US" sz="2100" b="0" cap="none" spc="0">
                          <a:solidFill>
                            <a:schemeClr val="tx1"/>
                          </a:solidFill>
                          <a:effectLst/>
                          <a:latin typeface="BentonSansBook"/>
                        </a:rPr>
                        <a:t>Replaces all the occurance of matching data</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060725702"/>
                  </a:ext>
                </a:extLst>
              </a:tr>
              <a:tr h="534100">
                <a:tc>
                  <a:txBody>
                    <a:bodyPr/>
                    <a:lstStyle/>
                    <a:p>
                      <a:pPr algn="l" fontAlgn="t"/>
                      <a:r>
                        <a:rPr lang="en-IN" sz="2100" b="0" cap="none" spc="0">
                          <a:solidFill>
                            <a:schemeClr val="tx1"/>
                          </a:solidFill>
                          <a:effectLst/>
                          <a:latin typeface="BentonSansBook"/>
                        </a:rPr>
                        <a:t>${body.contains(“Sriprasad”)}</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US" sz="2100" b="0" cap="none" spc="0">
                          <a:solidFill>
                            <a:schemeClr val="tx1"/>
                          </a:solidFill>
                          <a:effectLst/>
                          <a:latin typeface="BentonSansBook"/>
                        </a:rPr>
                        <a:t>returns true if data exist</a:t>
                      </a:r>
                    </a:p>
                  </a:txBody>
                  <a:tcPr marL="78269" marR="78269" marT="39135" marB="121713">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895619102"/>
                  </a:ext>
                </a:extLst>
              </a:tr>
              <a:tr h="858667">
                <a:tc>
                  <a:txBody>
                    <a:bodyPr/>
                    <a:lstStyle/>
                    <a:p>
                      <a:pPr algn="l" fontAlgn="t"/>
                      <a:r>
                        <a:rPr lang="en-IN" sz="2100" b="0" cap="none" spc="0">
                          <a:solidFill>
                            <a:schemeClr val="tx1"/>
                          </a:solidFill>
                          <a:effectLst/>
                          <a:latin typeface="BentonSansBook"/>
                        </a:rPr>
                        <a:t>${body.trim()}</a:t>
                      </a:r>
                    </a:p>
                  </a:txBody>
                  <a:tcPr marL="78269" marR="78269" marT="39135" marB="121713">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t"/>
                      <a:r>
                        <a:rPr lang="en-US" sz="2100" b="0" cap="none" spc="0">
                          <a:solidFill>
                            <a:schemeClr val="tx1"/>
                          </a:solidFill>
                          <a:effectLst/>
                          <a:latin typeface="BentonSansBook"/>
                        </a:rPr>
                        <a:t>removes the whitespaces from start and end of the given string</a:t>
                      </a:r>
                    </a:p>
                  </a:txBody>
                  <a:tcPr marL="78269" marR="78269" marT="39135" marB="121713">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686731254"/>
                  </a:ext>
                </a:extLst>
              </a:tr>
            </a:tbl>
          </a:graphicData>
        </a:graphic>
      </p:graphicFrame>
    </p:spTree>
    <p:extLst>
      <p:ext uri="{BB962C8B-B14F-4D97-AF65-F5344CB8AC3E}">
        <p14:creationId xmlns:p14="http://schemas.microsoft.com/office/powerpoint/2010/main" val="183541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7D0C-E7F9-47AF-8171-59E65E503DA1}"/>
              </a:ext>
            </a:extLst>
          </p:cNvPr>
          <p:cNvSpPr>
            <a:spLocks noGrp="1"/>
          </p:cNvSpPr>
          <p:nvPr>
            <p:ph type="title"/>
          </p:nvPr>
        </p:nvSpPr>
        <p:spPr/>
        <p:txBody>
          <a:bodyPr/>
          <a:lstStyle/>
          <a:p>
            <a:r>
              <a:rPr lang="en-IN" dirty="0"/>
              <a:t>Multicast</a:t>
            </a:r>
          </a:p>
        </p:txBody>
      </p:sp>
      <p:sp>
        <p:nvSpPr>
          <p:cNvPr id="3" name="Content Placeholder 2">
            <a:extLst>
              <a:ext uri="{FF2B5EF4-FFF2-40B4-BE49-F238E27FC236}">
                <a16:creationId xmlns:a16="http://schemas.microsoft.com/office/drawing/2014/main" id="{6967C4AE-FF73-490B-BFF1-E9109021BD4F}"/>
              </a:ext>
            </a:extLst>
          </p:cNvPr>
          <p:cNvSpPr>
            <a:spLocks noGrp="1"/>
          </p:cNvSpPr>
          <p:nvPr>
            <p:ph idx="1"/>
          </p:nvPr>
        </p:nvSpPr>
        <p:spPr/>
        <p:txBody>
          <a:bodyPr/>
          <a:lstStyle/>
          <a:p>
            <a:r>
              <a:rPr lang="en-US" dirty="0"/>
              <a:t>Define Multicast</a:t>
            </a:r>
          </a:p>
          <a:p>
            <a:r>
              <a:rPr lang="en-US" dirty="0"/>
              <a:t>Context</a:t>
            </a:r>
          </a:p>
          <a:p>
            <a:r>
              <a:rPr lang="en-US" dirty="0"/>
              <a:t>You can use the Multicast step to send copies of the same message to multiple routes. You can send copies to all routes at once using Parallel Multicast or in an order of your choice using Sequential Multicast. This allows you to perform multiple operations on the same message in a single integration process. Without Multicast, you needed multiple integration processes to perform this task.</a:t>
            </a:r>
            <a:endParaRPr lang="en-IN" dirty="0"/>
          </a:p>
        </p:txBody>
      </p:sp>
    </p:spTree>
    <p:extLst>
      <p:ext uri="{BB962C8B-B14F-4D97-AF65-F5344CB8AC3E}">
        <p14:creationId xmlns:p14="http://schemas.microsoft.com/office/powerpoint/2010/main" val="3270656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1AA2-F26C-4E51-ACD0-C84042C5A8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059DAD-CB80-454E-BB2B-D35BD09CEECF}"/>
              </a:ext>
            </a:extLst>
          </p:cNvPr>
          <p:cNvSpPr>
            <a:spLocks noGrp="1"/>
          </p:cNvSpPr>
          <p:nvPr>
            <p:ph idx="1"/>
          </p:nvPr>
        </p:nvSpPr>
        <p:spPr/>
        <p:txBody>
          <a:bodyPr>
            <a:normAutofit fontScale="55000" lnSpcReduction="20000"/>
          </a:bodyPr>
          <a:lstStyle/>
          <a:p>
            <a:r>
              <a:rPr lang="en-US" dirty="0"/>
              <a:t>Procedure</a:t>
            </a:r>
          </a:p>
          <a:p>
            <a:r>
              <a:rPr lang="en-US" dirty="0"/>
              <a:t>In the palette, choose  (Message Routing), then Multicast.</a:t>
            </a:r>
          </a:p>
          <a:p>
            <a:r>
              <a:rPr lang="en-US" dirty="0"/>
              <a:t>Choose Parallel Multicast or Sequential Multicast based on your requirement and place the step inside the integration process. Define the message paths based on the scenario.</a:t>
            </a:r>
          </a:p>
          <a:p>
            <a:r>
              <a:rPr lang="en-US" dirty="0"/>
              <a:t>Based on the order in which you define the message path, the system assigns names to each message route branch as Branch 1, Branch 2, and so on.</a:t>
            </a:r>
          </a:p>
          <a:p>
            <a:r>
              <a:rPr lang="en-US" dirty="0"/>
              <a:t>If you want to specify a name for this step, enter the value in Name field.</a:t>
            </a:r>
          </a:p>
          <a:p>
            <a:r>
              <a:rPr lang="en-US" dirty="0"/>
              <a:t>If you are using Parallel Multicast, no further configuration is required for the multicast step.</a:t>
            </a:r>
          </a:p>
          <a:p>
            <a:r>
              <a:rPr lang="en-US" dirty="0"/>
              <a:t>If you are using Sequential Multicast, you can change the order in which the message should be sent to the Sequential Multicast branches:</a:t>
            </a:r>
          </a:p>
          <a:p>
            <a:r>
              <a:rPr lang="en-US" dirty="0"/>
              <a:t>Choose Routing Sequence.</a:t>
            </a:r>
          </a:p>
          <a:p>
            <a:r>
              <a:rPr lang="en-US" dirty="0"/>
              <a:t>Select the branch which you want to move up or down in the order.</a:t>
            </a:r>
          </a:p>
          <a:p>
            <a:r>
              <a:rPr lang="en-US" dirty="0"/>
              <a:t>Use Move Up and Move Down buttons to change the order.</a:t>
            </a:r>
          </a:p>
          <a:p>
            <a:r>
              <a:rPr lang="en-US" dirty="0"/>
              <a:t>The branch name is dependent on the order in which you have defined the message path. If you change the order, the branch name will not change.</a:t>
            </a:r>
          </a:p>
          <a:p>
            <a:r>
              <a:rPr lang="en-US" dirty="0"/>
              <a:t>Save or deploy the configuration.</a:t>
            </a:r>
            <a:endParaRPr lang="en-IN" dirty="0"/>
          </a:p>
        </p:txBody>
      </p:sp>
    </p:spTree>
    <p:extLst>
      <p:ext uri="{BB962C8B-B14F-4D97-AF65-F5344CB8AC3E}">
        <p14:creationId xmlns:p14="http://schemas.microsoft.com/office/powerpoint/2010/main" val="347008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7" name="Rectangle 563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5E6CA1-0AAB-421E-9115-1AE8E72B68EC}"/>
              </a:ext>
            </a:extLst>
          </p:cNvPr>
          <p:cNvSpPr>
            <a:spLocks noGrp="1"/>
          </p:cNvSpPr>
          <p:nvPr>
            <p:ph type="title"/>
          </p:nvPr>
        </p:nvSpPr>
        <p:spPr>
          <a:xfrm>
            <a:off x="643467" y="321734"/>
            <a:ext cx="10905066" cy="1135737"/>
          </a:xfrm>
        </p:spPr>
        <p:txBody>
          <a:bodyPr>
            <a:normAutofit/>
          </a:bodyPr>
          <a:lstStyle/>
          <a:p>
            <a:r>
              <a:rPr lang="en-IN" sz="3600"/>
              <a:t>Multicast</a:t>
            </a:r>
          </a:p>
        </p:txBody>
      </p:sp>
      <p:sp>
        <p:nvSpPr>
          <p:cNvPr id="3" name="Content Placeholder 2">
            <a:extLst>
              <a:ext uri="{FF2B5EF4-FFF2-40B4-BE49-F238E27FC236}">
                <a16:creationId xmlns:a16="http://schemas.microsoft.com/office/drawing/2014/main" id="{6F7C2075-2DFB-4759-8468-E416E32F73B9}"/>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The Multicast is represented as a decision icon, or more accurately called as the parallel gateway in BPMN lingo. You can insert the flowstep as shown below:</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There are two variants of the Multicast:</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2000" b="0" i="0" u="none" strike="noStrike" cap="none" normalizeH="0" baseline="0">
                <a:ln>
                  <a:noFill/>
                </a:ln>
                <a:effectLst/>
                <a:latin typeface="BentonSansRegular"/>
              </a:rPr>
              <a:t>Parallel Gateway: All branches of the gateway are executed in parallel.</a:t>
            </a:r>
          </a:p>
          <a:p>
            <a:pPr marL="0" marR="0" lvl="0" indent="0" defTabSz="914400" rtl="0" eaLnBrk="0" fontAlgn="base" latinLnBrk="0" hangingPunct="0">
              <a:spcBef>
                <a:spcPct val="0"/>
              </a:spcBef>
              <a:spcAft>
                <a:spcPts val="600"/>
              </a:spcAft>
              <a:buClrTx/>
              <a:buSzTx/>
              <a:buFontTx/>
              <a:buAutoNum type="arabicPeriod" startAt="2"/>
              <a:tabLst/>
            </a:pPr>
            <a:r>
              <a:rPr kumimoji="0" lang="en-US" altLang="en-US" sz="2000" b="0" i="0" u="none" strike="noStrike" cap="none" normalizeH="0" baseline="0">
                <a:ln>
                  <a:noFill/>
                </a:ln>
                <a:effectLst/>
                <a:latin typeface="BentonSansRegular"/>
              </a:rPr>
              <a:t>Sequence Gateway: Branches are executed in the order specified in the </a:t>
            </a:r>
            <a:r>
              <a:rPr kumimoji="0" lang="en-US" altLang="en-US" sz="2000" b="0" i="1" u="none" strike="noStrike" cap="none" normalizeH="0" baseline="0">
                <a:ln>
                  <a:noFill/>
                </a:ln>
                <a:effectLst/>
                <a:latin typeface="BentonSansRegular"/>
              </a:rPr>
              <a:t>Properties</a:t>
            </a:r>
            <a:r>
              <a:rPr kumimoji="0" lang="en-US" altLang="en-US" sz="2000" b="0" i="0" u="none" strike="noStrike" cap="none" normalizeH="0" baseline="0">
                <a:ln>
                  <a:noFill/>
                </a:ln>
                <a:effectLst/>
                <a:latin typeface="BentonSansRegular"/>
              </a:rPr>
              <a:t> tab.</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grpSp>
        <p:nvGrpSpPr>
          <p:cNvPr id="56329" name="Group 563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6330" name="Isosceles Triangle 563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31" name="Rectangle 563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322" name="Picture 2" descr="Graphical user interface, application&#10;&#10;Description automatically generated">
            <a:hlinkClick r:id="rId2"/>
            <a:extLst>
              <a:ext uri="{FF2B5EF4-FFF2-40B4-BE49-F238E27FC236}">
                <a16:creationId xmlns:a16="http://schemas.microsoft.com/office/drawing/2014/main" id="{90B63D13-8423-4DEE-8C78-1E84C8EF6A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447523"/>
            <a:ext cx="6253212" cy="3032808"/>
          </a:xfrm>
          <a:prstGeom prst="rect">
            <a:avLst/>
          </a:prstGeom>
          <a:noFill/>
          <a:extLst>
            <a:ext uri="{909E8E84-426E-40DD-AFC4-6F175D3DCCD1}">
              <a14:hiddenFill xmlns:a14="http://schemas.microsoft.com/office/drawing/2010/main">
                <a:solidFill>
                  <a:srgbClr val="FFFFFF"/>
                </a:solidFill>
              </a14:hiddenFill>
            </a:ext>
          </a:extLst>
        </p:spPr>
      </p:pic>
      <p:grpSp>
        <p:nvGrpSpPr>
          <p:cNvPr id="56333" name="Group 563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6334" name="Rectangle 563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35" name="Isosceles Triangle 563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0919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52" name="Rectangle 5735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1628A8-8493-4DEC-A331-BC48779F3ECD}"/>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675A8F23-8779-4C47-BF44-4A459C7DC8D8}"/>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You can change between the two variants using the context menu of the multicast flow-step </a:t>
            </a:r>
            <a:r>
              <a:rPr kumimoji="0" lang="en-US" altLang="en-US" sz="1700" b="0" i="1" u="none" strike="noStrike" cap="none" normalizeH="0" baseline="0">
                <a:ln>
                  <a:noFill/>
                </a:ln>
                <a:effectLst/>
                <a:latin typeface="BentonSansRegular"/>
              </a:rPr>
              <a:t>(for right-handers, it appears on right-click of the mouse)</a:t>
            </a:r>
            <a:r>
              <a:rPr kumimoji="0" lang="en-US" altLang="en-US" sz="1700" b="0" i="0" u="none" strike="noStrike" cap="none" normalizeH="0" baseline="0">
                <a:ln>
                  <a:noFill/>
                </a:ln>
                <a:effectLst/>
                <a:latin typeface="BentonSansRegular"/>
              </a:rPr>
              <a:t>.</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                  </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1" u="none" strike="noStrike" cap="none" normalizeH="0" baseline="0">
                <a:ln>
                  <a:noFill/>
                </a:ln>
                <a:effectLst/>
                <a:latin typeface="BentonSansRegular"/>
              </a:rPr>
              <a:t>An example Integration Flow</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 </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To understand the multicast pattern better, I shall take the example an Integration Flow and insert a Content Modifier step with a sample XML Payload in its body (shown below). In addition, I shall use a simple mapping step that converts the price and currency from </a:t>
            </a:r>
            <a:r>
              <a:rPr kumimoji="0" lang="en-US" altLang="en-US" sz="1700" b="0" i="1" u="none" strike="noStrike" cap="none" normalizeH="0" baseline="0">
                <a:ln>
                  <a:noFill/>
                </a:ln>
                <a:effectLst/>
                <a:latin typeface="BentonSansRegular"/>
              </a:rPr>
              <a:t>Dollars</a:t>
            </a:r>
            <a:r>
              <a:rPr kumimoji="0" lang="en-US" altLang="en-US" sz="1700" b="0" i="0" u="none" strike="noStrike" cap="none" normalizeH="0" baseline="0">
                <a:ln>
                  <a:noFill/>
                </a:ln>
                <a:effectLst/>
                <a:latin typeface="BentonSansRegular"/>
              </a:rPr>
              <a:t> to </a:t>
            </a:r>
            <a:r>
              <a:rPr kumimoji="0" lang="en-US" altLang="en-US" sz="1700" b="0" i="1" u="none" strike="noStrike" cap="none" normalizeH="0" baseline="0">
                <a:ln>
                  <a:noFill/>
                </a:ln>
                <a:effectLst/>
                <a:latin typeface="BentonSansRegular"/>
              </a:rPr>
              <a:t>Euros</a:t>
            </a:r>
            <a:r>
              <a:rPr kumimoji="0" lang="en-US" altLang="en-US" sz="1700" b="0" i="0" u="none" strike="noStrike" cap="none" normalizeH="0" baseline="0">
                <a:ln>
                  <a:noFill/>
                </a:ln>
                <a:effectLst/>
                <a:latin typeface="BentonSansRegular"/>
              </a:rPr>
              <a:t>.</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sng" strike="noStrike" cap="none" normalizeH="0" baseline="0">
                <a:ln>
                  <a:noFill/>
                </a:ln>
                <a:effectLst/>
                <a:latin typeface="BentonSansRegular"/>
              </a:rPr>
              <a:t>           </a:t>
            </a:r>
            <a:endParaRPr kumimoji="0" lang="en-US" altLang="en-US" sz="1700" b="0" i="0" u="none" strike="noStrike" cap="none" normalizeH="0" baseline="0">
              <a:ln>
                <a:noFill/>
              </a:ln>
              <a:effectLst/>
              <a:latin typeface="Arial" panose="020B0604020202020204" pitchFamily="34" charset="0"/>
            </a:endParaRPr>
          </a:p>
        </p:txBody>
      </p:sp>
      <p:grpSp>
        <p:nvGrpSpPr>
          <p:cNvPr id="57354" name="Group 5735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7355" name="Isosceles Triangle 573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56" name="Rectangle 573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347" name="Picture 3">
            <a:hlinkClick r:id="rId2"/>
            <a:extLst>
              <a:ext uri="{FF2B5EF4-FFF2-40B4-BE49-F238E27FC236}">
                <a16:creationId xmlns:a16="http://schemas.microsoft.com/office/drawing/2014/main" id="{F8CFC478-5010-44C9-BEA1-16476E3F37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1970715"/>
            <a:ext cx="6253212" cy="3986423"/>
          </a:xfrm>
          <a:prstGeom prst="rect">
            <a:avLst/>
          </a:prstGeom>
          <a:noFill/>
          <a:extLst>
            <a:ext uri="{909E8E84-426E-40DD-AFC4-6F175D3DCCD1}">
              <a14:hiddenFill xmlns:a14="http://schemas.microsoft.com/office/drawing/2010/main">
                <a:solidFill>
                  <a:srgbClr val="FFFFFF"/>
                </a:solidFill>
              </a14:hiddenFill>
            </a:ext>
          </a:extLst>
        </p:spPr>
      </p:pic>
      <p:grpSp>
        <p:nvGrpSpPr>
          <p:cNvPr id="57358" name="Group 5735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7359" name="Rectangle 5735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60" name="Isosceles Triangle 5735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7346" name="Picture 2">
            <a:hlinkClick r:id="rId4"/>
            <a:extLst>
              <a:ext uri="{FF2B5EF4-FFF2-40B4-BE49-F238E27FC236}">
                <a16:creationId xmlns:a16="http://schemas.microsoft.com/office/drawing/2014/main" id="{CED4B0A0-5492-46DC-9AC6-673EBEC90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2384425"/>
            <a:ext cx="43434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73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AC2F-73DC-404F-9578-3A7C44ADE402}"/>
              </a:ext>
            </a:extLst>
          </p:cNvPr>
          <p:cNvSpPr>
            <a:spLocks noGrp="1"/>
          </p:cNvSpPr>
          <p:nvPr>
            <p:ph type="title"/>
          </p:nvPr>
        </p:nvSpPr>
        <p:spPr/>
        <p:txBody>
          <a:bodyPr/>
          <a:lstStyle/>
          <a:p>
            <a:r>
              <a:rPr lang="en-IN" dirty="0"/>
              <a:t>Content Modifier</a:t>
            </a:r>
          </a:p>
        </p:txBody>
      </p:sp>
      <p:sp>
        <p:nvSpPr>
          <p:cNvPr id="3" name="Content Placeholder 2">
            <a:extLst>
              <a:ext uri="{FF2B5EF4-FFF2-40B4-BE49-F238E27FC236}">
                <a16:creationId xmlns:a16="http://schemas.microsoft.com/office/drawing/2014/main" id="{9A0283FF-56B8-43E4-9682-D9CF287F6B8B}"/>
              </a:ext>
            </a:extLst>
          </p:cNvPr>
          <p:cNvSpPr>
            <a:spLocks noGrp="1"/>
          </p:cNvSpPr>
          <p:nvPr>
            <p:ph idx="1"/>
          </p:nvPr>
        </p:nvSpPr>
        <p:spPr/>
        <p:txBody>
          <a:bodyPr/>
          <a:lstStyle/>
          <a:p>
            <a:r>
              <a:rPr lang="en-US" b="0" i="0" dirty="0">
                <a:solidFill>
                  <a:srgbClr val="333333"/>
                </a:solidFill>
                <a:effectLst/>
                <a:latin typeface="72"/>
              </a:rPr>
              <a:t>You use the content modifier step to modify the content of incoming message by providing additional information in the header or body of the message.</a:t>
            </a:r>
            <a:endParaRPr lang="en-IN" dirty="0"/>
          </a:p>
        </p:txBody>
      </p:sp>
    </p:spTree>
    <p:extLst>
      <p:ext uri="{BB962C8B-B14F-4D97-AF65-F5344CB8AC3E}">
        <p14:creationId xmlns:p14="http://schemas.microsoft.com/office/powerpoint/2010/main" val="791761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5" name="Rectangle 583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3DBE33-530D-46D4-B59C-B6F85AABFC36}"/>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0EED0F66-DFDF-4C8D-832F-C614E6D6D31A}"/>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a:ln>
                  <a:noFill/>
                </a:ln>
                <a:effectLst/>
                <a:latin typeface="BentonSansRegular"/>
              </a:rPr>
              <a:t>What ways can I use the Multicast pattern?</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In Integration projects so far, we have seen its usage in the following two ways:</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a:ln>
                  <a:noFill/>
                </a:ln>
                <a:effectLst/>
                <a:latin typeface="BentonSansRegular"/>
              </a:rPr>
              <a:t>Use case 1: Send the message to multiple receivers. A simplified integration flow is shown below.</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latin typeface="Arial" panose="020B0604020202020204" pitchFamily="34" charset="0"/>
            </a:endParaRPr>
          </a:p>
        </p:txBody>
      </p:sp>
      <p:grpSp>
        <p:nvGrpSpPr>
          <p:cNvPr id="58377" name="Group 583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8378" name="Isosceles Triangle 583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9" name="Rectangle 583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370" name="Picture 2">
            <a:hlinkClick r:id="rId2"/>
            <a:extLst>
              <a:ext uri="{FF2B5EF4-FFF2-40B4-BE49-F238E27FC236}">
                <a16:creationId xmlns:a16="http://schemas.microsoft.com/office/drawing/2014/main" id="{21547A8D-C51F-4246-9FDF-4EB3D73338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846165"/>
            <a:ext cx="6253212" cy="2235523"/>
          </a:xfrm>
          <a:prstGeom prst="rect">
            <a:avLst/>
          </a:prstGeom>
          <a:noFill/>
          <a:extLst>
            <a:ext uri="{909E8E84-426E-40DD-AFC4-6F175D3DCCD1}">
              <a14:hiddenFill xmlns:a14="http://schemas.microsoft.com/office/drawing/2010/main">
                <a:solidFill>
                  <a:srgbClr val="FFFFFF"/>
                </a:solidFill>
              </a14:hiddenFill>
            </a:ext>
          </a:extLst>
        </p:spPr>
      </p:pic>
      <p:grpSp>
        <p:nvGrpSpPr>
          <p:cNvPr id="58381" name="Group 5838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8382" name="Rectangle 5838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83" name="Isosceles Triangle 5838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16086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9" name="Rectangle 5939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1A21ED-A56C-43B3-B7BA-5068875115D6}"/>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3D97F8B7-1290-475F-BDA5-AD3E7257CEF5}"/>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The input and output are demonstrated below. The input comes from the Content Modifier step. The first branch modifies the payload based on the mapping rules and the second one receive</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BentonSansRegular"/>
              </a:rPr>
              <a:t>            </a:t>
            </a:r>
            <a:endParaRPr kumimoji="0" lang="en-US" altLang="en-US" sz="2000" b="0" i="0" u="none" strike="noStrike" cap="none" normalizeH="0" baseline="0">
              <a:ln>
                <a:noFill/>
              </a:ln>
              <a:effectLst/>
              <a:latin typeface="Arial" panose="020B0604020202020204" pitchFamily="34" charset="0"/>
            </a:endParaRPr>
          </a:p>
        </p:txBody>
      </p:sp>
      <p:grpSp>
        <p:nvGrpSpPr>
          <p:cNvPr id="59401" name="Group 5940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9402" name="Isosceles Triangle 5940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03" name="Rectangle 5940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394" name="Picture 2">
            <a:hlinkClick r:id="rId2"/>
            <a:extLst>
              <a:ext uri="{FF2B5EF4-FFF2-40B4-BE49-F238E27FC236}">
                <a16:creationId xmlns:a16="http://schemas.microsoft.com/office/drawing/2014/main" id="{37FCEF8A-64E0-4517-B796-5B3CC3156A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103596"/>
            <a:ext cx="6253212" cy="3720662"/>
          </a:xfrm>
          <a:prstGeom prst="rect">
            <a:avLst/>
          </a:prstGeom>
          <a:noFill/>
          <a:extLst>
            <a:ext uri="{909E8E84-426E-40DD-AFC4-6F175D3DCCD1}">
              <a14:hiddenFill xmlns:a14="http://schemas.microsoft.com/office/drawing/2010/main">
                <a:solidFill>
                  <a:srgbClr val="FFFFFF"/>
                </a:solidFill>
              </a14:hiddenFill>
            </a:ext>
          </a:extLst>
        </p:spPr>
      </p:pic>
      <p:grpSp>
        <p:nvGrpSpPr>
          <p:cNvPr id="59405" name="Group 5940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9406" name="Rectangle 5940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07" name="Isosceles Triangle 5940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34138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3" name="Rectangle 604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F2F94B-16A0-4E9D-81D7-7222F6C9544A}"/>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EC7A53CD-4434-4BDC-A545-B0D8FCAABF8D}"/>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a:ln>
                  <a:noFill/>
                </a:ln>
                <a:effectLst/>
                <a:latin typeface="BentonSansRegular"/>
              </a:rPr>
              <a:t>Use case 2: Multiple branches of the integration flow requires the same message contents</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 </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There are cases when you require the same message in different branches of the integration flow. This is a pattern also observed in the SuccessFactors scenario integration with 3rd party systems. In this case, you have to use the Join and Gather step. This shall collect all messages from different branches into one message.Example below:</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BentonSansRegular"/>
              </a:rPr>
              <a:t> </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sng" strike="noStrike" cap="none" normalizeH="0" baseline="0">
                <a:ln>
                  <a:noFill/>
                </a:ln>
                <a:effectLst/>
                <a:latin typeface="BentonSansRegular"/>
              </a:rPr>
              <a:t>                      </a:t>
            </a:r>
            <a:endParaRPr kumimoji="0" lang="en-US" altLang="en-US" sz="1700" b="0" i="0" u="none" strike="noStrike" cap="none" normalizeH="0" baseline="0">
              <a:ln>
                <a:noFill/>
              </a:ln>
              <a:effectLst/>
              <a:latin typeface="Arial" panose="020B0604020202020204" pitchFamily="34" charset="0"/>
            </a:endParaRPr>
          </a:p>
        </p:txBody>
      </p:sp>
      <p:grpSp>
        <p:nvGrpSpPr>
          <p:cNvPr id="60425" name="Group 604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0426" name="Isosceles Triangle 604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27" name="Rectangle 604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0418" name="Picture 2" descr="Graphical user interface&#10;&#10;Description automatically generated with low confidence">
            <a:hlinkClick r:id="rId2"/>
            <a:extLst>
              <a:ext uri="{FF2B5EF4-FFF2-40B4-BE49-F238E27FC236}">
                <a16:creationId xmlns:a16="http://schemas.microsoft.com/office/drawing/2014/main" id="{AA156435-9B24-43B4-B3AB-7C116B9E9C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3080661"/>
            <a:ext cx="6253212" cy="1766532"/>
          </a:xfrm>
          <a:prstGeom prst="rect">
            <a:avLst/>
          </a:prstGeom>
          <a:noFill/>
          <a:extLst>
            <a:ext uri="{909E8E84-426E-40DD-AFC4-6F175D3DCCD1}">
              <a14:hiddenFill xmlns:a14="http://schemas.microsoft.com/office/drawing/2010/main">
                <a:solidFill>
                  <a:srgbClr val="FFFFFF"/>
                </a:solidFill>
              </a14:hiddenFill>
            </a:ext>
          </a:extLst>
        </p:spPr>
      </p:pic>
      <p:grpSp>
        <p:nvGrpSpPr>
          <p:cNvPr id="60429" name="Group 604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0430" name="Rectangle 604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31" name="Isosceles Triangle 604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72891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51" name="Rectangle 61446">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3C30D-470C-4C2A-8235-5AB91BE0B8D3}"/>
              </a:ext>
            </a:extLst>
          </p:cNvPr>
          <p:cNvSpPr>
            <a:spLocks noGrp="1"/>
          </p:cNvSpPr>
          <p:nvPr>
            <p:ph type="title"/>
          </p:nvPr>
        </p:nvSpPr>
        <p:spPr>
          <a:xfrm>
            <a:off x="838200" y="365125"/>
            <a:ext cx="10515600" cy="1325563"/>
          </a:xfrm>
        </p:spPr>
        <p:txBody>
          <a:bodyPr>
            <a:normAutofit/>
          </a:bodyPr>
          <a:lstStyle/>
          <a:p>
            <a:endParaRPr lang="en-IN"/>
          </a:p>
        </p:txBody>
      </p:sp>
      <p:sp>
        <p:nvSpPr>
          <p:cNvPr id="3" name="Content Placeholder 2">
            <a:extLst>
              <a:ext uri="{FF2B5EF4-FFF2-40B4-BE49-F238E27FC236}">
                <a16:creationId xmlns:a16="http://schemas.microsoft.com/office/drawing/2014/main" id="{E9856F4B-FFCB-4912-901B-066D2E02C57B}"/>
              </a:ext>
            </a:extLst>
          </p:cNvPr>
          <p:cNvSpPr>
            <a:spLocks noGrp="1"/>
          </p:cNvSpPr>
          <p:nvPr>
            <p:ph idx="1"/>
          </p:nvPr>
        </p:nvSpPr>
        <p:spPr>
          <a:xfrm>
            <a:off x="838201" y="2013625"/>
            <a:ext cx="4614759" cy="4163337"/>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a:ln>
                  <a:noFill/>
                </a:ln>
                <a:effectLst/>
                <a:latin typeface="BentonSansRegular"/>
              </a:rPr>
              <a:t>Note</a:t>
            </a:r>
            <a:r>
              <a:rPr kumimoji="0" lang="en-US" altLang="en-US" sz="2000" b="0" i="0" u="none" strike="noStrike" cap="none" normalizeH="0" baseline="0">
                <a:ln>
                  <a:noFill/>
                </a:ln>
                <a:effectLst/>
                <a:latin typeface="BentonSansRegular"/>
              </a:rPr>
              <a:t>: You have to use the Join + Gather step together. A Gather step alone shall not work.</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a:ln>
                  <a:noFill/>
                </a:ln>
                <a:effectLst/>
                <a:latin typeface="BentonSansRegular"/>
              </a:rPr>
              <a:t>Gather flowstep has quite a few options:</a:t>
            </a:r>
            <a:endParaRPr kumimoji="0" lang="en-US" altLang="en-US" sz="2000" b="0" i="0" u="none" strike="noStrike" cap="none" normalizeH="0" baseline="0">
              <a:ln>
                <a:noFill/>
              </a:ln>
              <a:effectLst/>
              <a:latin typeface="Arial" panose="020B0604020202020204" pitchFamily="34" charset="0"/>
            </a:endParaRPr>
          </a:p>
        </p:txBody>
      </p:sp>
      <p:sp>
        <p:nvSpPr>
          <p:cNvPr id="61452" name="Freeform: Shape 61448">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61442" name="Picture 2">
            <a:hlinkClick r:id="rId2"/>
            <a:extLst>
              <a:ext uri="{FF2B5EF4-FFF2-40B4-BE49-F238E27FC236}">
                <a16:creationId xmlns:a16="http://schemas.microsoft.com/office/drawing/2014/main" id="{ADD1F068-48F6-4294-9C45-A4A2719506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8603" y="3718845"/>
            <a:ext cx="2766872" cy="1171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77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2287-E895-4ABB-BDA2-F7543F89C9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1AC44F-6D53-4699-95F3-B646DA56BF5C}"/>
              </a:ext>
            </a:extLst>
          </p:cNvPr>
          <p:cNvSpPr>
            <a:spLocks noGrp="1"/>
          </p:cNvSpPr>
          <p:nvPr>
            <p:ph idx="1"/>
          </p:nvPr>
        </p:nvSpPr>
        <p:spPr/>
        <p:txBody>
          <a:bodyPr>
            <a:normAutofit fontScale="70000" lnSpcReduction="20000"/>
          </a:bodyPr>
          <a:lstStyle/>
          <a:p>
            <a:pPr algn="l"/>
            <a:r>
              <a:rPr lang="en-US" b="0" i="0" dirty="0">
                <a:solidFill>
                  <a:srgbClr val="444444"/>
                </a:solidFill>
                <a:effectLst/>
                <a:latin typeface="BentonSansRegular"/>
              </a:rPr>
              <a:t>The Gather step enables you to merge messages from more than one route in an integration process. You define conditions based on the type of messages that you are gathering using the Gather step. You can choose to gather:</a:t>
            </a:r>
          </a:p>
          <a:p>
            <a:pPr algn="l"/>
            <a:r>
              <a:rPr lang="en-US" b="0" i="0" dirty="0">
                <a:solidFill>
                  <a:srgbClr val="444444"/>
                </a:solidFill>
                <a:effectLst/>
                <a:latin typeface="BentonSansRegular"/>
              </a:rPr>
              <a:t> </a:t>
            </a:r>
          </a:p>
          <a:p>
            <a:pPr algn="l">
              <a:buFont typeface="+mj-lt"/>
              <a:buAutoNum type="arabicPeriod"/>
            </a:pPr>
            <a:r>
              <a:rPr lang="en-US" b="0" i="0" dirty="0">
                <a:solidFill>
                  <a:srgbClr val="3C3C3C"/>
                </a:solidFill>
                <a:effectLst/>
                <a:latin typeface="BentonSansRegular"/>
              </a:rPr>
              <a:t>XML messages of different format</a:t>
            </a:r>
          </a:p>
          <a:p>
            <a:pPr algn="l">
              <a:buFont typeface="+mj-lt"/>
              <a:buAutoNum type="arabicPeriod"/>
            </a:pPr>
            <a:r>
              <a:rPr lang="en-US" b="0" i="0" dirty="0">
                <a:solidFill>
                  <a:srgbClr val="3C3C3C"/>
                </a:solidFill>
                <a:effectLst/>
                <a:latin typeface="BentonSansRegular"/>
              </a:rPr>
              <a:t>XML messages of the same format</a:t>
            </a:r>
          </a:p>
          <a:p>
            <a:pPr algn="l">
              <a:buFont typeface="+mj-lt"/>
              <a:buAutoNum type="arabicPeriod"/>
            </a:pPr>
            <a:r>
              <a:rPr lang="en-US" b="0" i="0" dirty="0">
                <a:solidFill>
                  <a:srgbClr val="3C3C3C"/>
                </a:solidFill>
                <a:effectLst/>
                <a:latin typeface="BentonSansRegular"/>
              </a:rPr>
              <a:t>Plain text messages</a:t>
            </a:r>
          </a:p>
          <a:p>
            <a:pPr algn="l"/>
            <a:r>
              <a:rPr lang="en-US" b="0" i="0" dirty="0">
                <a:solidFill>
                  <a:srgbClr val="444444"/>
                </a:solidFill>
                <a:effectLst/>
                <a:latin typeface="BentonSansRegular"/>
              </a:rPr>
              <a:t> </a:t>
            </a:r>
          </a:p>
          <a:p>
            <a:pPr algn="l"/>
            <a:r>
              <a:rPr lang="en-US" b="0" i="0" dirty="0">
                <a:solidFill>
                  <a:srgbClr val="444444"/>
                </a:solidFill>
                <a:effectLst/>
                <a:latin typeface="BentonSansRegular"/>
              </a:rPr>
              <a:t>Based on this, you choose the strategy to combine the two messages:</a:t>
            </a:r>
          </a:p>
          <a:p>
            <a:pPr algn="l"/>
            <a:r>
              <a:rPr lang="en-US" b="0" i="0" dirty="0">
                <a:solidFill>
                  <a:srgbClr val="444444"/>
                </a:solidFill>
                <a:effectLst/>
                <a:latin typeface="BentonSansRegular"/>
              </a:rPr>
              <a:t> </a:t>
            </a:r>
          </a:p>
          <a:p>
            <a:pPr algn="l">
              <a:buFont typeface="+mj-lt"/>
              <a:buAutoNum type="arabicPeriod"/>
            </a:pPr>
            <a:r>
              <a:rPr lang="en-US" b="0" i="0" dirty="0">
                <a:solidFill>
                  <a:srgbClr val="3C3C3C"/>
                </a:solidFill>
                <a:effectLst/>
                <a:latin typeface="BentonSansRegular"/>
              </a:rPr>
              <a:t>XML messages of the same format, you can combine or specify the XPath to the node at which the messages have to be combined.</a:t>
            </a:r>
          </a:p>
          <a:p>
            <a:pPr algn="l">
              <a:buFont typeface="+mj-lt"/>
              <a:buAutoNum type="arabicPeriod"/>
            </a:pPr>
            <a:r>
              <a:rPr lang="en-US" b="0" i="0" dirty="0">
                <a:solidFill>
                  <a:srgbClr val="3C3C3C"/>
                </a:solidFill>
                <a:effectLst/>
                <a:latin typeface="BentonSansRegular"/>
              </a:rPr>
              <a:t>XML messages of different formats, you can only combine the messages</a:t>
            </a:r>
          </a:p>
          <a:p>
            <a:pPr algn="l">
              <a:buFont typeface="+mj-lt"/>
              <a:buAutoNum type="arabicPeriod"/>
            </a:pPr>
            <a:r>
              <a:rPr lang="en-US" b="0" i="0" dirty="0">
                <a:solidFill>
                  <a:srgbClr val="3C3C3C"/>
                </a:solidFill>
                <a:effectLst/>
                <a:latin typeface="BentonSansRegular"/>
              </a:rPr>
              <a:t>Plain text messages, you can only specify concatenation as the combine strategy</a:t>
            </a:r>
          </a:p>
          <a:p>
            <a:endParaRPr lang="en-IN" dirty="0"/>
          </a:p>
        </p:txBody>
      </p:sp>
    </p:spTree>
    <p:extLst>
      <p:ext uri="{BB962C8B-B14F-4D97-AF65-F5344CB8AC3E}">
        <p14:creationId xmlns:p14="http://schemas.microsoft.com/office/powerpoint/2010/main" val="2868407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71" name="Rectangle 624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676D63-5801-4A5F-932B-7A040A799205}"/>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138C12F8-0728-4C57-8C14-3A8509E2AB12}"/>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I take the example of XML messages of the same format. For the same payload that I described above, this is the option that I have chosen: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latin typeface="Arial" panose="020B0604020202020204" pitchFamily="34" charset="0"/>
            </a:endParaRPr>
          </a:p>
        </p:txBody>
      </p:sp>
      <p:grpSp>
        <p:nvGrpSpPr>
          <p:cNvPr id="62473" name="Group 624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2474" name="Isosceles Triangle 624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75" name="Rectangle 624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2466" name="Picture 2">
            <a:hlinkClick r:id="rId2"/>
            <a:extLst>
              <a:ext uri="{FF2B5EF4-FFF2-40B4-BE49-F238E27FC236}">
                <a16:creationId xmlns:a16="http://schemas.microsoft.com/office/drawing/2014/main" id="{5EC29E0A-B918-443B-A979-1C8FA9448F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3416771"/>
            <a:ext cx="6253212" cy="1094312"/>
          </a:xfrm>
          <a:prstGeom prst="rect">
            <a:avLst/>
          </a:prstGeom>
          <a:noFill/>
          <a:extLst>
            <a:ext uri="{909E8E84-426E-40DD-AFC4-6F175D3DCCD1}">
              <a14:hiddenFill xmlns:a14="http://schemas.microsoft.com/office/drawing/2010/main">
                <a:solidFill>
                  <a:srgbClr val="FFFFFF"/>
                </a:solidFill>
              </a14:hiddenFill>
            </a:ext>
          </a:extLst>
        </p:spPr>
      </p:pic>
      <p:grpSp>
        <p:nvGrpSpPr>
          <p:cNvPr id="62477" name="Group 624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2478" name="Rectangle 624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79" name="Isosceles Triangle 624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8398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9" name="Rectangle 645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1DA7E2-8FAD-47AF-B9E7-8C538808D170}"/>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2DE2656E-C2D2-4FBD-9E1A-413A45BC3CF2}"/>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So, here I want to combine all the “&lt;part&gt;”nodes and group it under the main “Mobile_menu” node.</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a:ln>
                  <a:noFill/>
                </a:ln>
                <a:effectLst/>
                <a:latin typeface="BentonSansRegular"/>
              </a:rPr>
              <a:t>Understanding the aggregation strategy can get a little tricky. I would recommend playing around it with different values to get a hand on it.</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BentonSansRegular"/>
              </a:rPr>
              <a:t>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BentonSansRegular"/>
              </a:rPr>
              <a:t>          </a:t>
            </a:r>
            <a:endParaRPr kumimoji="0" lang="en-US" altLang="en-US" sz="2000" b="0" i="0" u="none" strike="noStrike" cap="none" normalizeH="0" baseline="0">
              <a:ln>
                <a:noFill/>
              </a:ln>
              <a:effectLst/>
              <a:latin typeface="Arial" panose="020B0604020202020204" pitchFamily="34" charset="0"/>
            </a:endParaRPr>
          </a:p>
        </p:txBody>
      </p:sp>
      <p:grpSp>
        <p:nvGrpSpPr>
          <p:cNvPr id="64521" name="Group 645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4522" name="Isosceles Triangle 645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23" name="Rectangle 645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4514" name="Picture 2">
            <a:hlinkClick r:id="rId2"/>
            <a:extLst>
              <a:ext uri="{FF2B5EF4-FFF2-40B4-BE49-F238E27FC236}">
                <a16:creationId xmlns:a16="http://schemas.microsoft.com/office/drawing/2014/main" id="{E9673B9C-0145-46F0-BBD6-E9B746BFDF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9317" y="1782981"/>
            <a:ext cx="6165218"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64525" name="Group 645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4526" name="Rectangle 645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27" name="Isosceles Triangle 645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2852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BD4-5563-4EE9-9352-4D8233053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5D275D-7E8B-4825-9564-B4DA0F394F8C}"/>
              </a:ext>
            </a:extLst>
          </p:cNvPr>
          <p:cNvSpPr>
            <a:spLocks noGrp="1"/>
          </p:cNvSpPr>
          <p:nvPr>
            <p:ph idx="1"/>
          </p:nvPr>
        </p:nvSpPr>
        <p:spPr/>
        <p:txBody>
          <a:bodyPr>
            <a:normAutofit fontScale="85000" lnSpcReduction="20000"/>
          </a:bodyPr>
          <a:lstStyle/>
          <a:p>
            <a:pPr algn="l"/>
            <a:r>
              <a:rPr lang="en-US" b="1" i="0" dirty="0">
                <a:solidFill>
                  <a:srgbClr val="444444"/>
                </a:solidFill>
                <a:effectLst/>
                <a:latin typeface="BentonSansRegular"/>
              </a:rPr>
              <a:t>What happens in case of Error?</a:t>
            </a:r>
            <a:endParaRPr lang="en-US" b="0" i="0" dirty="0">
              <a:solidFill>
                <a:srgbClr val="444444"/>
              </a:solidFill>
              <a:effectLst/>
              <a:latin typeface="BentonSansRegular"/>
            </a:endParaRPr>
          </a:p>
          <a:p>
            <a:pPr algn="l"/>
            <a:r>
              <a:rPr lang="en-US" b="0" i="0" dirty="0">
                <a:solidFill>
                  <a:srgbClr val="444444"/>
                </a:solidFill>
                <a:effectLst/>
                <a:latin typeface="BentonSansRegular"/>
              </a:rPr>
              <a:t> </a:t>
            </a:r>
          </a:p>
          <a:p>
            <a:pPr algn="l"/>
            <a:r>
              <a:rPr lang="en-US" b="0" i="0" dirty="0">
                <a:solidFill>
                  <a:srgbClr val="444444"/>
                </a:solidFill>
                <a:effectLst/>
                <a:latin typeface="BentonSansRegular"/>
              </a:rPr>
              <a:t>The quality of service applied by default is “Stop on Exception”. In the Message Monitoring, it always shows as a </a:t>
            </a:r>
            <a:r>
              <a:rPr lang="en-US" b="1" i="0" dirty="0">
                <a:solidFill>
                  <a:srgbClr val="444444"/>
                </a:solidFill>
                <a:effectLst/>
                <a:latin typeface="BentonSansRegular"/>
              </a:rPr>
              <a:t>Failed</a:t>
            </a:r>
            <a:r>
              <a:rPr lang="en-US" b="0" i="0" dirty="0">
                <a:solidFill>
                  <a:srgbClr val="444444"/>
                </a:solidFill>
                <a:effectLst/>
                <a:latin typeface="BentonSansRegular"/>
              </a:rPr>
              <a:t> message. Few combinations exist:</a:t>
            </a:r>
          </a:p>
          <a:p>
            <a:pPr algn="l"/>
            <a:r>
              <a:rPr lang="en-US" b="0" i="0" dirty="0">
                <a:solidFill>
                  <a:srgbClr val="444444"/>
                </a:solidFill>
                <a:effectLst/>
                <a:latin typeface="BentonSansRegular"/>
              </a:rPr>
              <a:t> </a:t>
            </a:r>
          </a:p>
          <a:p>
            <a:pPr algn="l">
              <a:buFont typeface="Arial" panose="020B0604020202020204" pitchFamily="34" charset="0"/>
              <a:buChar char="•"/>
            </a:pPr>
            <a:r>
              <a:rPr lang="en-US" b="0" i="0" dirty="0">
                <a:solidFill>
                  <a:srgbClr val="3C3C3C"/>
                </a:solidFill>
                <a:effectLst/>
                <a:latin typeface="BentonSansRegular"/>
              </a:rPr>
              <a:t>If you have a </a:t>
            </a:r>
            <a:r>
              <a:rPr lang="en-US" b="0" i="0" dirty="0" err="1">
                <a:solidFill>
                  <a:srgbClr val="3C3C3C"/>
                </a:solidFill>
                <a:effectLst/>
                <a:latin typeface="BentonSansRegular"/>
              </a:rPr>
              <a:t>J</a:t>
            </a:r>
            <a:r>
              <a:rPr lang="en-US" b="0" i="1" dirty="0" err="1">
                <a:solidFill>
                  <a:srgbClr val="3C3C3C"/>
                </a:solidFill>
                <a:effectLst/>
                <a:latin typeface="BentonSansRegular"/>
              </a:rPr>
              <a:t>oin+Gather</a:t>
            </a:r>
            <a:r>
              <a:rPr lang="en-US" b="0" i="0" dirty="0">
                <a:solidFill>
                  <a:srgbClr val="3C3C3C"/>
                </a:solidFill>
                <a:effectLst/>
                <a:latin typeface="BentonSansRegular"/>
              </a:rPr>
              <a:t> step and one of the incoming branches (parallel or sequential) fails, then the processing is stopped.</a:t>
            </a:r>
          </a:p>
          <a:p>
            <a:pPr algn="l">
              <a:buFont typeface="Arial" panose="020B0604020202020204" pitchFamily="34" charset="0"/>
              <a:buChar char="•"/>
            </a:pPr>
            <a:r>
              <a:rPr lang="en-US" b="0" i="0" dirty="0">
                <a:solidFill>
                  <a:srgbClr val="3C3C3C"/>
                </a:solidFill>
                <a:effectLst/>
                <a:latin typeface="BentonSansRegular"/>
              </a:rPr>
              <a:t>When the multicast is connected to multiple receivers, then the successful branches shall receive the message correctly. However, the overall message in the monitoring shall still be shown as Failed.</a:t>
            </a:r>
          </a:p>
          <a:p>
            <a:pPr algn="l">
              <a:buFont typeface="Arial" panose="020B0604020202020204" pitchFamily="34" charset="0"/>
              <a:buChar char="•"/>
            </a:pPr>
            <a:r>
              <a:rPr lang="en-US" b="0" i="0" dirty="0">
                <a:solidFill>
                  <a:srgbClr val="3C3C3C"/>
                </a:solidFill>
                <a:effectLst/>
                <a:latin typeface="BentonSansRegular"/>
              </a:rPr>
              <a:t>In a sequential multicast, if a branch fails to execute a message – then the processing is stopped with an exception thrown.</a:t>
            </a:r>
          </a:p>
          <a:p>
            <a:endParaRPr lang="en-IN" dirty="0"/>
          </a:p>
        </p:txBody>
      </p:sp>
    </p:spTree>
    <p:extLst>
      <p:ext uri="{BB962C8B-B14F-4D97-AF65-F5344CB8AC3E}">
        <p14:creationId xmlns:p14="http://schemas.microsoft.com/office/powerpoint/2010/main" val="2554609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605C-D306-4D25-B6C5-76569514B335}"/>
              </a:ext>
            </a:extLst>
          </p:cNvPr>
          <p:cNvSpPr>
            <a:spLocks noGrp="1"/>
          </p:cNvSpPr>
          <p:nvPr>
            <p:ph type="title"/>
          </p:nvPr>
        </p:nvSpPr>
        <p:spPr/>
        <p:txBody>
          <a:bodyPr/>
          <a:lstStyle/>
          <a:p>
            <a:r>
              <a:rPr lang="en-IN" dirty="0"/>
              <a:t>Join and Gather</a:t>
            </a:r>
          </a:p>
        </p:txBody>
      </p:sp>
      <p:sp>
        <p:nvSpPr>
          <p:cNvPr id="4" name="Rectangle 1">
            <a:extLst>
              <a:ext uri="{FF2B5EF4-FFF2-40B4-BE49-F238E27FC236}">
                <a16:creationId xmlns:a16="http://schemas.microsoft.com/office/drawing/2014/main" id="{05ADC548-4266-4E58-89E6-124D2850743E}"/>
              </a:ext>
            </a:extLst>
          </p:cNvPr>
          <p:cNvSpPr>
            <a:spLocks noGrp="1" noChangeArrowheads="1"/>
          </p:cNvSpPr>
          <p:nvPr>
            <p:ph idx="1"/>
          </p:nvPr>
        </p:nvSpPr>
        <p:spPr bwMode="auto">
          <a:xfrm>
            <a:off x="838200" y="2639125"/>
            <a:ext cx="10445873" cy="27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72"/>
              </a:rPr>
              <a:t>Define Gather and Join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72"/>
              </a:rPr>
              <a:t>The Gather step merges messages from different routes (into a single message) with the option to define certain strategies how to combine the initial messages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72"/>
              </a:rPr>
              <a:t>. The Join step is used in combination with the Gather step. It brings together the messages from different routes, but it does not affect the content of the messages.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333333"/>
                </a:solidFill>
                <a:effectLst/>
                <a:latin typeface="72"/>
              </a:rPr>
              <a:t>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72"/>
              </a:rPr>
              <a:t>The </a:t>
            </a:r>
            <a:r>
              <a:rPr kumimoji="0" lang="en-US" altLang="en-US" sz="1200" b="1" i="0" u="none" strike="noStrike" cap="none" normalizeH="0" baseline="0" dirty="0">
                <a:ln>
                  <a:noFill/>
                </a:ln>
                <a:solidFill>
                  <a:srgbClr val="333333"/>
                </a:solidFill>
                <a:effectLst/>
                <a:latin typeface="72"/>
              </a:rPr>
              <a:t>Gather</a:t>
            </a:r>
            <a:r>
              <a:rPr kumimoji="0" lang="en-US" altLang="en-US" sz="1200" b="0" i="0" u="none" strike="noStrike" cap="none" normalizeH="0" baseline="0" dirty="0">
                <a:ln>
                  <a:noFill/>
                </a:ln>
                <a:solidFill>
                  <a:srgbClr val="333333"/>
                </a:solidFill>
                <a:effectLst/>
                <a:latin typeface="72"/>
              </a:rPr>
              <a:t> step allows you to define conditions based on the type of messages that are merged. You can choose to gather: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3333"/>
                </a:solidFill>
                <a:effectLst/>
                <a:latin typeface="72"/>
              </a:rPr>
              <a:t>XML messages of different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3333"/>
                </a:solidFill>
                <a:effectLst/>
                <a:latin typeface="72"/>
              </a:rPr>
              <a:t>XML messages of the same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3333"/>
                </a:solidFill>
                <a:effectLst/>
                <a:latin typeface="72"/>
              </a:rPr>
              <a:t>Plain text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3333"/>
                </a:solidFill>
                <a:effectLst/>
                <a:latin typeface="72"/>
              </a:rPr>
              <a:t>Any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3841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3123-E745-411F-A98E-F003943527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2D7AD6-8EDB-4F0E-AFB4-F751F50CBA1E}"/>
              </a:ext>
            </a:extLst>
          </p:cNvPr>
          <p:cNvSpPr>
            <a:spLocks noGrp="1"/>
          </p:cNvSpPr>
          <p:nvPr>
            <p:ph idx="1"/>
          </p:nvPr>
        </p:nvSpPr>
        <p:spPr/>
        <p:txBody>
          <a:bodyPr/>
          <a:lstStyle/>
          <a:p>
            <a:r>
              <a:rPr lang="en-US" b="0" i="0" dirty="0">
                <a:solidFill>
                  <a:srgbClr val="333333"/>
                </a:solidFill>
                <a:effectLst/>
                <a:latin typeface="72"/>
              </a:rPr>
              <a:t>The </a:t>
            </a:r>
            <a:r>
              <a:rPr lang="en-US" b="1" i="0" dirty="0">
                <a:solidFill>
                  <a:srgbClr val="333333"/>
                </a:solidFill>
                <a:effectLst/>
                <a:latin typeface="72"/>
              </a:rPr>
              <a:t>Join</a:t>
            </a:r>
            <a:r>
              <a:rPr lang="en-US" b="0" i="0" dirty="0">
                <a:solidFill>
                  <a:srgbClr val="333333"/>
                </a:solidFill>
                <a:effectLst/>
                <a:latin typeface="72"/>
              </a:rPr>
              <a:t> element enables you to bring together messages from different routes before combining them into a single message. You use this step in combination with the </a:t>
            </a:r>
            <a:r>
              <a:rPr lang="en-US" b="1" i="0" dirty="0">
                <a:solidFill>
                  <a:srgbClr val="333333"/>
                </a:solidFill>
                <a:effectLst/>
                <a:latin typeface="72"/>
              </a:rPr>
              <a:t>Gather</a:t>
            </a:r>
            <a:r>
              <a:rPr lang="en-US" b="0" i="0" dirty="0">
                <a:solidFill>
                  <a:srgbClr val="333333"/>
                </a:solidFill>
                <a:effectLst/>
                <a:latin typeface="72"/>
              </a:rPr>
              <a:t> element. </a:t>
            </a:r>
            <a:r>
              <a:rPr lang="en-US" b="1" i="0" dirty="0">
                <a:solidFill>
                  <a:srgbClr val="333333"/>
                </a:solidFill>
                <a:effectLst/>
                <a:latin typeface="72"/>
              </a:rPr>
              <a:t>Join</a:t>
            </a:r>
            <a:r>
              <a:rPr lang="en-US" b="0" i="0" dirty="0">
                <a:solidFill>
                  <a:srgbClr val="333333"/>
                </a:solidFill>
                <a:effectLst/>
                <a:latin typeface="72"/>
              </a:rPr>
              <a:t> only brings together messages from different routes without affecting the content of messages.</a:t>
            </a:r>
            <a:br>
              <a:rPr lang="en-US" dirty="0"/>
            </a:br>
            <a:endParaRPr lang="en-IN" dirty="0"/>
          </a:p>
        </p:txBody>
      </p:sp>
    </p:spTree>
    <p:extLst>
      <p:ext uri="{BB962C8B-B14F-4D97-AF65-F5344CB8AC3E}">
        <p14:creationId xmlns:p14="http://schemas.microsoft.com/office/powerpoint/2010/main" val="250746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99F-0CC4-4840-92AB-903BF797BC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71DC06-27AE-4C05-944C-519AD810C06A}"/>
              </a:ext>
            </a:extLst>
          </p:cNvPr>
          <p:cNvSpPr>
            <a:spLocks noGrp="1"/>
          </p:cNvSpPr>
          <p:nvPr>
            <p:ph idx="1"/>
          </p:nvPr>
        </p:nvSpPr>
        <p:spPr/>
        <p:txBody>
          <a:bodyPr>
            <a:normAutofit fontScale="85000" lnSpcReduction="20000"/>
          </a:bodyPr>
          <a:lstStyle/>
          <a:p>
            <a:r>
              <a:rPr lang="en-US" dirty="0"/>
              <a:t>The Content Modifier allows you to modify a message by changing the content of the data containers that are involved</a:t>
            </a:r>
          </a:p>
          <a:p>
            <a:r>
              <a:rPr lang="en-US" dirty="0"/>
              <a:t> in message processing (message header, message body, or message exchange). Depending on which container you want to modify</a:t>
            </a:r>
          </a:p>
          <a:p>
            <a:r>
              <a:rPr lang="en-US" dirty="0"/>
              <a:t>, select one of the tabs Message Header, Message Body, or Exchange Property. If modifying the Message Body, you can enter </a:t>
            </a:r>
          </a:p>
          <a:p>
            <a:r>
              <a:rPr lang="en-US" dirty="0"/>
              <a:t>the data you want to add to the message body in an editor. If modifying the Message Header or the Exchange Property,</a:t>
            </a:r>
          </a:p>
          <a:p>
            <a:r>
              <a:rPr lang="en-US" dirty="0"/>
              <a:t> you can define how to access the content of the incoming message (which is then used to change the selected data container).</a:t>
            </a:r>
          </a:p>
          <a:p>
            <a:r>
              <a:rPr lang="en-US" dirty="0"/>
              <a:t> For example, in the Source Type, select XPath to specify an XPath expression</a:t>
            </a:r>
          </a:p>
          <a:p>
            <a:r>
              <a:rPr lang="en-US" dirty="0"/>
              <a:t> that addresses a particular element in the incoming message, which will be used to change the message header</a:t>
            </a:r>
            <a:endParaRPr lang="en-IN" dirty="0"/>
          </a:p>
        </p:txBody>
      </p:sp>
    </p:spTree>
    <p:extLst>
      <p:ext uri="{BB962C8B-B14F-4D97-AF65-F5344CB8AC3E}">
        <p14:creationId xmlns:p14="http://schemas.microsoft.com/office/powerpoint/2010/main" val="3405559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7928-DAC4-44D8-9346-F0C04B64A1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79B01B-2E6D-40E0-B3E9-DFE252DA288C}"/>
              </a:ext>
            </a:extLst>
          </p:cNvPr>
          <p:cNvSpPr>
            <a:spLocks noGrp="1"/>
          </p:cNvSpPr>
          <p:nvPr>
            <p:ph idx="1"/>
          </p:nvPr>
        </p:nvSpPr>
        <p:spPr/>
        <p:txBody>
          <a:bodyPr/>
          <a:lstStyle/>
          <a:p>
            <a:pPr algn="l"/>
            <a:r>
              <a:rPr lang="en-US" b="1" i="0" dirty="0">
                <a:solidFill>
                  <a:srgbClr val="333333"/>
                </a:solidFill>
                <a:effectLst/>
                <a:latin typeface="72"/>
              </a:rPr>
              <a:t>Remember</a:t>
            </a:r>
          </a:p>
          <a:p>
            <a:pPr algn="l">
              <a:buFont typeface="Arial" panose="020B0604020202020204" pitchFamily="34" charset="0"/>
              <a:buChar char="•"/>
            </a:pPr>
            <a:r>
              <a:rPr lang="en-US" b="0" i="0" dirty="0">
                <a:solidFill>
                  <a:srgbClr val="333333"/>
                </a:solidFill>
                <a:effectLst/>
                <a:latin typeface="72"/>
              </a:rPr>
              <a:t>If you want to combine messages that are transmitted to more than one route by a </a:t>
            </a:r>
            <a:r>
              <a:rPr lang="en-US" b="1" i="0" dirty="0">
                <a:solidFill>
                  <a:srgbClr val="333333"/>
                </a:solidFill>
                <a:effectLst/>
                <a:latin typeface="72"/>
              </a:rPr>
              <a:t>Multicast</a:t>
            </a:r>
            <a:r>
              <a:rPr lang="en-US" b="0" i="0" dirty="0">
                <a:solidFill>
                  <a:srgbClr val="333333"/>
                </a:solidFill>
                <a:effectLst/>
                <a:latin typeface="72"/>
              </a:rPr>
              <a:t> step, you need to place </a:t>
            </a:r>
            <a:r>
              <a:rPr lang="en-US" b="1" i="0" dirty="0">
                <a:solidFill>
                  <a:srgbClr val="333333"/>
                </a:solidFill>
                <a:effectLst/>
                <a:latin typeface="72"/>
              </a:rPr>
              <a:t>Join</a:t>
            </a:r>
            <a:r>
              <a:rPr lang="en-US" b="0" i="0" dirty="0">
                <a:solidFill>
                  <a:srgbClr val="333333"/>
                </a:solidFill>
                <a:effectLst/>
                <a:latin typeface="72"/>
              </a:rPr>
              <a:t> step before the </a:t>
            </a:r>
            <a:r>
              <a:rPr lang="en-US" b="1" i="0" dirty="0">
                <a:solidFill>
                  <a:srgbClr val="333333"/>
                </a:solidFill>
                <a:effectLst/>
                <a:latin typeface="72"/>
              </a:rPr>
              <a:t>Gather</a:t>
            </a:r>
            <a:r>
              <a:rPr lang="en-US" b="0" i="0" dirty="0">
                <a:solidFill>
                  <a:srgbClr val="333333"/>
                </a:solidFill>
                <a:effectLst/>
                <a:latin typeface="72"/>
              </a:rPr>
              <a:t> step.</a:t>
            </a:r>
          </a:p>
          <a:p>
            <a:pPr algn="l">
              <a:buFont typeface="Arial" panose="020B0604020202020204" pitchFamily="34" charset="0"/>
              <a:buChar char="•"/>
            </a:pPr>
            <a:r>
              <a:rPr lang="en-US" b="0" i="0" dirty="0">
                <a:solidFill>
                  <a:srgbClr val="333333"/>
                </a:solidFill>
                <a:effectLst/>
                <a:latin typeface="72"/>
              </a:rPr>
              <a:t>If you want to combine messages that are split using a </a:t>
            </a:r>
            <a:r>
              <a:rPr lang="en-US" b="1" i="0" dirty="0">
                <a:solidFill>
                  <a:srgbClr val="333333"/>
                </a:solidFill>
                <a:effectLst/>
                <a:latin typeface="72"/>
              </a:rPr>
              <a:t>Splitter</a:t>
            </a:r>
            <a:r>
              <a:rPr lang="en-US" b="0" i="0" dirty="0">
                <a:solidFill>
                  <a:srgbClr val="333333"/>
                </a:solidFill>
                <a:effectLst/>
                <a:latin typeface="72"/>
              </a:rPr>
              <a:t> step, you use only the </a:t>
            </a:r>
            <a:r>
              <a:rPr lang="en-US" b="1" i="0" dirty="0">
                <a:solidFill>
                  <a:srgbClr val="333333"/>
                </a:solidFill>
                <a:effectLst/>
                <a:latin typeface="72"/>
              </a:rPr>
              <a:t>Gather</a:t>
            </a:r>
            <a:r>
              <a:rPr lang="en-US" b="0" i="0" dirty="0">
                <a:solidFill>
                  <a:srgbClr val="333333"/>
                </a:solidFill>
                <a:effectLst/>
                <a:latin typeface="72"/>
              </a:rPr>
              <a:t> step</a:t>
            </a:r>
          </a:p>
          <a:p>
            <a:endParaRPr lang="en-IN" dirty="0"/>
          </a:p>
        </p:txBody>
      </p:sp>
    </p:spTree>
    <p:extLst>
      <p:ext uri="{BB962C8B-B14F-4D97-AF65-F5344CB8AC3E}">
        <p14:creationId xmlns:p14="http://schemas.microsoft.com/office/powerpoint/2010/main" val="1117127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2338-E6B4-48E0-BCBD-EEB418DCAB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456E8B-3C13-40D7-B2EA-55497822927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33333"/>
                </a:solidFill>
                <a:effectLst/>
                <a:latin typeface="72"/>
              </a:rPr>
              <a:t>Based on your requirements, you choose the strategy to combine the two </a:t>
            </a:r>
            <a:r>
              <a:rPr lang="en-US" b="0" i="0" dirty="0" err="1">
                <a:solidFill>
                  <a:srgbClr val="333333"/>
                </a:solidFill>
                <a:effectLst/>
                <a:latin typeface="72"/>
              </a:rPr>
              <a:t>messages:When</a:t>
            </a:r>
            <a:r>
              <a:rPr lang="en-US" b="0" i="0" dirty="0">
                <a:solidFill>
                  <a:srgbClr val="333333"/>
                </a:solidFill>
                <a:effectLst/>
                <a:latin typeface="72"/>
              </a:rPr>
              <a:t> combining XML messages of the same format, you have the following options:</a:t>
            </a:r>
          </a:p>
          <a:p>
            <a:pPr marL="742950" lvl="1" indent="-285750" algn="l">
              <a:buFont typeface="Arial" panose="020B0604020202020204" pitchFamily="34" charset="0"/>
              <a:buChar char="•"/>
            </a:pPr>
            <a:r>
              <a:rPr lang="en-US" b="0" i="0" dirty="0">
                <a:solidFill>
                  <a:srgbClr val="333333"/>
                </a:solidFill>
                <a:effectLst/>
                <a:latin typeface="72"/>
              </a:rPr>
              <a:t>Don't specify any condition (multimapping format).</a:t>
            </a:r>
          </a:p>
          <a:p>
            <a:pPr marL="742950" lvl="1" indent="-285750" algn="l">
              <a:buFont typeface="Arial" panose="020B0604020202020204" pitchFamily="34" charset="0"/>
              <a:buChar char="•"/>
            </a:pPr>
            <a:r>
              <a:rPr lang="en-US" b="0" i="0" dirty="0">
                <a:solidFill>
                  <a:srgbClr val="333333"/>
                </a:solidFill>
                <a:effectLst/>
                <a:latin typeface="72"/>
              </a:rPr>
              <a:t>Specify the XPath to the node at which the messages have to be combined.</a:t>
            </a:r>
          </a:p>
          <a:p>
            <a:pPr algn="l">
              <a:buFont typeface="Arial" panose="020B0604020202020204" pitchFamily="34" charset="0"/>
              <a:buChar char="•"/>
            </a:pPr>
            <a:r>
              <a:rPr lang="en-US" b="0" i="0" dirty="0">
                <a:solidFill>
                  <a:srgbClr val="333333"/>
                </a:solidFill>
                <a:effectLst/>
                <a:latin typeface="72"/>
              </a:rPr>
              <a:t>For XML messages of different formats, you can only combine the messages.</a:t>
            </a:r>
          </a:p>
          <a:p>
            <a:pPr algn="l">
              <a:buFont typeface="Arial" panose="020B0604020202020204" pitchFamily="34" charset="0"/>
              <a:buChar char="•"/>
            </a:pPr>
            <a:r>
              <a:rPr lang="en-US" b="0" i="0" dirty="0">
                <a:solidFill>
                  <a:srgbClr val="333333"/>
                </a:solidFill>
                <a:effectLst/>
                <a:latin typeface="72"/>
              </a:rPr>
              <a:t>For plain text messages, you can only specify concatenation as the combination strategy.</a:t>
            </a:r>
          </a:p>
          <a:p>
            <a:pPr algn="l"/>
            <a:r>
              <a:rPr lang="en-US" b="0" i="0" dirty="0">
                <a:solidFill>
                  <a:srgbClr val="333333"/>
                </a:solidFill>
                <a:effectLst/>
                <a:latin typeface="72"/>
              </a:rPr>
              <a:t>For all three incoming formats, you can also choose the strategy </a:t>
            </a:r>
            <a:r>
              <a:rPr lang="en-US" b="1" i="0" dirty="0">
                <a:solidFill>
                  <a:srgbClr val="333333"/>
                </a:solidFill>
                <a:effectLst/>
                <a:latin typeface="72"/>
              </a:rPr>
              <a:t>Zip</a:t>
            </a:r>
            <a:r>
              <a:rPr lang="en-US" b="0" i="0" dirty="0">
                <a:solidFill>
                  <a:srgbClr val="333333"/>
                </a:solidFill>
                <a:effectLst/>
                <a:latin typeface="72"/>
              </a:rPr>
              <a:t> that allows you to merge the input into a single archive (</a:t>
            </a:r>
            <a:r>
              <a:rPr lang="en-US" b="0" i="0" dirty="0">
                <a:solidFill>
                  <a:srgbClr val="333333"/>
                </a:solidFill>
                <a:effectLst/>
                <a:latin typeface="Monaco"/>
              </a:rPr>
              <a:t>.zip</a:t>
            </a:r>
            <a:r>
              <a:rPr lang="en-US" b="0" i="0" dirty="0">
                <a:solidFill>
                  <a:srgbClr val="333333"/>
                </a:solidFill>
                <a:effectLst/>
                <a:latin typeface="72"/>
              </a:rPr>
              <a:t>) file. In that case, you need to specify a file name pattern</a:t>
            </a:r>
          </a:p>
          <a:p>
            <a:endParaRPr lang="en-IN" dirty="0"/>
          </a:p>
        </p:txBody>
      </p:sp>
    </p:spTree>
    <p:extLst>
      <p:ext uri="{BB962C8B-B14F-4D97-AF65-F5344CB8AC3E}">
        <p14:creationId xmlns:p14="http://schemas.microsoft.com/office/powerpoint/2010/main" val="1189515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3119-1905-44E1-9E97-A65A621AED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AB349E-AD1F-4CCE-B16B-1AA1F85B666A}"/>
              </a:ext>
            </a:extLst>
          </p:cNvPr>
          <p:cNvSpPr>
            <a:spLocks noGrp="1"/>
          </p:cNvSpPr>
          <p:nvPr>
            <p:ph idx="1"/>
          </p:nvPr>
        </p:nvSpPr>
        <p:spPr/>
        <p:txBody>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To model a </a:t>
            </a:r>
            <a:r>
              <a:rPr lang="en-US" b="1" i="0" dirty="0">
                <a:solidFill>
                  <a:srgbClr val="333333"/>
                </a:solidFill>
                <a:effectLst/>
                <a:latin typeface="72"/>
              </a:rPr>
              <a:t>Gather</a:t>
            </a:r>
            <a:r>
              <a:rPr lang="en-US" b="0" i="0" dirty="0">
                <a:solidFill>
                  <a:srgbClr val="333333"/>
                </a:solidFill>
                <a:effectLst/>
                <a:latin typeface="72"/>
              </a:rPr>
              <a:t> step, in the palette, 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(Message Routing)</a:t>
            </a:r>
            <a:r>
              <a:rPr lang="en-US" b="0" i="0" dirty="0">
                <a:solidFill>
                  <a:srgbClr val="333333"/>
                </a:solidFill>
                <a:effectLst/>
                <a:latin typeface="72"/>
              </a:rPr>
              <a:t>, then </a:t>
            </a:r>
            <a:r>
              <a:rPr lang="en-US" b="1" i="0" dirty="0">
                <a:solidFill>
                  <a:srgbClr val="333333"/>
                </a:solidFill>
                <a:effectLst/>
                <a:latin typeface="72"/>
              </a:rPr>
              <a:t>Gather</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Place the </a:t>
            </a:r>
            <a:r>
              <a:rPr lang="en-US" b="1" i="0" dirty="0">
                <a:solidFill>
                  <a:srgbClr val="333333"/>
                </a:solidFill>
                <a:effectLst/>
                <a:latin typeface="72"/>
              </a:rPr>
              <a:t>Gather</a:t>
            </a:r>
            <a:r>
              <a:rPr lang="en-US" b="0" i="0" dirty="0">
                <a:solidFill>
                  <a:srgbClr val="333333"/>
                </a:solidFill>
                <a:effectLst/>
                <a:latin typeface="72"/>
              </a:rPr>
              <a:t> element in the integration process and define the message path.</a:t>
            </a:r>
          </a:p>
          <a:p>
            <a:pPr algn="l">
              <a:buFont typeface="+mj-lt"/>
              <a:buAutoNum type="arabicPeriod"/>
            </a:pPr>
            <a:r>
              <a:rPr lang="en-US" b="0" i="0" dirty="0">
                <a:solidFill>
                  <a:srgbClr val="333333"/>
                </a:solidFill>
                <a:effectLst/>
                <a:latin typeface="72"/>
              </a:rPr>
              <a:t>On the </a:t>
            </a:r>
            <a:r>
              <a:rPr lang="en-US" b="1" i="0" dirty="0">
                <a:solidFill>
                  <a:srgbClr val="333333"/>
                </a:solidFill>
                <a:effectLst/>
                <a:latin typeface="72"/>
              </a:rPr>
              <a:t>General</a:t>
            </a:r>
            <a:r>
              <a:rPr lang="en-US" b="0" i="0" dirty="0">
                <a:solidFill>
                  <a:srgbClr val="333333"/>
                </a:solidFill>
                <a:effectLst/>
                <a:latin typeface="72"/>
              </a:rPr>
              <a:t> tab, you can change the name of the </a:t>
            </a:r>
            <a:r>
              <a:rPr lang="en-US" b="1" i="0" dirty="0">
                <a:solidFill>
                  <a:srgbClr val="333333"/>
                </a:solidFill>
                <a:effectLst/>
                <a:latin typeface="72"/>
              </a:rPr>
              <a:t>Gather</a:t>
            </a:r>
            <a:r>
              <a:rPr lang="en-US" b="0" i="0" dirty="0">
                <a:solidFill>
                  <a:srgbClr val="333333"/>
                </a:solidFill>
                <a:effectLst/>
                <a:latin typeface="72"/>
              </a:rPr>
              <a:t> element.</a:t>
            </a:r>
          </a:p>
          <a:p>
            <a:pPr algn="l">
              <a:buFont typeface="+mj-lt"/>
              <a:buAutoNum type="arabicPeriod"/>
            </a:pPr>
            <a:r>
              <a:rPr lang="en-US" b="0" i="0" dirty="0">
                <a:solidFill>
                  <a:srgbClr val="333333"/>
                </a:solidFill>
                <a:effectLst/>
                <a:latin typeface="72"/>
              </a:rPr>
              <a:t>On the </a:t>
            </a:r>
            <a:r>
              <a:rPr lang="en-US" b="1" i="0" dirty="0">
                <a:solidFill>
                  <a:srgbClr val="333333"/>
                </a:solidFill>
                <a:effectLst/>
                <a:latin typeface="72"/>
              </a:rPr>
              <a:t>Aggregation Strategy</a:t>
            </a:r>
            <a:r>
              <a:rPr lang="en-US" b="0" i="0" dirty="0">
                <a:solidFill>
                  <a:srgbClr val="333333"/>
                </a:solidFill>
                <a:effectLst/>
                <a:latin typeface="72"/>
              </a:rPr>
              <a:t> tab, define the attributes of the element based on the descriptions in the following table.</a:t>
            </a:r>
          </a:p>
          <a:p>
            <a:endParaRPr lang="en-IN" dirty="0"/>
          </a:p>
        </p:txBody>
      </p:sp>
    </p:spTree>
    <p:extLst>
      <p:ext uri="{BB962C8B-B14F-4D97-AF65-F5344CB8AC3E}">
        <p14:creationId xmlns:p14="http://schemas.microsoft.com/office/powerpoint/2010/main" val="2803493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D10E901-2FD9-4415-8075-C1B98EEBD01D}"/>
              </a:ext>
            </a:extLst>
          </p:cNvPr>
          <p:cNvGraphicFramePr>
            <a:graphicFrameLocks noGrp="1"/>
          </p:cNvGraphicFramePr>
          <p:nvPr>
            <p:ph idx="1"/>
            <p:extLst>
              <p:ext uri="{D42A27DB-BD31-4B8C-83A1-F6EECF244321}">
                <p14:modId xmlns:p14="http://schemas.microsoft.com/office/powerpoint/2010/main" val="822311720"/>
              </p:ext>
            </p:extLst>
          </p:nvPr>
        </p:nvGraphicFramePr>
        <p:xfrm>
          <a:off x="992362" y="643466"/>
          <a:ext cx="10207278" cy="5571071"/>
        </p:xfrm>
        <a:graphic>
          <a:graphicData uri="http://schemas.openxmlformats.org/drawingml/2006/table">
            <a:tbl>
              <a:tblPr firstRow="1" bandRow="1">
                <a:solidFill>
                  <a:schemeClr val="bg1">
                    <a:lumMod val="95000"/>
                  </a:schemeClr>
                </a:solidFill>
              </a:tblPr>
              <a:tblGrid>
                <a:gridCol w="5070538">
                  <a:extLst>
                    <a:ext uri="{9D8B030D-6E8A-4147-A177-3AD203B41FA5}">
                      <a16:colId xmlns:a16="http://schemas.microsoft.com/office/drawing/2014/main" val="1391343030"/>
                    </a:ext>
                  </a:extLst>
                </a:gridCol>
                <a:gridCol w="5136740">
                  <a:extLst>
                    <a:ext uri="{9D8B030D-6E8A-4147-A177-3AD203B41FA5}">
                      <a16:colId xmlns:a16="http://schemas.microsoft.com/office/drawing/2014/main" val="2320281767"/>
                    </a:ext>
                  </a:extLst>
                </a:gridCol>
              </a:tblGrid>
              <a:tr h="297485">
                <a:tc>
                  <a:txBody>
                    <a:bodyPr/>
                    <a:lstStyle/>
                    <a:p>
                      <a:pPr fontAlgn="t"/>
                      <a:r>
                        <a:rPr lang="en-IN" sz="1100" b="1" cap="none" spc="0">
                          <a:solidFill>
                            <a:schemeClr val="tx1"/>
                          </a:solidFill>
                          <a:effectLst/>
                        </a:rPr>
                        <a:t>Field</a:t>
                      </a:r>
                    </a:p>
                  </a:txBody>
                  <a:tcPr marL="43686" marR="16779" marT="12482" marB="9361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t"/>
                      <a:r>
                        <a:rPr lang="en-IN" sz="1100" b="1" cap="none" spc="0">
                          <a:solidFill>
                            <a:schemeClr val="tx1"/>
                          </a:solidFill>
                          <a:effectLst/>
                        </a:rPr>
                        <a:t>Description</a:t>
                      </a:r>
                    </a:p>
                  </a:txBody>
                  <a:tcPr marL="43686" marR="16779" marT="12482" marB="93614"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617633087"/>
                  </a:ext>
                </a:extLst>
              </a:tr>
              <a:tr h="1254427">
                <a:tc>
                  <a:txBody>
                    <a:bodyPr/>
                    <a:lstStyle/>
                    <a:p>
                      <a:pPr fontAlgn="t"/>
                      <a:r>
                        <a:rPr lang="en-IN" sz="800" b="1" cap="none" spc="0">
                          <a:solidFill>
                            <a:schemeClr val="tx1"/>
                          </a:solidFill>
                          <a:effectLst/>
                        </a:rPr>
                        <a:t>Incoming Format</a:t>
                      </a:r>
                      <a:endParaRPr lang="en-IN" sz="800" cap="none" spc="0">
                        <a:solidFill>
                          <a:schemeClr val="tx1"/>
                        </a:solidFill>
                        <a:effectLst/>
                      </a:endParaRPr>
                    </a:p>
                  </a:txBody>
                  <a:tcPr marL="43686" marR="16779" marT="12482" marB="93614">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t"/>
                      <a:r>
                        <a:rPr lang="en-US" sz="800" cap="none" spc="0">
                          <a:solidFill>
                            <a:schemeClr val="tx1"/>
                          </a:solidFill>
                          <a:effectLst/>
                        </a:rPr>
                        <a:t>Specify format of incoming message.</a:t>
                      </a:r>
                    </a:p>
                    <a:p>
                      <a:pPr fontAlgn="t">
                        <a:buFont typeface="Arial" panose="020B0604020202020204" pitchFamily="34" charset="0"/>
                        <a:buChar char="•"/>
                      </a:pPr>
                      <a:r>
                        <a:rPr lang="en-US" sz="800" b="1" cap="none" spc="0">
                          <a:solidFill>
                            <a:schemeClr val="tx1"/>
                          </a:solidFill>
                          <a:effectLst/>
                        </a:rPr>
                        <a:t>XML (Same Format)</a:t>
                      </a:r>
                      <a:endParaRPr lang="en-US" sz="800" cap="none" spc="0">
                        <a:solidFill>
                          <a:schemeClr val="tx1"/>
                        </a:solidFill>
                        <a:effectLst/>
                      </a:endParaRPr>
                    </a:p>
                    <a:p>
                      <a:pPr fontAlgn="t">
                        <a:buFont typeface="Arial" panose="020B0604020202020204" pitchFamily="34" charset="0"/>
                        <a:buChar char="•"/>
                      </a:pPr>
                      <a:r>
                        <a:rPr lang="en-US" sz="800" cap="none" spc="0">
                          <a:solidFill>
                            <a:schemeClr val="tx1"/>
                          </a:solidFill>
                          <a:effectLst/>
                        </a:rPr>
                        <a:t>If messages from different routes are of the same format</a:t>
                      </a:r>
                    </a:p>
                    <a:p>
                      <a:pPr fontAlgn="t">
                        <a:buFont typeface="Arial" panose="020B0604020202020204" pitchFamily="34" charset="0"/>
                        <a:buChar char="•"/>
                      </a:pPr>
                      <a:r>
                        <a:rPr lang="en-US" sz="800" b="1" cap="none" spc="0">
                          <a:solidFill>
                            <a:schemeClr val="tx1"/>
                          </a:solidFill>
                          <a:effectLst/>
                        </a:rPr>
                        <a:t>XML (Different Format)</a:t>
                      </a:r>
                      <a:endParaRPr lang="en-US" sz="800" cap="none" spc="0">
                        <a:solidFill>
                          <a:schemeClr val="tx1"/>
                        </a:solidFill>
                        <a:effectLst/>
                      </a:endParaRPr>
                    </a:p>
                    <a:p>
                      <a:pPr fontAlgn="t">
                        <a:buFont typeface="Arial" panose="020B0604020202020204" pitchFamily="34" charset="0"/>
                        <a:buChar char="•"/>
                      </a:pPr>
                      <a:r>
                        <a:rPr lang="en-US" sz="800" cap="none" spc="0">
                          <a:solidFill>
                            <a:schemeClr val="tx1"/>
                          </a:solidFill>
                          <a:effectLst/>
                        </a:rPr>
                        <a:t>If messages from different routes are of the different format</a:t>
                      </a:r>
                    </a:p>
                    <a:p>
                      <a:pPr fontAlgn="t">
                        <a:buFont typeface="Arial" panose="020B0604020202020204" pitchFamily="34" charset="0"/>
                        <a:buChar char="•"/>
                      </a:pPr>
                      <a:r>
                        <a:rPr lang="en-US" sz="800" b="1" cap="none" spc="0">
                          <a:solidFill>
                            <a:schemeClr val="tx1"/>
                          </a:solidFill>
                          <a:effectLst/>
                        </a:rPr>
                        <a:t>Plain Text</a:t>
                      </a:r>
                      <a:endParaRPr lang="en-US" sz="800" cap="none" spc="0">
                        <a:solidFill>
                          <a:schemeClr val="tx1"/>
                        </a:solidFill>
                        <a:effectLst/>
                      </a:endParaRPr>
                    </a:p>
                    <a:p>
                      <a:pPr fontAlgn="t">
                        <a:buFont typeface="Arial" panose="020B0604020202020204" pitchFamily="34" charset="0"/>
                        <a:buChar char="•"/>
                      </a:pPr>
                      <a:r>
                        <a:rPr lang="en-US" sz="800" cap="none" spc="0">
                          <a:solidFill>
                            <a:schemeClr val="tx1"/>
                          </a:solidFill>
                          <a:effectLst/>
                        </a:rPr>
                        <a:t>If messages from different routes are of the plain text format</a:t>
                      </a:r>
                    </a:p>
                    <a:p>
                      <a:pPr fontAlgn="t">
                        <a:buFont typeface="Arial" panose="020B0604020202020204" pitchFamily="34" charset="0"/>
                        <a:buChar char="•"/>
                      </a:pPr>
                      <a:r>
                        <a:rPr lang="en-US" sz="800" b="1" cap="none" spc="0">
                          <a:solidFill>
                            <a:schemeClr val="tx1"/>
                          </a:solidFill>
                          <a:effectLst/>
                        </a:rPr>
                        <a:t>Any</a:t>
                      </a:r>
                      <a:endParaRPr lang="en-US" sz="800" cap="none" spc="0">
                        <a:solidFill>
                          <a:schemeClr val="tx1"/>
                        </a:solidFill>
                        <a:effectLst/>
                      </a:endParaRPr>
                    </a:p>
                    <a:p>
                      <a:pPr fontAlgn="t">
                        <a:buFont typeface="Arial" panose="020B0604020202020204" pitchFamily="34" charset="0"/>
                        <a:buChar char="•"/>
                      </a:pPr>
                      <a:r>
                        <a:rPr lang="en-US" sz="800" cap="none" spc="0">
                          <a:solidFill>
                            <a:schemeClr val="tx1"/>
                          </a:solidFill>
                          <a:effectLst/>
                        </a:rPr>
                        <a:t>If you want to combine any incoming messages independent of their format</a:t>
                      </a:r>
                    </a:p>
                  </a:txBody>
                  <a:tcPr marL="43686" marR="16779" marT="12482" marB="93614">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535066187"/>
                  </a:ext>
                </a:extLst>
              </a:tr>
              <a:tr h="2752249">
                <a:tc>
                  <a:txBody>
                    <a:bodyPr/>
                    <a:lstStyle/>
                    <a:p>
                      <a:pPr fontAlgn="t"/>
                      <a:r>
                        <a:rPr lang="en-IN" sz="800" b="1" cap="none" spc="0">
                          <a:solidFill>
                            <a:schemeClr val="tx1"/>
                          </a:solidFill>
                          <a:effectLst/>
                        </a:rPr>
                        <a:t>Aggregation Algorithm</a:t>
                      </a:r>
                      <a:endParaRPr lang="en-IN" sz="800" cap="none" spc="0">
                        <a:solidFill>
                          <a:schemeClr val="tx1"/>
                        </a:solidFill>
                        <a:effectLst/>
                      </a:endParaRPr>
                    </a:p>
                  </a:txBody>
                  <a:tcPr marL="43686" marR="16779" marT="12482" marB="93614">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r>
                        <a:rPr lang="en-US" sz="800" cap="none" spc="0">
                          <a:solidFill>
                            <a:schemeClr val="tx1"/>
                          </a:solidFill>
                          <a:effectLst/>
                        </a:rPr>
                        <a:t>There are the following options:</a:t>
                      </a:r>
                    </a:p>
                    <a:p>
                      <a:pPr fontAlgn="t">
                        <a:buFont typeface="Arial" panose="020B0604020202020204" pitchFamily="34" charset="0"/>
                        <a:buChar char="•"/>
                      </a:pPr>
                      <a:r>
                        <a:rPr lang="en-US" sz="800" b="1" cap="none" spc="0">
                          <a:solidFill>
                            <a:schemeClr val="tx1"/>
                          </a:solidFill>
                          <a:effectLst/>
                        </a:rPr>
                        <a:t>Combine</a:t>
                      </a:r>
                      <a:r>
                        <a:rPr lang="en-US" sz="800" cap="none" spc="0">
                          <a:solidFill>
                            <a:schemeClr val="tx1"/>
                          </a:solidFill>
                          <a:effectLst/>
                        </a:rPr>
                        <a:t> (can only be selected if for </a:t>
                      </a:r>
                      <a:r>
                        <a:rPr lang="en-US" sz="800" b="1" cap="none" spc="0">
                          <a:solidFill>
                            <a:schemeClr val="tx1"/>
                          </a:solidFill>
                          <a:effectLst/>
                        </a:rPr>
                        <a:t>Incoming Format</a:t>
                      </a:r>
                      <a:r>
                        <a:rPr lang="en-US" sz="800" cap="none" spc="0">
                          <a:solidFill>
                            <a:schemeClr val="tx1"/>
                          </a:solidFill>
                          <a:effectLst/>
                        </a:rPr>
                        <a:t> you have selected </a:t>
                      </a:r>
                      <a:r>
                        <a:rPr lang="en-US" sz="800" b="1" cap="none" spc="0">
                          <a:solidFill>
                            <a:schemeClr val="tx1"/>
                          </a:solidFill>
                          <a:effectLst/>
                        </a:rPr>
                        <a:t>XML (Same Format)</a:t>
                      </a:r>
                      <a:r>
                        <a:rPr lang="en-US" sz="800" cap="none" spc="0">
                          <a:solidFill>
                            <a:schemeClr val="tx1"/>
                          </a:solidFill>
                          <a:effectLst/>
                        </a:rPr>
                        <a:t> or </a:t>
                      </a:r>
                      <a:r>
                        <a:rPr lang="en-US" sz="800" b="1" cap="none" spc="0">
                          <a:solidFill>
                            <a:schemeClr val="tx1"/>
                          </a:solidFill>
                          <a:effectLst/>
                        </a:rPr>
                        <a:t>XML (Different Format)</a:t>
                      </a:r>
                      <a:r>
                        <a:rPr lang="en-US" sz="800" cap="none" spc="0">
                          <a:solidFill>
                            <a:schemeClr val="tx1"/>
                          </a:solidFill>
                          <a:effectLst/>
                        </a:rPr>
                        <a:t>)</a:t>
                      </a:r>
                    </a:p>
                    <a:p>
                      <a:pPr fontAlgn="t">
                        <a:buFont typeface="Arial" panose="020B0604020202020204" pitchFamily="34" charset="0"/>
                        <a:buChar char="•"/>
                      </a:pPr>
                      <a:r>
                        <a:rPr lang="en-US" sz="800" cap="none" spc="0">
                          <a:solidFill>
                            <a:schemeClr val="tx1"/>
                          </a:solidFill>
                          <a:effectLst/>
                        </a:rPr>
                        <a:t>Combine the incoming messages without any conditions. The messages are combined in Multimapping format.</a:t>
                      </a:r>
                      <a:r>
                        <a:rPr lang="en-US" sz="800" b="1" cap="none" spc="0">
                          <a:solidFill>
                            <a:schemeClr val="tx1"/>
                          </a:solidFill>
                          <a:effectLst/>
                        </a:rPr>
                        <a:t>Note</a:t>
                      </a:r>
                    </a:p>
                    <a:p>
                      <a:pPr fontAlgn="t">
                        <a:buFont typeface="Arial" panose="020B0604020202020204" pitchFamily="34" charset="0"/>
                        <a:buChar char="•"/>
                      </a:pPr>
                      <a:r>
                        <a:rPr lang="en-US" sz="800" cap="none" spc="0">
                          <a:solidFill>
                            <a:schemeClr val="tx1"/>
                          </a:solidFill>
                          <a:effectLst/>
                        </a:rPr>
                        <a:t>In case you are using the mapping step to map the output of this strategy, you can have the source XSD in the LHS and specify the Occurrence as 0..Unbounded.</a:t>
                      </a:r>
                    </a:p>
                    <a:p>
                      <a:pPr fontAlgn="t">
                        <a:buFont typeface="Arial" panose="020B0604020202020204" pitchFamily="34" charset="0"/>
                        <a:buChar char="•"/>
                      </a:pPr>
                      <a:r>
                        <a:rPr lang="en-US" sz="800" b="1" cap="none" spc="0">
                          <a:solidFill>
                            <a:schemeClr val="tx1"/>
                          </a:solidFill>
                          <a:effectLst/>
                        </a:rPr>
                        <a:t>Combine at XPath</a:t>
                      </a:r>
                      <a:r>
                        <a:rPr lang="en-US" sz="800" cap="none" spc="0">
                          <a:solidFill>
                            <a:schemeClr val="tx1"/>
                          </a:solidFill>
                          <a:effectLst/>
                        </a:rPr>
                        <a:t> (can only be selected if for </a:t>
                      </a:r>
                      <a:r>
                        <a:rPr lang="en-US" sz="800" b="1" cap="none" spc="0">
                          <a:solidFill>
                            <a:schemeClr val="tx1"/>
                          </a:solidFill>
                          <a:effectLst/>
                        </a:rPr>
                        <a:t>Incoming Format</a:t>
                      </a:r>
                      <a:r>
                        <a:rPr lang="en-US" sz="800" cap="none" spc="0">
                          <a:solidFill>
                            <a:schemeClr val="tx1"/>
                          </a:solidFill>
                          <a:effectLst/>
                        </a:rPr>
                        <a:t> you have selected </a:t>
                      </a:r>
                      <a:r>
                        <a:rPr lang="en-US" sz="800" b="1" cap="none" spc="0">
                          <a:solidFill>
                            <a:schemeClr val="tx1"/>
                          </a:solidFill>
                          <a:effectLst/>
                        </a:rPr>
                        <a:t>XML (Same Format)</a:t>
                      </a:r>
                      <a:r>
                        <a:rPr lang="en-US" sz="800" cap="none" spc="0">
                          <a:solidFill>
                            <a:schemeClr val="tx1"/>
                          </a:solidFill>
                          <a:effectLst/>
                        </a:rPr>
                        <a:t>)</a:t>
                      </a:r>
                    </a:p>
                    <a:p>
                      <a:pPr fontAlgn="t">
                        <a:buFont typeface="Arial" panose="020B0604020202020204" pitchFamily="34" charset="0"/>
                        <a:buChar char="•"/>
                      </a:pPr>
                      <a:r>
                        <a:rPr lang="en-US" sz="800" cap="none" spc="0">
                          <a:solidFill>
                            <a:schemeClr val="tx1"/>
                          </a:solidFill>
                          <a:effectLst/>
                        </a:rPr>
                        <a:t>Combine the incoming messages at the specified XPath.</a:t>
                      </a:r>
                    </a:p>
                    <a:p>
                      <a:pPr fontAlgn="t">
                        <a:buFont typeface="Arial" panose="020B0604020202020204" pitchFamily="34" charset="0"/>
                        <a:buChar char="•"/>
                      </a:pPr>
                      <a:r>
                        <a:rPr lang="en-US" sz="800" b="1" cap="none" spc="0">
                          <a:solidFill>
                            <a:schemeClr val="tx1"/>
                          </a:solidFill>
                          <a:effectLst/>
                        </a:rPr>
                        <a:t>Concatenate</a:t>
                      </a:r>
                      <a:r>
                        <a:rPr lang="en-US" sz="800" cap="none" spc="0">
                          <a:solidFill>
                            <a:schemeClr val="tx1"/>
                          </a:solidFill>
                          <a:effectLst/>
                        </a:rPr>
                        <a:t> (can only be selected if for </a:t>
                      </a:r>
                      <a:r>
                        <a:rPr lang="en-US" sz="800" b="1" cap="none" spc="0">
                          <a:solidFill>
                            <a:schemeClr val="tx1"/>
                          </a:solidFill>
                          <a:effectLst/>
                        </a:rPr>
                        <a:t>Incoming Format</a:t>
                      </a:r>
                      <a:r>
                        <a:rPr lang="en-US" sz="800" cap="none" spc="0">
                          <a:solidFill>
                            <a:schemeClr val="tx1"/>
                          </a:solidFill>
                          <a:effectLst/>
                        </a:rPr>
                        <a:t> you have selected </a:t>
                      </a:r>
                      <a:r>
                        <a:rPr lang="en-US" sz="800" b="1" cap="none" spc="0">
                          <a:solidFill>
                            <a:schemeClr val="tx1"/>
                          </a:solidFill>
                          <a:effectLst/>
                        </a:rPr>
                        <a:t>Plain Text</a:t>
                      </a:r>
                      <a:r>
                        <a:rPr lang="en-US" sz="800" cap="none" spc="0">
                          <a:solidFill>
                            <a:schemeClr val="tx1"/>
                          </a:solidFill>
                          <a:effectLst/>
                        </a:rPr>
                        <a:t>)</a:t>
                      </a:r>
                    </a:p>
                    <a:p>
                      <a:pPr fontAlgn="t">
                        <a:buFont typeface="Arial" panose="020B0604020202020204" pitchFamily="34" charset="0"/>
                        <a:buChar char="•"/>
                      </a:pPr>
                      <a:r>
                        <a:rPr lang="en-US" sz="800" cap="none" spc="0">
                          <a:solidFill>
                            <a:schemeClr val="tx1"/>
                          </a:solidFill>
                          <a:effectLst/>
                        </a:rPr>
                        <a:t>Concatenate the information from the different sources one after another</a:t>
                      </a:r>
                    </a:p>
                    <a:p>
                      <a:pPr fontAlgn="t">
                        <a:buFont typeface="Arial" panose="020B0604020202020204" pitchFamily="34" charset="0"/>
                        <a:buChar char="•"/>
                      </a:pPr>
                      <a:r>
                        <a:rPr lang="en-US" sz="800" b="1" cap="none" spc="0">
                          <a:solidFill>
                            <a:schemeClr val="tx1"/>
                          </a:solidFill>
                          <a:effectLst/>
                        </a:rPr>
                        <a:t>Zip</a:t>
                      </a:r>
                      <a:endParaRPr lang="en-US" sz="800" cap="none" spc="0">
                        <a:solidFill>
                          <a:schemeClr val="tx1"/>
                        </a:solidFill>
                        <a:effectLst/>
                      </a:endParaRPr>
                    </a:p>
                    <a:p>
                      <a:pPr fontAlgn="t">
                        <a:buFont typeface="Arial" panose="020B0604020202020204" pitchFamily="34" charset="0"/>
                        <a:buChar char="•"/>
                      </a:pPr>
                      <a:r>
                        <a:rPr lang="en-US" sz="800" cap="none" spc="0">
                          <a:solidFill>
                            <a:schemeClr val="tx1"/>
                          </a:solidFill>
                          <a:effectLst/>
                        </a:rPr>
                        <a:t>Aggregates files to an archive (</a:t>
                      </a:r>
                      <a:r>
                        <a:rPr lang="en-US" sz="800" cap="none" spc="0">
                          <a:solidFill>
                            <a:schemeClr val="tx1"/>
                          </a:solidFill>
                          <a:effectLst/>
                          <a:latin typeface="Monaco"/>
                        </a:rPr>
                        <a:t>.zip</a:t>
                      </a:r>
                      <a:r>
                        <a:rPr lang="en-US" sz="800" cap="none" spc="0">
                          <a:solidFill>
                            <a:schemeClr val="tx1"/>
                          </a:solidFill>
                          <a:effectLst/>
                        </a:rPr>
                        <a:t>) file.</a:t>
                      </a:r>
                    </a:p>
                    <a:p>
                      <a:pPr fontAlgn="t">
                        <a:buFont typeface="Arial" panose="020B0604020202020204" pitchFamily="34" charset="0"/>
                        <a:buChar char="•"/>
                      </a:pPr>
                      <a:r>
                        <a:rPr lang="en-US" sz="800" b="1" cap="none" spc="0">
                          <a:solidFill>
                            <a:schemeClr val="tx1"/>
                          </a:solidFill>
                          <a:effectLst/>
                        </a:rPr>
                        <a:t>Caution</a:t>
                      </a:r>
                    </a:p>
                    <a:p>
                      <a:pPr fontAlgn="t">
                        <a:buFont typeface="Arial" panose="020B0604020202020204" pitchFamily="34" charset="0"/>
                        <a:buChar char="•"/>
                      </a:pPr>
                      <a:r>
                        <a:rPr lang="en-US" sz="800" cap="none" spc="0">
                          <a:solidFill>
                            <a:schemeClr val="tx1"/>
                          </a:solidFill>
                          <a:effectLst/>
                        </a:rPr>
                        <a:t>With this option, empty messages will not be included in the generated archive files.</a:t>
                      </a:r>
                    </a:p>
                    <a:p>
                      <a:pPr fontAlgn="t">
                        <a:buFont typeface="Arial" panose="020B0604020202020204" pitchFamily="34" charset="0"/>
                        <a:buChar char="•"/>
                      </a:pPr>
                      <a:r>
                        <a:rPr lang="en-US" sz="800" b="1" cap="none" spc="0">
                          <a:solidFill>
                            <a:schemeClr val="tx1"/>
                          </a:solidFill>
                          <a:effectLst/>
                        </a:rPr>
                        <a:t>Tar</a:t>
                      </a:r>
                      <a:endParaRPr lang="en-US" sz="800" cap="none" spc="0">
                        <a:solidFill>
                          <a:schemeClr val="tx1"/>
                        </a:solidFill>
                        <a:effectLst/>
                      </a:endParaRPr>
                    </a:p>
                    <a:p>
                      <a:pPr fontAlgn="t">
                        <a:buFont typeface="Arial" panose="020B0604020202020204" pitchFamily="34" charset="0"/>
                        <a:buChar char="•"/>
                      </a:pPr>
                      <a:r>
                        <a:rPr lang="en-US" sz="800" cap="none" spc="0">
                          <a:solidFill>
                            <a:schemeClr val="tx1"/>
                          </a:solidFill>
                          <a:effectLst/>
                        </a:rPr>
                        <a:t>Aggregates files to an archive (</a:t>
                      </a:r>
                      <a:r>
                        <a:rPr lang="en-US" sz="800" cap="none" spc="0">
                          <a:solidFill>
                            <a:schemeClr val="tx1"/>
                          </a:solidFill>
                          <a:effectLst/>
                          <a:latin typeface="Monaco"/>
                        </a:rPr>
                        <a:t>.tar</a:t>
                      </a:r>
                      <a:r>
                        <a:rPr lang="en-US" sz="800" cap="none" spc="0">
                          <a:solidFill>
                            <a:schemeClr val="tx1"/>
                          </a:solidFill>
                          <a:effectLst/>
                        </a:rPr>
                        <a:t>) file.</a:t>
                      </a:r>
                    </a:p>
                    <a:p>
                      <a:pPr fontAlgn="t">
                        <a:buFont typeface="Arial" panose="020B0604020202020204" pitchFamily="34" charset="0"/>
                        <a:buChar char="•"/>
                      </a:pPr>
                      <a:r>
                        <a:rPr lang="en-US" sz="800" b="1" cap="none" spc="0">
                          <a:solidFill>
                            <a:schemeClr val="tx1"/>
                          </a:solidFill>
                          <a:effectLst/>
                        </a:rPr>
                        <a:t>Caution</a:t>
                      </a:r>
                    </a:p>
                    <a:p>
                      <a:pPr fontAlgn="t">
                        <a:buFont typeface="Arial" panose="020B0604020202020204" pitchFamily="34" charset="0"/>
                        <a:buChar char="•"/>
                      </a:pPr>
                      <a:r>
                        <a:rPr lang="en-US" sz="800" cap="none" spc="0">
                          <a:solidFill>
                            <a:schemeClr val="tx1"/>
                          </a:solidFill>
                          <a:effectLst/>
                        </a:rPr>
                        <a:t>With this option, empty messages will not be included in the generated archive files.</a:t>
                      </a:r>
                    </a:p>
                    <a:p>
                      <a:pPr fontAlgn="t"/>
                      <a:r>
                        <a:rPr lang="en-US" sz="800" b="1" cap="none" spc="0">
                          <a:solidFill>
                            <a:schemeClr val="tx1"/>
                          </a:solidFill>
                          <a:effectLst/>
                        </a:rPr>
                        <a:t>Remember</a:t>
                      </a:r>
                    </a:p>
                    <a:p>
                      <a:pPr fontAlgn="t"/>
                      <a:r>
                        <a:rPr lang="en-US" sz="800" cap="none" spc="0">
                          <a:solidFill>
                            <a:schemeClr val="tx1"/>
                          </a:solidFill>
                          <a:effectLst/>
                        </a:rPr>
                        <a:t>Any information that is in the header or property of a previous step is not aggregated by a Gather step.</a:t>
                      </a:r>
                    </a:p>
                  </a:txBody>
                  <a:tcPr marL="43686" marR="16779" marT="12482" marB="9361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4921782"/>
                  </a:ext>
                </a:extLst>
              </a:tr>
              <a:tr h="380697">
                <a:tc>
                  <a:txBody>
                    <a:bodyPr/>
                    <a:lstStyle/>
                    <a:p>
                      <a:pPr fontAlgn="t"/>
                      <a:r>
                        <a:rPr lang="en-US" sz="800" b="1" cap="none" spc="0">
                          <a:solidFill>
                            <a:schemeClr val="tx1"/>
                          </a:solidFill>
                          <a:effectLst/>
                        </a:rPr>
                        <a:t>Combine from source (XPath)</a:t>
                      </a:r>
                      <a:endParaRPr lang="en-US" sz="800" cap="none" spc="0">
                        <a:solidFill>
                          <a:schemeClr val="tx1"/>
                        </a:solidFill>
                        <a:effectLst/>
                      </a:endParaRPr>
                    </a:p>
                    <a:p>
                      <a:pPr fontAlgn="t"/>
                      <a:r>
                        <a:rPr lang="en-US" sz="800" cap="none" spc="0">
                          <a:solidFill>
                            <a:schemeClr val="tx1"/>
                          </a:solidFill>
                          <a:effectLst/>
                        </a:rPr>
                        <a:t>(Enabled only if for </a:t>
                      </a:r>
                      <a:r>
                        <a:rPr lang="en-US" sz="800" b="1" cap="none" spc="0">
                          <a:solidFill>
                            <a:schemeClr val="tx1"/>
                          </a:solidFill>
                          <a:effectLst/>
                        </a:rPr>
                        <a:t>Aggregation Algorithm</a:t>
                      </a:r>
                      <a:r>
                        <a:rPr lang="en-US" sz="800" cap="none" spc="0">
                          <a:solidFill>
                            <a:schemeClr val="tx1"/>
                          </a:solidFill>
                          <a:effectLst/>
                        </a:rPr>
                        <a:t> the option </a:t>
                      </a:r>
                      <a:r>
                        <a:rPr lang="en-US" sz="800" b="1" cap="none" spc="0">
                          <a:solidFill>
                            <a:schemeClr val="tx1"/>
                          </a:solidFill>
                          <a:effectLst/>
                        </a:rPr>
                        <a:t>Combine at XPath</a:t>
                      </a:r>
                      <a:r>
                        <a:rPr lang="en-US" sz="800" cap="none" spc="0">
                          <a:solidFill>
                            <a:schemeClr val="tx1"/>
                          </a:solidFill>
                          <a:effectLst/>
                        </a:rPr>
                        <a:t> is selected)</a:t>
                      </a:r>
                    </a:p>
                  </a:txBody>
                  <a:tcPr marL="43686" marR="16779" marT="12482" marB="93614">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t"/>
                      <a:r>
                        <a:rPr lang="en-US" sz="800" cap="none" spc="0">
                          <a:solidFill>
                            <a:schemeClr val="tx1"/>
                          </a:solidFill>
                          <a:effectLst/>
                        </a:rPr>
                        <a:t>XPath of the node that you are using as reference in the source message to retrieve the information.</a:t>
                      </a:r>
                    </a:p>
                  </a:txBody>
                  <a:tcPr marL="43686" marR="16779" marT="12482" marB="93614">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31377579"/>
                  </a:ext>
                </a:extLst>
              </a:tr>
              <a:tr h="380697">
                <a:tc>
                  <a:txBody>
                    <a:bodyPr/>
                    <a:lstStyle/>
                    <a:p>
                      <a:pPr fontAlgn="t"/>
                      <a:r>
                        <a:rPr lang="en-US" sz="800" b="1" cap="none" spc="0">
                          <a:solidFill>
                            <a:schemeClr val="tx1"/>
                          </a:solidFill>
                          <a:effectLst/>
                        </a:rPr>
                        <a:t>Combine at target (XPath)</a:t>
                      </a:r>
                      <a:endParaRPr lang="en-US" sz="800" cap="none" spc="0">
                        <a:solidFill>
                          <a:schemeClr val="tx1"/>
                        </a:solidFill>
                        <a:effectLst/>
                      </a:endParaRPr>
                    </a:p>
                    <a:p>
                      <a:pPr fontAlgn="t"/>
                      <a:r>
                        <a:rPr lang="en-US" sz="800" cap="none" spc="0">
                          <a:solidFill>
                            <a:schemeClr val="tx1"/>
                          </a:solidFill>
                          <a:effectLst/>
                        </a:rPr>
                        <a:t>(Enabled only if for </a:t>
                      </a:r>
                      <a:r>
                        <a:rPr lang="en-US" sz="800" b="1" cap="none" spc="0">
                          <a:solidFill>
                            <a:schemeClr val="tx1"/>
                          </a:solidFill>
                          <a:effectLst/>
                        </a:rPr>
                        <a:t>Aggregation Algorithm</a:t>
                      </a:r>
                      <a:r>
                        <a:rPr lang="en-US" sz="800" cap="none" spc="0">
                          <a:solidFill>
                            <a:schemeClr val="tx1"/>
                          </a:solidFill>
                          <a:effectLst/>
                        </a:rPr>
                        <a:t> the option </a:t>
                      </a:r>
                      <a:r>
                        <a:rPr lang="en-US" sz="800" b="1" cap="none" spc="0">
                          <a:solidFill>
                            <a:schemeClr val="tx1"/>
                          </a:solidFill>
                          <a:effectLst/>
                        </a:rPr>
                        <a:t>Combine at XPath</a:t>
                      </a:r>
                      <a:r>
                        <a:rPr lang="en-US" sz="800" cap="none" spc="0">
                          <a:solidFill>
                            <a:schemeClr val="tx1"/>
                          </a:solidFill>
                          <a:effectLst/>
                        </a:rPr>
                        <a:t> is selected)</a:t>
                      </a:r>
                    </a:p>
                  </a:txBody>
                  <a:tcPr marL="43686" marR="16779" marT="12482" marB="93614">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r>
                        <a:rPr lang="en-US" sz="800" cap="none" spc="0">
                          <a:solidFill>
                            <a:schemeClr val="tx1"/>
                          </a:solidFill>
                          <a:effectLst/>
                        </a:rPr>
                        <a:t>XPath of node that acts as the root for combined message.</a:t>
                      </a:r>
                    </a:p>
                  </a:txBody>
                  <a:tcPr marL="43686" marR="16779" marT="12482" marB="9361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627862303"/>
                  </a:ext>
                </a:extLst>
              </a:tr>
              <a:tr h="505516">
                <a:tc>
                  <a:txBody>
                    <a:bodyPr/>
                    <a:lstStyle/>
                    <a:p>
                      <a:pPr fontAlgn="t"/>
                      <a:r>
                        <a:rPr lang="en-US" sz="800" b="1" cap="none" spc="0">
                          <a:solidFill>
                            <a:schemeClr val="tx1"/>
                          </a:solidFill>
                          <a:effectLst/>
                        </a:rPr>
                        <a:t>File Name</a:t>
                      </a:r>
                      <a:endParaRPr lang="en-US" sz="800" cap="none" spc="0">
                        <a:solidFill>
                          <a:schemeClr val="tx1"/>
                        </a:solidFill>
                        <a:effectLst/>
                      </a:endParaRPr>
                    </a:p>
                    <a:p>
                      <a:pPr fontAlgn="t"/>
                      <a:r>
                        <a:rPr lang="en-US" sz="800" cap="none" spc="0">
                          <a:solidFill>
                            <a:schemeClr val="tx1"/>
                          </a:solidFill>
                          <a:effectLst/>
                        </a:rPr>
                        <a:t>(Enabled only if for </a:t>
                      </a:r>
                      <a:r>
                        <a:rPr lang="en-US" sz="800" b="1" cap="none" spc="0">
                          <a:solidFill>
                            <a:schemeClr val="tx1"/>
                          </a:solidFill>
                          <a:effectLst/>
                        </a:rPr>
                        <a:t>Aggregation Algorithm</a:t>
                      </a:r>
                      <a:r>
                        <a:rPr lang="en-US" sz="800" cap="none" spc="0">
                          <a:solidFill>
                            <a:schemeClr val="tx1"/>
                          </a:solidFill>
                          <a:effectLst/>
                        </a:rPr>
                        <a:t> the option </a:t>
                      </a:r>
                      <a:r>
                        <a:rPr lang="en-US" sz="800" b="1" cap="none" spc="0">
                          <a:solidFill>
                            <a:schemeClr val="tx1"/>
                          </a:solidFill>
                          <a:effectLst/>
                        </a:rPr>
                        <a:t>Zip</a:t>
                      </a:r>
                      <a:r>
                        <a:rPr lang="en-US" sz="800" cap="none" spc="0">
                          <a:solidFill>
                            <a:schemeClr val="tx1"/>
                          </a:solidFill>
                          <a:effectLst/>
                        </a:rPr>
                        <a:t> or </a:t>
                      </a:r>
                      <a:r>
                        <a:rPr lang="en-US" sz="800" b="1" cap="none" spc="0">
                          <a:solidFill>
                            <a:schemeClr val="tx1"/>
                          </a:solidFill>
                          <a:effectLst/>
                        </a:rPr>
                        <a:t>Tar</a:t>
                      </a:r>
                      <a:r>
                        <a:rPr lang="en-US" sz="800" cap="none" spc="0">
                          <a:solidFill>
                            <a:schemeClr val="tx1"/>
                          </a:solidFill>
                          <a:effectLst/>
                        </a:rPr>
                        <a:t> is selected)</a:t>
                      </a:r>
                    </a:p>
                  </a:txBody>
                  <a:tcPr marL="43686" marR="16779" marT="12482" marB="93614">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US" sz="800" cap="none" spc="0">
                          <a:solidFill>
                            <a:schemeClr val="tx1"/>
                          </a:solidFill>
                          <a:effectLst/>
                        </a:rPr>
                        <a:t>Specify a simple expression to define unique file names within the archive.</a:t>
                      </a:r>
                    </a:p>
                    <a:p>
                      <a:pPr fontAlgn="t"/>
                      <a:r>
                        <a:rPr lang="en-US" sz="800" cap="none" spc="0">
                          <a:solidFill>
                            <a:schemeClr val="tx1"/>
                          </a:solidFill>
                          <a:effectLst/>
                        </a:rPr>
                        <a:t>If not specified, header CamelFileName is evaluated. In case the header is not available at runtime, a unique file name will be generated</a:t>
                      </a:r>
                    </a:p>
                  </a:txBody>
                  <a:tcPr marL="43686" marR="16779" marT="12482" marB="9361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88302449"/>
                  </a:ext>
                </a:extLst>
              </a:tr>
            </a:tbl>
          </a:graphicData>
        </a:graphic>
      </p:graphicFrame>
    </p:spTree>
    <p:extLst>
      <p:ext uri="{BB962C8B-B14F-4D97-AF65-F5344CB8AC3E}">
        <p14:creationId xmlns:p14="http://schemas.microsoft.com/office/powerpoint/2010/main" val="3910075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3FECA144-C661-444D-A55B-10C8DF0F780F}"/>
              </a:ext>
            </a:extLst>
          </p:cNvPr>
          <p:cNvSpPr>
            <a:spLocks noGrp="1" noChangeArrowheads="1"/>
          </p:cNvSpPr>
          <p:nvPr>
            <p:ph type="title"/>
          </p:nvPr>
        </p:nvSpPr>
        <p:spPr bwMode="auto">
          <a:xfrm>
            <a:off x="643467" y="321734"/>
            <a:ext cx="4970877" cy="11357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altLang="en-US" sz="2500" b="0" i="0" u="none" strike="noStrike" kern="1200" cap="none" normalizeH="0" baseline="0">
                <a:ln>
                  <a:noFill/>
                </a:ln>
                <a:solidFill>
                  <a:schemeClr val="tx1"/>
                </a:solidFill>
                <a:effectLst/>
                <a:latin typeface="+mj-lt"/>
                <a:ea typeface="+mj-ea"/>
                <a:cs typeface="+mj-cs"/>
              </a:rPr>
              <a:t>Define Router</a:t>
            </a:r>
          </a:p>
          <a:p>
            <a:pPr marL="0" marR="0" lvl="0" indent="0" eaLnBrk="1" fontAlgn="base" hangingPunct="1">
              <a:spcAft>
                <a:spcPct val="0"/>
              </a:spcAft>
              <a:buClrTx/>
              <a:buSzTx/>
              <a:tabLst/>
            </a:pPr>
            <a:br>
              <a:rPr kumimoji="0" lang="en-US" altLang="en-US" sz="2500" b="0" i="0" u="none" strike="noStrike" kern="1200" cap="none" normalizeH="0" baseline="0">
                <a:ln>
                  <a:noFill/>
                </a:ln>
                <a:solidFill>
                  <a:schemeClr val="tx1"/>
                </a:solidFill>
                <a:effectLst/>
                <a:latin typeface="+mj-lt"/>
                <a:ea typeface="+mj-ea"/>
                <a:cs typeface="+mj-cs"/>
              </a:rPr>
            </a:br>
            <a:endParaRPr kumimoji="0" lang="en-US" altLang="en-US" sz="2500" b="0" i="0" u="none" strike="noStrike" kern="1200" cap="none" normalizeH="0" baseline="0">
              <a:ln>
                <a:noFill/>
              </a:ln>
              <a:solidFill>
                <a:schemeClr val="tx1"/>
              </a:solidFill>
              <a:effectLst/>
              <a:latin typeface="+mj-lt"/>
              <a:ea typeface="+mj-ea"/>
              <a:cs typeface="+mj-cs"/>
            </a:endParaRPr>
          </a:p>
        </p:txBody>
      </p:sp>
      <p:sp>
        <p:nvSpPr>
          <p:cNvPr id="6" name="Rectangle 2">
            <a:extLst>
              <a:ext uri="{FF2B5EF4-FFF2-40B4-BE49-F238E27FC236}">
                <a16:creationId xmlns:a16="http://schemas.microsoft.com/office/drawing/2014/main" id="{CB36AEF5-A6CC-4DEE-8D3F-F8BFE40F3078}"/>
              </a:ext>
            </a:extLst>
          </p:cNvPr>
          <p:cNvSpPr>
            <a:spLocks noChangeArrowheads="1"/>
          </p:cNvSpPr>
          <p:nvPr/>
        </p:nvSpPr>
        <p:spPr bwMode="auto">
          <a:xfrm>
            <a:off x="643468" y="1782981"/>
            <a:ext cx="4970877" cy="43939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latin typeface="+mn-lt"/>
              </a:rPr>
              <a:t>Context</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latin typeface="+mn-lt"/>
              </a:rPr>
              <a:t>You perform this task when you have to specify conditions based on which the messages are routed to a receiver or an interface during runtime. If the message contains XML payload, you form expressions using the XPath-supported operators. If the message contains non-XML payload, you form expressions using the operators shown in the table below:</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latin typeface="+mn-lt"/>
            </a:endParaRPr>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4">
            <a:extLst>
              <a:ext uri="{FF2B5EF4-FFF2-40B4-BE49-F238E27FC236}">
                <a16:creationId xmlns:a16="http://schemas.microsoft.com/office/drawing/2014/main" id="{B75D6E4A-3011-40D4-9E47-202C2AD3CA2C}"/>
              </a:ext>
            </a:extLst>
          </p:cNvPr>
          <p:cNvGraphicFramePr>
            <a:graphicFrameLocks noGrp="1"/>
          </p:cNvGraphicFramePr>
          <p:nvPr>
            <p:ph idx="1"/>
            <p:extLst>
              <p:ext uri="{D42A27DB-BD31-4B8C-83A1-F6EECF244321}">
                <p14:modId xmlns:p14="http://schemas.microsoft.com/office/powerpoint/2010/main" val="889869324"/>
              </p:ext>
            </p:extLst>
          </p:nvPr>
        </p:nvGraphicFramePr>
        <p:xfrm>
          <a:off x="6257813" y="976068"/>
          <a:ext cx="5290720" cy="4905876"/>
        </p:xfrm>
        <a:graphic>
          <a:graphicData uri="http://schemas.openxmlformats.org/drawingml/2006/table">
            <a:tbl>
              <a:tblPr firstRow="1" bandRow="1"/>
              <a:tblGrid>
                <a:gridCol w="1630056">
                  <a:extLst>
                    <a:ext uri="{9D8B030D-6E8A-4147-A177-3AD203B41FA5}">
                      <a16:colId xmlns:a16="http://schemas.microsoft.com/office/drawing/2014/main" val="4038629135"/>
                    </a:ext>
                  </a:extLst>
                </a:gridCol>
                <a:gridCol w="3660664">
                  <a:extLst>
                    <a:ext uri="{9D8B030D-6E8A-4147-A177-3AD203B41FA5}">
                      <a16:colId xmlns:a16="http://schemas.microsoft.com/office/drawing/2014/main" val="1838306529"/>
                    </a:ext>
                  </a:extLst>
                </a:gridCol>
              </a:tblGrid>
              <a:tr h="283428">
                <a:tc gridSpan="2">
                  <a:txBody>
                    <a:bodyPr/>
                    <a:lstStyle/>
                    <a:p>
                      <a:r>
                        <a:rPr lang="en-US" sz="1200"/>
                        <a:t>Usage of Operators in Non-XML Conditions</a:t>
                      </a:r>
                    </a:p>
                  </a:txBody>
                  <a:tcPr marL="63664" marR="63664" marT="31832" marB="31832" anchor="ctr"/>
                </a:tc>
                <a:tc hMerge="1">
                  <a:txBody>
                    <a:bodyPr/>
                    <a:lstStyle/>
                    <a:p>
                      <a:endParaRPr lang="en-IN"/>
                    </a:p>
                  </a:txBody>
                  <a:tcPr/>
                </a:tc>
                <a:extLst>
                  <a:ext uri="{0D108BD9-81ED-4DB2-BD59-A6C34878D82A}">
                    <a16:rowId xmlns:a16="http://schemas.microsoft.com/office/drawing/2014/main" val="966062091"/>
                  </a:ext>
                </a:extLst>
              </a:tr>
              <a:tr h="283428">
                <a:tc>
                  <a:txBody>
                    <a:bodyPr/>
                    <a:lstStyle/>
                    <a:p>
                      <a:pPr fontAlgn="t"/>
                      <a:r>
                        <a:rPr lang="en-IN" sz="1200">
                          <a:effectLst/>
                        </a:rPr>
                        <a:t>Operator</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B w="12700" cap="flat" cmpd="sng" algn="ctr">
                      <a:solidFill>
                        <a:srgbClr val="CCCCCC"/>
                      </a:solidFill>
                      <a:prstDash val="solid"/>
                      <a:round/>
                      <a:headEnd type="none" w="med" len="med"/>
                      <a:tailEnd type="none" w="med" len="med"/>
                    </a:lnB>
                  </a:tcPr>
                </a:tc>
                <a:tc>
                  <a:txBody>
                    <a:bodyPr/>
                    <a:lstStyle/>
                    <a:p>
                      <a:pPr fontAlgn="t"/>
                      <a:r>
                        <a:rPr lang="en-IN" sz="1200">
                          <a:effectLst/>
                        </a:rPr>
                        <a:t>Example</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32269792"/>
                  </a:ext>
                </a:extLst>
              </a:tr>
              <a:tr h="283428">
                <a:tc>
                  <a:txBody>
                    <a:bodyPr/>
                    <a:lstStyle/>
                    <a:p>
                      <a:pPr fontAlgn="t"/>
                      <a:r>
                        <a:rPr lang="en-IN" sz="1200">
                          <a:effectLst/>
                        </a:rPr>
                        <a:t>=</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74948804"/>
                  </a:ext>
                </a:extLst>
              </a:tr>
              <a:tr h="283428">
                <a:tc>
                  <a:txBody>
                    <a:bodyPr/>
                    <a:lstStyle/>
                    <a:p>
                      <a:pPr fontAlgn="t"/>
                      <a:r>
                        <a:rPr lang="en-IN" sz="1200">
                          <a:effectLst/>
                        </a:rPr>
                        <a:t>!=</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95531835"/>
                  </a:ext>
                </a:extLst>
              </a:tr>
              <a:tr h="283428">
                <a:tc>
                  <a:txBody>
                    <a:bodyPr/>
                    <a:lstStyle/>
                    <a:p>
                      <a:pPr fontAlgn="t"/>
                      <a:r>
                        <a:rPr lang="en-IN" sz="1200">
                          <a:effectLst/>
                        </a:rPr>
                        <a:t>&gt;</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&gt;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1125083"/>
                  </a:ext>
                </a:extLst>
              </a:tr>
              <a:tr h="283428">
                <a:tc>
                  <a:txBody>
                    <a:bodyPr/>
                    <a:lstStyle/>
                    <a:p>
                      <a:pPr fontAlgn="t"/>
                      <a:r>
                        <a:rPr lang="en-IN" sz="1200">
                          <a:effectLst/>
                        </a:rPr>
                        <a:t>&gt;=</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&gt;=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98286494"/>
                  </a:ext>
                </a:extLst>
              </a:tr>
              <a:tr h="283428">
                <a:tc>
                  <a:txBody>
                    <a:bodyPr/>
                    <a:lstStyle/>
                    <a:p>
                      <a:pPr fontAlgn="t"/>
                      <a:r>
                        <a:rPr lang="en-IN" sz="1200">
                          <a:effectLst/>
                        </a:rPr>
                        <a:t>&lt;</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&lt;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23689123"/>
                  </a:ext>
                </a:extLst>
              </a:tr>
              <a:tr h="283428">
                <a:tc>
                  <a:txBody>
                    <a:bodyPr/>
                    <a:lstStyle/>
                    <a:p>
                      <a:pPr fontAlgn="t"/>
                      <a:r>
                        <a:rPr lang="en-IN" sz="1200">
                          <a:effectLst/>
                        </a:rPr>
                        <a:t>&lt;=</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&lt;=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2638038"/>
                  </a:ext>
                </a:extLst>
              </a:tr>
              <a:tr h="468942">
                <a:tc>
                  <a:txBody>
                    <a:bodyPr/>
                    <a:lstStyle/>
                    <a:p>
                      <a:pPr fontAlgn="t"/>
                      <a:r>
                        <a:rPr lang="en-IN" sz="1200">
                          <a:effectLst/>
                        </a:rPr>
                        <a:t>and</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a:effectLst/>
                        </a:rPr>
                        <a:t>${header.SenderId}= '1' and ${header.ReceiverId} = '2'</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30019405"/>
                  </a:ext>
                </a:extLst>
              </a:tr>
              <a:tr h="468942">
                <a:tc>
                  <a:txBody>
                    <a:bodyPr/>
                    <a:lstStyle/>
                    <a:p>
                      <a:pPr fontAlgn="t"/>
                      <a:r>
                        <a:rPr lang="en-IN" sz="1200">
                          <a:effectLst/>
                        </a:rPr>
                        <a:t>or</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a:effectLst/>
                        </a:rPr>
                        <a:t>${header.SenderId}= '1' or ${header.ReceiverId}= '2'</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7104860"/>
                  </a:ext>
                </a:extLst>
              </a:tr>
              <a:tr h="283428">
                <a:tc>
                  <a:txBody>
                    <a:bodyPr/>
                    <a:lstStyle/>
                    <a:p>
                      <a:pPr fontAlgn="t"/>
                      <a:r>
                        <a:rPr lang="en-IN" sz="1200">
                          <a:effectLst/>
                        </a:rPr>
                        <a:t>contains</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contains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77582044"/>
                  </a:ext>
                </a:extLst>
              </a:tr>
              <a:tr h="283428">
                <a:tc>
                  <a:txBody>
                    <a:bodyPr/>
                    <a:lstStyle/>
                    <a:p>
                      <a:pPr fontAlgn="t"/>
                      <a:r>
                        <a:rPr lang="en-IN" sz="1200">
                          <a:effectLst/>
                        </a:rPr>
                        <a:t>not contains</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a:effectLst/>
                        </a:rPr>
                        <a:t>${header.SenderId} not contains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94204326"/>
                  </a:ext>
                </a:extLst>
              </a:tr>
              <a:tr h="283428">
                <a:tc>
                  <a:txBody>
                    <a:bodyPr/>
                    <a:lstStyle/>
                    <a:p>
                      <a:pPr fontAlgn="t"/>
                      <a:r>
                        <a:rPr lang="en-IN" sz="1200">
                          <a:effectLst/>
                        </a:rPr>
                        <a:t>in</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in '1,2'</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01654598"/>
                  </a:ext>
                </a:extLst>
              </a:tr>
              <a:tr h="283428">
                <a:tc>
                  <a:txBody>
                    <a:bodyPr/>
                    <a:lstStyle/>
                    <a:p>
                      <a:pPr fontAlgn="t"/>
                      <a:r>
                        <a:rPr lang="en-IN" sz="1200">
                          <a:effectLst/>
                        </a:rPr>
                        <a:t>not in</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a:effectLst/>
                        </a:rPr>
                        <a:t>${header.SenderId} not in '1,2'</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41773706"/>
                  </a:ext>
                </a:extLst>
              </a:tr>
              <a:tr h="283428">
                <a:tc>
                  <a:txBody>
                    <a:bodyPr/>
                    <a:lstStyle/>
                    <a:p>
                      <a:pPr fontAlgn="t"/>
                      <a:r>
                        <a:rPr lang="en-IN" sz="1200">
                          <a:effectLst/>
                        </a:rPr>
                        <a:t>regex</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${header.SenderId} regex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93860616"/>
                  </a:ext>
                </a:extLst>
              </a:tr>
              <a:tr h="283428">
                <a:tc>
                  <a:txBody>
                    <a:bodyPr/>
                    <a:lstStyle/>
                    <a:p>
                      <a:pPr fontAlgn="t"/>
                      <a:r>
                        <a:rPr lang="en-IN" sz="1200">
                          <a:effectLst/>
                        </a:rPr>
                        <a:t>not regex</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a:effectLst/>
                        </a:rPr>
                        <a:t>${header.SenderId} not regex '1.*'</a:t>
                      </a:r>
                    </a:p>
                  </a:txBody>
                  <a:tcPr marL="63664" marR="63664" marT="31832" marB="3183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39285771"/>
                  </a:ext>
                </a:extLst>
              </a:tr>
            </a:tbl>
          </a:graphicData>
        </a:graphic>
      </p:graphicFrame>
    </p:spTree>
    <p:extLst>
      <p:ext uri="{BB962C8B-B14F-4D97-AF65-F5344CB8AC3E}">
        <p14:creationId xmlns:p14="http://schemas.microsoft.com/office/powerpoint/2010/main" val="609436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FEEDE3-0DC3-4C58-BEB2-8C3FF614052E}"/>
              </a:ext>
            </a:extLst>
          </p:cNvPr>
          <p:cNvSpPr>
            <a:spLocks noGrp="1"/>
          </p:cNvSpPr>
          <p:nvPr>
            <p:ph type="title"/>
          </p:nvPr>
        </p:nvSpPr>
        <p:spPr>
          <a:xfrm>
            <a:off x="643467" y="321734"/>
            <a:ext cx="10905066" cy="1135737"/>
          </a:xfrm>
        </p:spPr>
        <p:txBody>
          <a:bodyPr>
            <a:normAutofit/>
          </a:bodyPr>
          <a:lstStyle/>
          <a:p>
            <a:endParaRPr lang="en-IN" sz="3600"/>
          </a:p>
        </p:txBody>
      </p:sp>
      <p:sp>
        <p:nvSpPr>
          <p:cNvPr id="4" name="Rectangle 1">
            <a:extLst>
              <a:ext uri="{FF2B5EF4-FFF2-40B4-BE49-F238E27FC236}">
                <a16:creationId xmlns:a16="http://schemas.microsoft.com/office/drawing/2014/main" id="{3D9849BD-192F-4F0E-9A0D-2D7FF36B88F0}"/>
              </a:ext>
            </a:extLst>
          </p:cNvPr>
          <p:cNvSpPr>
            <a:spLocks noGrp="1" noChangeArrowheads="1"/>
          </p:cNvSpPr>
          <p:nvPr>
            <p:ph idx="1"/>
          </p:nvPr>
        </p:nvSpPr>
        <p:spPr bwMode="auto">
          <a:xfrm>
            <a:off x="643467" y="1782981"/>
            <a:ext cx="10905066" cy="43939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72"/>
              </a:rPr>
              <a:t>You can define a condition based on property or exception that may occur.</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72"/>
              </a:rPr>
              <a:t>If the condition </a:t>
            </a:r>
            <a:r>
              <a:rPr kumimoji="0" lang="en-US" altLang="en-US" sz="2000" b="0" i="0" u="none" strike="noStrike" cap="none" normalizeH="0" baseline="0">
                <a:ln>
                  <a:noFill/>
                </a:ln>
                <a:effectLst/>
                <a:latin typeface="Monaco"/>
              </a:rPr>
              <a:t>${property.SenderId} = '1'</a:t>
            </a:r>
            <a:r>
              <a:rPr kumimoji="0" lang="en-US" altLang="en-US" sz="2000" b="0" i="0" u="none" strike="noStrike" cap="none" normalizeH="0" baseline="0">
                <a:ln>
                  <a:noFill/>
                </a:ln>
                <a:effectLst/>
                <a:latin typeface="72"/>
              </a:rPr>
              <a:t> is true, then Router routes the message to a particular sender whose Sender ID is 1.</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72"/>
              </a:rPr>
              <a:t>If the condition </a:t>
            </a:r>
            <a:r>
              <a:rPr kumimoji="0" lang="en-US" altLang="en-US" sz="2000" b="0" i="0" u="none" strike="noStrike" cap="none" normalizeH="0" baseline="0">
                <a:ln>
                  <a:noFill/>
                </a:ln>
                <a:effectLst/>
                <a:latin typeface="Monaco"/>
              </a:rPr>
              <a:t>${exception.message}contains 'java.lang.Exception'</a:t>
            </a:r>
            <a:r>
              <a:rPr kumimoji="0" lang="en-US" altLang="en-US" sz="2000" b="0" i="0" u="none" strike="noStrike" cap="none" normalizeH="0" baseline="0">
                <a:ln>
                  <a:noFill/>
                </a:ln>
                <a:effectLst/>
                <a:latin typeface="72"/>
              </a:rPr>
              <a:t> is true, then Router routes the message to a particular receiver, otherwise it routes to another receiver.</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7470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EC93-A4AA-4F06-9C0B-638D4052D8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90A404-7A2F-40FE-B283-74F434A5DE56}"/>
              </a:ext>
            </a:extLst>
          </p:cNvPr>
          <p:cNvSpPr>
            <a:spLocks noGrp="1"/>
          </p:cNvSpPr>
          <p:nvPr>
            <p:ph idx="1"/>
          </p:nvPr>
        </p:nvSpPr>
        <p:spPr/>
        <p:txBody>
          <a:bodyPr>
            <a:normAutofit fontScale="62500" lnSpcReduction="20000"/>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In the palette, 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(Message Routing)</a:t>
            </a:r>
            <a:r>
              <a:rPr lang="en-US" b="0" i="0" dirty="0">
                <a:solidFill>
                  <a:srgbClr val="333333"/>
                </a:solidFill>
                <a:effectLst/>
                <a:latin typeface="72"/>
              </a:rPr>
              <a:t>, then </a:t>
            </a:r>
            <a:r>
              <a:rPr lang="en-US" b="1" i="0" dirty="0">
                <a:solidFill>
                  <a:srgbClr val="333333"/>
                </a:solidFill>
                <a:effectLst/>
                <a:latin typeface="72"/>
              </a:rPr>
              <a:t>Router</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Place the </a:t>
            </a:r>
            <a:r>
              <a:rPr lang="en-US" b="1" i="0" dirty="0">
                <a:solidFill>
                  <a:srgbClr val="333333"/>
                </a:solidFill>
                <a:effectLst/>
                <a:latin typeface="72"/>
              </a:rPr>
              <a:t>Router</a:t>
            </a:r>
            <a:r>
              <a:rPr lang="en-US" b="0" i="0" dirty="0">
                <a:solidFill>
                  <a:srgbClr val="333333"/>
                </a:solidFill>
                <a:effectLst/>
                <a:latin typeface="72"/>
              </a:rPr>
              <a:t> element in the integration process and define the message path.</a:t>
            </a:r>
          </a:p>
          <a:p>
            <a:pPr algn="l">
              <a:buFont typeface="+mj-lt"/>
              <a:buAutoNum type="arabicPeriod"/>
            </a:pPr>
            <a:r>
              <a:rPr lang="en-US" b="0" i="0" dirty="0">
                <a:solidFill>
                  <a:srgbClr val="333333"/>
                </a:solidFill>
                <a:effectLst/>
                <a:latin typeface="72"/>
              </a:rPr>
              <a:t>Select either </a:t>
            </a:r>
            <a:r>
              <a:rPr lang="en-US" b="1" i="0" dirty="0">
                <a:solidFill>
                  <a:srgbClr val="333333"/>
                </a:solidFill>
                <a:effectLst/>
                <a:latin typeface="72"/>
              </a:rPr>
              <a:t>Router</a:t>
            </a:r>
            <a:r>
              <a:rPr lang="en-US" b="0" i="0" dirty="0">
                <a:solidFill>
                  <a:srgbClr val="333333"/>
                </a:solidFill>
                <a:effectLst/>
                <a:latin typeface="72"/>
              </a:rPr>
              <a:t> or the routing branch (</a:t>
            </a:r>
            <a:r>
              <a:rPr lang="en-US" b="1" i="0" dirty="0">
                <a:solidFill>
                  <a:srgbClr val="333333"/>
                </a:solidFill>
                <a:effectLst/>
                <a:latin typeface="72"/>
              </a:rPr>
              <a:t>Route</a:t>
            </a:r>
            <a:r>
              <a:rPr lang="en-US" b="0" i="0" dirty="0">
                <a:solidFill>
                  <a:srgbClr val="333333"/>
                </a:solidFill>
                <a:effectLst/>
                <a:latin typeface="72"/>
              </a:rPr>
              <a:t>) splitting from the router.</a:t>
            </a:r>
          </a:p>
          <a:p>
            <a:pPr algn="l">
              <a:buFont typeface="+mj-lt"/>
              <a:buAutoNum type="arabicPeriod"/>
            </a:pPr>
            <a:r>
              <a:rPr lang="en-US" b="0" i="0" dirty="0">
                <a:solidFill>
                  <a:srgbClr val="333333"/>
                </a:solidFill>
                <a:effectLst/>
                <a:latin typeface="72"/>
              </a:rPr>
              <a:t>If you select </a:t>
            </a:r>
            <a:r>
              <a:rPr lang="en-US" b="1" i="0" dirty="0">
                <a:solidFill>
                  <a:srgbClr val="333333"/>
                </a:solidFill>
                <a:effectLst/>
                <a:latin typeface="72"/>
              </a:rPr>
              <a:t>Router</a:t>
            </a:r>
            <a:r>
              <a:rPr lang="en-US" b="0" i="0" dirty="0">
                <a:solidFill>
                  <a:srgbClr val="333333"/>
                </a:solidFill>
                <a:effectLst/>
                <a:latin typeface="72"/>
              </a:rPr>
              <a:t>, then execute the following steps:</a:t>
            </a:r>
          </a:p>
          <a:p>
            <a:pPr marL="742950" lvl="1" indent="-285750" algn="l">
              <a:buFont typeface="+mj-lt"/>
              <a:buAutoNum type="arabicPeriod"/>
            </a:pPr>
            <a:r>
              <a:rPr lang="en-US" b="0" i="0" dirty="0">
                <a:solidFill>
                  <a:srgbClr val="333333"/>
                </a:solidFill>
                <a:effectLst/>
                <a:latin typeface="72"/>
              </a:rPr>
              <a:t>On the </a:t>
            </a:r>
            <a:r>
              <a:rPr lang="en-US" b="1" i="0" dirty="0">
                <a:solidFill>
                  <a:srgbClr val="333333"/>
                </a:solidFill>
                <a:effectLst/>
                <a:latin typeface="72"/>
              </a:rPr>
              <a:t>General</a:t>
            </a:r>
            <a:r>
              <a:rPr lang="en-US" b="0" i="0" dirty="0">
                <a:solidFill>
                  <a:srgbClr val="333333"/>
                </a:solidFill>
                <a:effectLst/>
                <a:latin typeface="72"/>
              </a:rPr>
              <a:t> tab, you can change the name of the </a:t>
            </a:r>
            <a:r>
              <a:rPr lang="en-US" b="1" i="0" dirty="0">
                <a:solidFill>
                  <a:srgbClr val="333333"/>
                </a:solidFill>
                <a:effectLst/>
                <a:latin typeface="72"/>
              </a:rPr>
              <a:t>Router</a:t>
            </a:r>
            <a:r>
              <a:rPr lang="en-US" b="0" i="0" dirty="0">
                <a:solidFill>
                  <a:srgbClr val="333333"/>
                </a:solidFill>
                <a:effectLst/>
                <a:latin typeface="72"/>
              </a:rPr>
              <a:t> element.</a:t>
            </a:r>
          </a:p>
          <a:p>
            <a:pPr marL="742950" lvl="1" indent="-285750" algn="l">
              <a:buFont typeface="+mj-lt"/>
              <a:buAutoNum type="arabicPeriod"/>
            </a:pPr>
            <a:r>
              <a:rPr lang="en-US" b="0" i="0" dirty="0">
                <a:solidFill>
                  <a:srgbClr val="333333"/>
                </a:solidFill>
                <a:effectLst/>
                <a:latin typeface="72"/>
              </a:rPr>
              <a:t>On the </a:t>
            </a:r>
            <a:r>
              <a:rPr lang="en-US" b="1" i="0" dirty="0">
                <a:solidFill>
                  <a:srgbClr val="333333"/>
                </a:solidFill>
                <a:effectLst/>
                <a:latin typeface="72"/>
              </a:rPr>
              <a:t>Processing</a:t>
            </a:r>
            <a:r>
              <a:rPr lang="en-US" b="0" i="0" dirty="0">
                <a:solidFill>
                  <a:srgbClr val="333333"/>
                </a:solidFill>
                <a:effectLst/>
                <a:latin typeface="72"/>
              </a:rPr>
              <a:t> tab, select </a:t>
            </a:r>
            <a:r>
              <a:rPr lang="en-US" b="1" i="0" dirty="0">
                <a:solidFill>
                  <a:srgbClr val="333333"/>
                </a:solidFill>
                <a:effectLst/>
                <a:latin typeface="72"/>
              </a:rPr>
              <a:t>Throw Exception</a:t>
            </a:r>
            <a:r>
              <a:rPr lang="en-US" b="0" i="0" dirty="0">
                <a:solidFill>
                  <a:srgbClr val="333333"/>
                </a:solidFill>
                <a:effectLst/>
                <a:latin typeface="72"/>
              </a:rPr>
              <a:t> to respond to an error </a:t>
            </a:r>
            <a:r>
              <a:rPr lang="en-US" b="0" i="0" dirty="0" err="1">
                <a:solidFill>
                  <a:srgbClr val="333333"/>
                </a:solidFill>
                <a:effectLst/>
                <a:latin typeface="72"/>
              </a:rPr>
              <a:t>occurence.You</a:t>
            </a:r>
            <a:r>
              <a:rPr lang="en-US" b="0" i="0" dirty="0">
                <a:solidFill>
                  <a:srgbClr val="333333"/>
                </a:solidFill>
                <a:effectLst/>
                <a:latin typeface="72"/>
              </a:rPr>
              <a:t> can also use </a:t>
            </a:r>
            <a:r>
              <a:rPr lang="en-US" b="1" i="0" dirty="0">
                <a:solidFill>
                  <a:srgbClr val="333333"/>
                </a:solidFill>
                <a:effectLst/>
                <a:latin typeface="72"/>
              </a:rPr>
              <a:t>Error End Event</a:t>
            </a:r>
            <a:r>
              <a:rPr lang="en-US" b="0" i="0" dirty="0">
                <a:solidFill>
                  <a:srgbClr val="333333"/>
                </a:solidFill>
                <a:effectLst/>
                <a:latin typeface="72"/>
              </a:rPr>
              <a:t> to raise an exception.</a:t>
            </a:r>
          </a:p>
          <a:p>
            <a:pPr marL="742950" lvl="1" indent="-285750" algn="l">
              <a:buFont typeface="+mj-lt"/>
              <a:buAutoNum type="arabicPeriod"/>
            </a:pPr>
            <a:r>
              <a:rPr lang="en-US" b="0" i="0" dirty="0">
                <a:solidFill>
                  <a:srgbClr val="333333"/>
                </a:solidFill>
                <a:effectLst/>
                <a:latin typeface="72"/>
              </a:rPr>
              <a:t>In the </a:t>
            </a:r>
            <a:r>
              <a:rPr lang="en-US" b="1" i="0" dirty="0">
                <a:solidFill>
                  <a:srgbClr val="333333"/>
                </a:solidFill>
                <a:effectLst/>
                <a:latin typeface="72"/>
              </a:rPr>
              <a:t>Routing Condition</a:t>
            </a:r>
            <a:r>
              <a:rPr lang="en-US" b="0" i="0" dirty="0">
                <a:solidFill>
                  <a:srgbClr val="333333"/>
                </a:solidFill>
                <a:effectLst/>
                <a:latin typeface="72"/>
              </a:rPr>
              <a:t> table, select the default </a:t>
            </a:r>
            <a:r>
              <a:rPr lang="en-US" b="0" i="0" dirty="0" err="1">
                <a:solidFill>
                  <a:srgbClr val="333333"/>
                </a:solidFill>
                <a:effectLst/>
                <a:latin typeface="72"/>
              </a:rPr>
              <a:t>route.If</a:t>
            </a:r>
            <a:r>
              <a:rPr lang="en-US" b="0" i="0" dirty="0">
                <a:solidFill>
                  <a:srgbClr val="333333"/>
                </a:solidFill>
                <a:effectLst/>
                <a:latin typeface="72"/>
              </a:rPr>
              <a:t> you select </a:t>
            </a:r>
            <a:r>
              <a:rPr lang="en-US" b="1" i="0" dirty="0">
                <a:solidFill>
                  <a:srgbClr val="333333"/>
                </a:solidFill>
                <a:effectLst/>
                <a:latin typeface="72"/>
              </a:rPr>
              <a:t>Throw Exception</a:t>
            </a:r>
            <a:r>
              <a:rPr lang="en-US" b="0" i="0" dirty="0">
                <a:solidFill>
                  <a:srgbClr val="333333"/>
                </a:solidFill>
                <a:effectLst/>
                <a:latin typeface="72"/>
              </a:rPr>
              <a:t>, the default route must terminate with </a:t>
            </a:r>
            <a:r>
              <a:rPr lang="en-US" b="1" i="0" dirty="0">
                <a:solidFill>
                  <a:srgbClr val="333333"/>
                </a:solidFill>
                <a:effectLst/>
                <a:latin typeface="72"/>
              </a:rPr>
              <a:t>Terminate Message</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If you select </a:t>
            </a:r>
            <a:r>
              <a:rPr lang="en-US" b="1" i="0" dirty="0">
                <a:solidFill>
                  <a:srgbClr val="333333"/>
                </a:solidFill>
                <a:effectLst/>
                <a:latin typeface="72"/>
              </a:rPr>
              <a:t>Route</a:t>
            </a:r>
            <a:r>
              <a:rPr lang="en-US" b="0" i="0" dirty="0">
                <a:solidFill>
                  <a:srgbClr val="333333"/>
                </a:solidFill>
                <a:effectLst/>
                <a:latin typeface="72"/>
              </a:rPr>
              <a:t>, then execute the following steps.</a:t>
            </a:r>
          </a:p>
          <a:p>
            <a:pPr marL="742950" lvl="1" indent="-285750" algn="l">
              <a:buFont typeface="+mj-lt"/>
              <a:buAutoNum type="arabicPeriod"/>
            </a:pPr>
            <a:r>
              <a:rPr lang="en-US" b="0" i="0" dirty="0">
                <a:solidFill>
                  <a:srgbClr val="333333"/>
                </a:solidFill>
                <a:effectLst/>
                <a:latin typeface="72"/>
              </a:rPr>
              <a:t>On the </a:t>
            </a:r>
            <a:r>
              <a:rPr lang="en-US" b="1" i="0" dirty="0">
                <a:solidFill>
                  <a:srgbClr val="333333"/>
                </a:solidFill>
                <a:effectLst/>
                <a:latin typeface="72"/>
              </a:rPr>
              <a:t>General</a:t>
            </a:r>
            <a:r>
              <a:rPr lang="en-US" b="0" i="0" dirty="0">
                <a:solidFill>
                  <a:srgbClr val="333333"/>
                </a:solidFill>
                <a:effectLst/>
                <a:latin typeface="72"/>
              </a:rPr>
              <a:t> tab, you can change the name of the route.</a:t>
            </a:r>
          </a:p>
          <a:p>
            <a:pPr marL="742950" lvl="1" indent="-285750" algn="l">
              <a:buFont typeface="+mj-lt"/>
              <a:buAutoNum type="arabicPeriod"/>
            </a:pPr>
            <a:r>
              <a:rPr lang="en-US" b="0" i="0" dirty="0">
                <a:solidFill>
                  <a:srgbClr val="333333"/>
                </a:solidFill>
                <a:effectLst/>
                <a:latin typeface="72"/>
              </a:rPr>
              <a:t>On the </a:t>
            </a:r>
            <a:r>
              <a:rPr lang="en-US" b="1" i="0" dirty="0">
                <a:solidFill>
                  <a:srgbClr val="333333"/>
                </a:solidFill>
                <a:effectLst/>
                <a:latin typeface="72"/>
              </a:rPr>
              <a:t>Processing</a:t>
            </a:r>
            <a:r>
              <a:rPr lang="en-US" b="0" i="0" dirty="0">
                <a:solidFill>
                  <a:srgbClr val="333333"/>
                </a:solidFill>
                <a:effectLst/>
                <a:latin typeface="72"/>
              </a:rPr>
              <a:t> tab, from the </a:t>
            </a:r>
            <a:r>
              <a:rPr lang="en-US" b="1" i="0" dirty="0">
                <a:solidFill>
                  <a:srgbClr val="333333"/>
                </a:solidFill>
                <a:effectLst/>
                <a:latin typeface="72"/>
              </a:rPr>
              <a:t>Expression Type</a:t>
            </a:r>
            <a:r>
              <a:rPr lang="en-US" b="0" i="0" dirty="0">
                <a:solidFill>
                  <a:srgbClr val="333333"/>
                </a:solidFill>
                <a:effectLst/>
                <a:latin typeface="72"/>
              </a:rPr>
              <a:t> dropdown, select the type of expression used to formulate the routing condition.</a:t>
            </a:r>
          </a:p>
          <a:p>
            <a:pPr marL="742950" lvl="1" indent="-285750" algn="l">
              <a:buFont typeface="+mj-lt"/>
              <a:buAutoNum type="arabicPeriod"/>
            </a:pPr>
            <a:r>
              <a:rPr lang="en-US" b="0" i="0" dirty="0">
                <a:solidFill>
                  <a:srgbClr val="333333"/>
                </a:solidFill>
                <a:effectLst/>
                <a:latin typeface="72"/>
              </a:rPr>
              <a:t>Select </a:t>
            </a:r>
            <a:r>
              <a:rPr lang="en-US" b="1" i="0" dirty="0">
                <a:solidFill>
                  <a:srgbClr val="333333"/>
                </a:solidFill>
                <a:effectLst/>
                <a:latin typeface="72"/>
              </a:rPr>
              <a:t>XML</a:t>
            </a:r>
            <a:r>
              <a:rPr lang="en-US" b="0" i="0" dirty="0">
                <a:solidFill>
                  <a:srgbClr val="333333"/>
                </a:solidFill>
                <a:effectLst/>
                <a:latin typeface="72"/>
              </a:rPr>
              <a:t> to form an expression using XPath or select </a:t>
            </a:r>
            <a:r>
              <a:rPr lang="en-US" b="1" i="0" dirty="0">
                <a:solidFill>
                  <a:srgbClr val="333333"/>
                </a:solidFill>
                <a:effectLst/>
                <a:latin typeface="72"/>
              </a:rPr>
              <a:t>Non-XML</a:t>
            </a:r>
            <a:r>
              <a:rPr lang="en-US" b="0" i="0" dirty="0">
                <a:solidFill>
                  <a:srgbClr val="333333"/>
                </a:solidFill>
                <a:effectLst/>
                <a:latin typeface="72"/>
              </a:rPr>
              <a:t> to form an expression using message header, property, or exception.</a:t>
            </a:r>
          </a:p>
          <a:p>
            <a:pPr marL="742950" lvl="1" indent="-285750" algn="l">
              <a:buFont typeface="+mj-lt"/>
              <a:buAutoNum type="arabicPeriod"/>
            </a:pPr>
            <a:r>
              <a:rPr lang="en-US" b="0" i="0" dirty="0">
                <a:solidFill>
                  <a:srgbClr val="333333"/>
                </a:solidFill>
                <a:effectLst/>
                <a:latin typeface="72"/>
              </a:rPr>
              <a:t>In the </a:t>
            </a:r>
            <a:r>
              <a:rPr lang="en-US" b="1" i="0" dirty="0">
                <a:solidFill>
                  <a:srgbClr val="333333"/>
                </a:solidFill>
                <a:effectLst/>
                <a:latin typeface="72"/>
              </a:rPr>
              <a:t>Condition</a:t>
            </a:r>
            <a:r>
              <a:rPr lang="en-US" b="0" i="0" dirty="0">
                <a:solidFill>
                  <a:srgbClr val="333333"/>
                </a:solidFill>
                <a:effectLst/>
                <a:latin typeface="72"/>
              </a:rPr>
              <a:t> field, formulate a valid XML or non-XML condition that routes the message to its associated receiver.</a:t>
            </a:r>
          </a:p>
          <a:p>
            <a:endParaRPr lang="en-IN" dirty="0"/>
          </a:p>
        </p:txBody>
      </p:sp>
    </p:spTree>
    <p:extLst>
      <p:ext uri="{BB962C8B-B14F-4D97-AF65-F5344CB8AC3E}">
        <p14:creationId xmlns:p14="http://schemas.microsoft.com/office/powerpoint/2010/main" val="3024376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0532-68C7-4DC4-AB8C-A4CAB848DB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F4B71E-5F26-4131-B1ED-8DE247BD5836}"/>
              </a:ext>
            </a:extLst>
          </p:cNvPr>
          <p:cNvSpPr>
            <a:spLocks noGrp="1"/>
          </p:cNvSpPr>
          <p:nvPr>
            <p:ph idx="1"/>
          </p:nvPr>
        </p:nvSpPr>
        <p:spPr/>
        <p:txBody>
          <a:bodyPr/>
          <a:lstStyle/>
          <a:p>
            <a:r>
              <a:rPr lang="en-US" b="0" i="0" dirty="0">
                <a:solidFill>
                  <a:srgbClr val="333333"/>
                </a:solidFill>
                <a:effectLst/>
                <a:latin typeface="72"/>
              </a:rPr>
              <a:t>If you want to set the selected route as the default, so that its associated receiver handles the error situation if no receiver is found, select the </a:t>
            </a:r>
            <a:r>
              <a:rPr lang="en-US" b="1" i="0" dirty="0">
                <a:solidFill>
                  <a:srgbClr val="333333"/>
                </a:solidFill>
                <a:effectLst/>
                <a:latin typeface="72"/>
              </a:rPr>
              <a:t>Default Route</a:t>
            </a:r>
            <a:r>
              <a:rPr lang="en-US" b="0" i="0" dirty="0">
                <a:solidFill>
                  <a:srgbClr val="333333"/>
                </a:solidFill>
                <a:effectLst/>
                <a:latin typeface="72"/>
              </a:rPr>
              <a:t> option.</a:t>
            </a:r>
            <a:endParaRPr lang="en-IN" dirty="0"/>
          </a:p>
        </p:txBody>
      </p:sp>
    </p:spTree>
    <p:extLst>
      <p:ext uri="{BB962C8B-B14F-4D97-AF65-F5344CB8AC3E}">
        <p14:creationId xmlns:p14="http://schemas.microsoft.com/office/powerpoint/2010/main" val="2577546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E561-7DEE-4FDC-A3B0-A2074EB3A878}"/>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0BC4D84B-228B-445D-AC11-FAE465A8116C}"/>
              </a:ext>
            </a:extLst>
          </p:cNvPr>
          <p:cNvPicPr>
            <a:picLocks noGrp="1" noChangeAspect="1"/>
          </p:cNvPicPr>
          <p:nvPr>
            <p:ph idx="1"/>
          </p:nvPr>
        </p:nvPicPr>
        <p:blipFill>
          <a:blip r:embed="rId2"/>
          <a:stretch>
            <a:fillRect/>
          </a:stretch>
        </p:blipFill>
        <p:spPr>
          <a:xfrm>
            <a:off x="1637222" y="1825625"/>
            <a:ext cx="8917556" cy="4351338"/>
          </a:xfrm>
        </p:spPr>
      </p:pic>
    </p:spTree>
    <p:extLst>
      <p:ext uri="{BB962C8B-B14F-4D97-AF65-F5344CB8AC3E}">
        <p14:creationId xmlns:p14="http://schemas.microsoft.com/office/powerpoint/2010/main" val="2010699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092D-B206-4667-A9F8-3384CE07E73A}"/>
              </a:ext>
            </a:extLst>
          </p:cNvPr>
          <p:cNvSpPr>
            <a:spLocks noGrp="1"/>
          </p:cNvSpPr>
          <p:nvPr>
            <p:ph type="title"/>
          </p:nvPr>
        </p:nvSpPr>
        <p:spPr/>
        <p:txBody>
          <a:bodyPr/>
          <a:lstStyle/>
          <a:p>
            <a:r>
              <a:rPr lang="en-IN" dirty="0" err="1"/>
              <a:t>QnA</a:t>
            </a:r>
            <a:endParaRPr lang="en-IN" dirty="0"/>
          </a:p>
        </p:txBody>
      </p:sp>
      <p:sp>
        <p:nvSpPr>
          <p:cNvPr id="3" name="Content Placeholder 2">
            <a:extLst>
              <a:ext uri="{FF2B5EF4-FFF2-40B4-BE49-F238E27FC236}">
                <a16:creationId xmlns:a16="http://schemas.microsoft.com/office/drawing/2014/main" id="{0E502B8A-BFAC-4A3A-B030-3466BEFB09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6577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9F49-1DE3-45F9-BA24-F6D8763481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FFC771-3D44-4498-AF20-F7CBF677FB0C}"/>
              </a:ext>
            </a:extLst>
          </p:cNvPr>
          <p:cNvSpPr>
            <a:spLocks noGrp="1"/>
          </p:cNvSpPr>
          <p:nvPr>
            <p:ph idx="1"/>
          </p:nvPr>
        </p:nvSpPr>
        <p:spPr/>
        <p:txBody>
          <a:bodyPr>
            <a:normAutofit lnSpcReduction="10000"/>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If the </a:t>
            </a:r>
            <a:r>
              <a:rPr lang="en-US" b="1" i="0" dirty="0">
                <a:solidFill>
                  <a:srgbClr val="333333"/>
                </a:solidFill>
                <a:effectLst/>
                <a:latin typeface="72"/>
              </a:rPr>
              <a:t>Content Modifier</a:t>
            </a:r>
            <a:r>
              <a:rPr lang="en-US" b="0" i="0" dirty="0">
                <a:solidFill>
                  <a:srgbClr val="333333"/>
                </a:solidFill>
                <a:effectLst/>
                <a:latin typeface="72"/>
              </a:rPr>
              <a:t> step is present in the integration flow, select it to edit the properties.</a:t>
            </a:r>
          </a:p>
          <a:p>
            <a:pPr algn="l">
              <a:buFont typeface="+mj-lt"/>
              <a:buAutoNum type="arabicPeriod"/>
            </a:pPr>
            <a:r>
              <a:rPr lang="en-US" b="0" i="0" dirty="0">
                <a:solidFill>
                  <a:srgbClr val="333333"/>
                </a:solidFill>
                <a:effectLst/>
                <a:latin typeface="72"/>
              </a:rPr>
              <a:t>If you want to add </a:t>
            </a:r>
            <a:r>
              <a:rPr lang="en-US" b="1" i="0" dirty="0">
                <a:solidFill>
                  <a:srgbClr val="333333"/>
                </a:solidFill>
                <a:effectLst/>
                <a:latin typeface="72"/>
              </a:rPr>
              <a:t>Content Modifier</a:t>
            </a:r>
            <a:r>
              <a:rPr lang="en-US" b="0" i="0" dirty="0">
                <a:solidFill>
                  <a:srgbClr val="333333"/>
                </a:solidFill>
                <a:effectLst/>
                <a:latin typeface="72"/>
              </a:rPr>
              <a:t> step to the integration flow, perform the following </a:t>
            </a:r>
            <a:r>
              <a:rPr lang="en-US" b="0" i="0" dirty="0" err="1">
                <a:solidFill>
                  <a:srgbClr val="333333"/>
                </a:solidFill>
                <a:effectLst/>
                <a:latin typeface="72"/>
              </a:rPr>
              <a:t>substeps</a:t>
            </a:r>
            <a:r>
              <a:rPr lang="en-US" b="0" i="0" dirty="0">
                <a:solidFill>
                  <a:srgbClr val="333333"/>
                </a:solidFill>
                <a:effectLst/>
                <a:latin typeface="72"/>
              </a:rPr>
              <a:t>:</a:t>
            </a:r>
          </a:p>
          <a:p>
            <a:pPr marL="742950" lvl="1" indent="-285750" algn="l">
              <a:buFont typeface="+mj-lt"/>
              <a:buAutoNum type="arabicPeriod"/>
            </a:pPr>
            <a:r>
              <a:rPr lang="en-US" b="0" i="0" dirty="0">
                <a:solidFill>
                  <a:srgbClr val="333333"/>
                </a:solidFill>
                <a:effectLst/>
                <a:latin typeface="72"/>
              </a:rPr>
              <a:t>In the palette, 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(Message Transformers)</a:t>
            </a:r>
            <a:r>
              <a:rPr lang="en-US" b="0" i="0" dirty="0">
                <a:solidFill>
                  <a:srgbClr val="333333"/>
                </a:solidFill>
                <a:effectLst/>
                <a:latin typeface="72"/>
              </a:rPr>
              <a:t>and then 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(Content Modifier).</a:t>
            </a:r>
            <a:endParaRPr lang="en-US" b="0" i="0" dirty="0">
              <a:solidFill>
                <a:srgbClr val="333333"/>
              </a:solidFill>
              <a:effectLst/>
              <a:latin typeface="72"/>
            </a:endParaRPr>
          </a:p>
          <a:p>
            <a:pPr marL="742950" lvl="1" indent="-285750" algn="l">
              <a:buFont typeface="+mj-lt"/>
              <a:buAutoNum type="arabicPeriod"/>
            </a:pPr>
            <a:r>
              <a:rPr lang="en-US" b="0" i="0" dirty="0">
                <a:solidFill>
                  <a:srgbClr val="333333"/>
                </a:solidFill>
                <a:effectLst/>
                <a:latin typeface="72"/>
              </a:rPr>
              <a:t>Place </a:t>
            </a:r>
            <a:r>
              <a:rPr lang="en-US" b="1" i="0" dirty="0">
                <a:solidFill>
                  <a:srgbClr val="333333"/>
                </a:solidFill>
                <a:effectLst/>
                <a:latin typeface="72"/>
              </a:rPr>
              <a:t>Content Modifier</a:t>
            </a:r>
            <a:r>
              <a:rPr lang="en-US" b="0" i="0" dirty="0">
                <a:solidFill>
                  <a:srgbClr val="333333"/>
                </a:solidFill>
                <a:effectLst/>
                <a:latin typeface="72"/>
              </a:rPr>
              <a:t> step in the integration process.</a:t>
            </a:r>
          </a:p>
          <a:p>
            <a:pPr algn="l">
              <a:buFont typeface="+mj-lt"/>
              <a:buAutoNum type="arabicPeriod"/>
            </a:pPr>
            <a:r>
              <a:rPr lang="en-US" b="0" i="0" dirty="0">
                <a:solidFill>
                  <a:srgbClr val="333333"/>
                </a:solidFill>
                <a:effectLst/>
                <a:latin typeface="72"/>
              </a:rPr>
              <a:t>Go to the </a:t>
            </a:r>
            <a:r>
              <a:rPr lang="en-US" b="1" i="0" dirty="0">
                <a:solidFill>
                  <a:srgbClr val="333333"/>
                </a:solidFill>
                <a:effectLst/>
                <a:latin typeface="72"/>
              </a:rPr>
              <a:t>Message Header</a:t>
            </a:r>
            <a:r>
              <a:rPr lang="en-US" b="0" i="0" dirty="0">
                <a:solidFill>
                  <a:srgbClr val="333333"/>
                </a:solidFill>
                <a:effectLst/>
                <a:latin typeface="72"/>
              </a:rPr>
              <a:t> tab or choose </a:t>
            </a:r>
            <a:r>
              <a:rPr lang="en-US" b="1" i="0" dirty="0">
                <a:solidFill>
                  <a:srgbClr val="333333"/>
                </a:solidFill>
                <a:effectLst/>
                <a:latin typeface="72"/>
              </a:rPr>
              <a:t>Exchange Property</a:t>
            </a:r>
            <a:r>
              <a:rPr lang="en-US" b="0" i="0" dirty="0">
                <a:solidFill>
                  <a:srgbClr val="333333"/>
                </a:solidFill>
                <a:effectLst/>
                <a:latin typeface="72"/>
              </a:rPr>
              <a:t> (depending on whether you want to modify a message header or write data to the exchange property).</a:t>
            </a:r>
          </a:p>
          <a:p>
            <a:endParaRPr lang="en-IN" dirty="0"/>
          </a:p>
        </p:txBody>
      </p:sp>
    </p:spTree>
    <p:extLst>
      <p:ext uri="{BB962C8B-B14F-4D97-AF65-F5344CB8AC3E}">
        <p14:creationId xmlns:p14="http://schemas.microsoft.com/office/powerpoint/2010/main" val="1943674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6B16-5358-440D-8967-B9F8D1810B2D}"/>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E2FC67C0-5580-414B-AE4E-E6E6D8B342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984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747721" y="1485707"/>
            <a:ext cx="8837227" cy="1898084"/>
          </a:xfrm>
          <a:prstGeom prst="rect">
            <a:avLst/>
          </a:prstGeom>
          <a:noFill/>
        </p:spPr>
        <p:txBody>
          <a:bodyPr wrap="none" rtlCol="0">
            <a:spAutoFit/>
          </a:bodyPr>
          <a:lstStyle/>
          <a:p>
            <a:r>
              <a:rPr lang="en" sz="5867"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5867"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5867"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525262" y="3324287"/>
            <a:ext cx="9078319" cy="1077218"/>
          </a:xfrm>
          <a:prstGeom prst="rect">
            <a:avLst/>
          </a:prstGeom>
          <a:noFill/>
        </p:spPr>
        <p:txBody>
          <a:bodyPr wrap="none" rtlCol="0">
            <a:spAutoFit/>
          </a:bodyPr>
          <a:lstStyle/>
          <a:p>
            <a:r>
              <a:rPr lang="en" sz="32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32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3200" spc="267"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74719" y="-109415"/>
            <a:ext cx="2261819" cy="2234009"/>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9981224" y="-145649"/>
            <a:ext cx="2414545" cy="1779793"/>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7661921" y="6373266"/>
            <a:ext cx="3758828" cy="379656"/>
          </a:xfrm>
          <a:prstGeom prst="rect">
            <a:avLst/>
          </a:prstGeom>
          <a:noFill/>
        </p:spPr>
        <p:txBody>
          <a:bodyPr wrap="square" rtlCol="0">
            <a:spAutoFit/>
          </a:bodyPr>
          <a:lstStyle/>
          <a:p>
            <a:r>
              <a:rPr lang="en-US" sz="1867" dirty="0">
                <a:solidFill>
                  <a:schemeClr val="accent3">
                    <a:lumMod val="75000"/>
                  </a:schemeClr>
                </a:solidFill>
                <a:latin typeface="Cooper Black" panose="0208090404030B020404" pitchFamily="18" charset="0"/>
              </a:rPr>
              <a:t>www.anubhavtrainings.com</a:t>
            </a:r>
            <a:endParaRPr lang="en-IN" sz="1867"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11328932" y="6108499"/>
            <a:ext cx="683352" cy="674951"/>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207686" y="4613758"/>
            <a:ext cx="3758828" cy="959817"/>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Garamond" panose="02020404030301010803" pitchFamily="18" charset="0"/>
              </a:rPr>
              <a:t>Date: Dec 11th, 2022	</a:t>
            </a:r>
          </a:p>
          <a:p>
            <a:pPr algn="ctr"/>
            <a:r>
              <a:rPr lang="en-US" sz="2400" b="1" dirty="0">
                <a:solidFill>
                  <a:schemeClr val="bg2">
                    <a:lumMod val="10000"/>
                  </a:schemeClr>
                </a:solidFill>
                <a:latin typeface="Garamond" panose="02020404030301010803" pitchFamily="18" charset="0"/>
              </a:rPr>
              <a:t>Time: 8:00PM IST</a:t>
            </a:r>
            <a:r>
              <a:rPr lang="en-US" sz="2400"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8253457" y="4671800"/>
            <a:ext cx="3758828" cy="959817"/>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Garamond" panose="02020404030301010803" pitchFamily="18" charset="0"/>
              </a:rPr>
              <a:t>Facilitator: Anu</a:t>
            </a:r>
            <a:endParaRPr lang="en-US" sz="2400" dirty="0">
              <a:latin typeface="Garamond" panose="02020404030301010803" pitchFamily="18" charset="0"/>
            </a:endParaRPr>
          </a:p>
        </p:txBody>
      </p:sp>
    </p:spTree>
    <p:extLst>
      <p:ext uri="{BB962C8B-B14F-4D97-AF65-F5344CB8AC3E}">
        <p14:creationId xmlns:p14="http://schemas.microsoft.com/office/powerpoint/2010/main" val="4058702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205-CC25-4142-A6B5-AA048D3CD3C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96CF40D-604B-4265-A041-339F331EFAFD}"/>
              </a:ext>
            </a:extLst>
          </p:cNvPr>
          <p:cNvSpPr>
            <a:spLocks noGrp="1"/>
          </p:cNvSpPr>
          <p:nvPr>
            <p:ph idx="1"/>
          </p:nvPr>
        </p:nvSpPr>
        <p:spPr>
          <a:xfrm>
            <a:off x="838200" y="1825625"/>
            <a:ext cx="5004335" cy="4351338"/>
          </a:xfrm>
        </p:spPr>
        <p:txBody>
          <a:bodyPr>
            <a:normAutofit/>
          </a:bodyPr>
          <a:lstStyle/>
          <a:p>
            <a:r>
              <a:rPr lang="en-IN" dirty="0"/>
              <a:t>Mapping </a:t>
            </a:r>
          </a:p>
          <a:p>
            <a:r>
              <a:rPr lang="en-IN" dirty="0"/>
              <a:t>Converter</a:t>
            </a:r>
          </a:p>
          <a:p>
            <a:r>
              <a:rPr lang="en-IN" dirty="0"/>
              <a:t>CSV to XML converter</a:t>
            </a:r>
          </a:p>
          <a:p>
            <a:r>
              <a:rPr lang="en-IN" dirty="0"/>
              <a:t>Live example of postman to CPI using CSV to </a:t>
            </a:r>
            <a:r>
              <a:rPr lang="en-IN" dirty="0" err="1"/>
              <a:t>XMLconverter</a:t>
            </a:r>
            <a:endParaRPr lang="en-IN" dirty="0"/>
          </a:p>
          <a:p>
            <a:endParaRPr lang="en-IN" dirty="0"/>
          </a:p>
          <a:p>
            <a:endParaRPr lang="en-IN" dirty="0"/>
          </a:p>
        </p:txBody>
      </p:sp>
      <p:sp>
        <p:nvSpPr>
          <p:cNvPr id="4" name="Content Placeholder 2">
            <a:extLst>
              <a:ext uri="{FF2B5EF4-FFF2-40B4-BE49-F238E27FC236}">
                <a16:creationId xmlns:a16="http://schemas.microsoft.com/office/drawing/2014/main" id="{F1C7563A-83CB-4054-BCAA-F9923C000269}"/>
              </a:ext>
            </a:extLst>
          </p:cNvPr>
          <p:cNvSpPr txBox="1">
            <a:spLocks/>
          </p:cNvSpPr>
          <p:nvPr/>
        </p:nvSpPr>
        <p:spPr>
          <a:xfrm>
            <a:off x="5842535" y="1840096"/>
            <a:ext cx="50043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893299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D355-34EE-400E-AE69-4BD25FC7A485}"/>
              </a:ext>
            </a:extLst>
          </p:cNvPr>
          <p:cNvSpPr>
            <a:spLocks noGrp="1"/>
          </p:cNvSpPr>
          <p:nvPr>
            <p:ph type="title"/>
          </p:nvPr>
        </p:nvSpPr>
        <p:spPr/>
        <p:txBody>
          <a:bodyPr/>
          <a:lstStyle/>
          <a:p>
            <a:r>
              <a:rPr lang="en-IN" dirty="0"/>
              <a:t>Adapters</a:t>
            </a:r>
          </a:p>
        </p:txBody>
      </p:sp>
      <p:sp>
        <p:nvSpPr>
          <p:cNvPr id="3" name="Content Placeholder 2">
            <a:extLst>
              <a:ext uri="{FF2B5EF4-FFF2-40B4-BE49-F238E27FC236}">
                <a16:creationId xmlns:a16="http://schemas.microsoft.com/office/drawing/2014/main" id="{C5B85D7B-31F3-4BE6-8DB0-84A81316FF17}"/>
              </a:ext>
            </a:extLst>
          </p:cNvPr>
          <p:cNvSpPr>
            <a:spLocks noGrp="1"/>
          </p:cNvSpPr>
          <p:nvPr>
            <p:ph idx="1"/>
          </p:nvPr>
        </p:nvSpPr>
        <p:spPr/>
        <p:txBody>
          <a:bodyPr>
            <a:normAutofit/>
          </a:bodyPr>
          <a:lstStyle/>
          <a:p>
            <a:r>
              <a:rPr lang="en-US" sz="1333" dirty="0">
                <a:latin typeface="arial" panose="020B0604020202020204" pitchFamily="34" charset="0"/>
              </a:rPr>
              <a:t>Connects SAP Cloud Integration to Sender or Receiver</a:t>
            </a:r>
          </a:p>
          <a:p>
            <a:r>
              <a:rPr lang="en-IN" sz="1333" dirty="0">
                <a:latin typeface="arial" panose="020B0604020202020204" pitchFamily="34" charset="0"/>
              </a:rPr>
              <a:t>HTTPS:</a:t>
            </a:r>
          </a:p>
          <a:p>
            <a:r>
              <a:rPr lang="en-US" sz="1333" dirty="0">
                <a:latin typeface="arial" panose="020B0604020202020204" pitchFamily="34" charset="0"/>
              </a:rPr>
              <a:t>Establishes an HTTPS connection between SAP Cloud Integration and a sender system.</a:t>
            </a:r>
            <a:endParaRPr lang="en-IN" sz="1333" dirty="0">
              <a:latin typeface="arial" panose="020B0604020202020204" pitchFamily="34" charset="0"/>
            </a:endParaRPr>
          </a:p>
        </p:txBody>
      </p:sp>
    </p:spTree>
    <p:extLst>
      <p:ext uri="{BB962C8B-B14F-4D97-AF65-F5344CB8AC3E}">
        <p14:creationId xmlns:p14="http://schemas.microsoft.com/office/powerpoint/2010/main" val="2906685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5021-A0A1-4FBF-B1AC-72256EE8D84A}"/>
              </a:ext>
            </a:extLst>
          </p:cNvPr>
          <p:cNvSpPr>
            <a:spLocks noGrp="1"/>
          </p:cNvSpPr>
          <p:nvPr>
            <p:ph type="title"/>
          </p:nvPr>
        </p:nvSpPr>
        <p:spPr/>
        <p:txBody>
          <a:bodyPr/>
          <a:lstStyle/>
          <a:p>
            <a:r>
              <a:rPr lang="en-IN" dirty="0"/>
              <a:t>HTTP ADAPTER</a:t>
            </a:r>
          </a:p>
        </p:txBody>
      </p:sp>
      <p:graphicFrame>
        <p:nvGraphicFramePr>
          <p:cNvPr id="4" name="Content Placeholder 3">
            <a:extLst>
              <a:ext uri="{FF2B5EF4-FFF2-40B4-BE49-F238E27FC236}">
                <a16:creationId xmlns:a16="http://schemas.microsoft.com/office/drawing/2014/main" id="{B7790766-7D50-4AB6-B60E-C8BE98F285C0}"/>
              </a:ext>
            </a:extLst>
          </p:cNvPr>
          <p:cNvGraphicFramePr>
            <a:graphicFrameLocks noGrp="1"/>
          </p:cNvGraphicFramePr>
          <p:nvPr>
            <p:ph idx="1"/>
          </p:nvPr>
        </p:nvGraphicFramePr>
        <p:xfrm>
          <a:off x="2347081" y="2373629"/>
          <a:ext cx="7730066" cy="1828800"/>
        </p:xfrm>
        <a:graphic>
          <a:graphicData uri="http://schemas.openxmlformats.org/drawingml/2006/table">
            <a:tbl>
              <a:tblPr/>
              <a:tblGrid>
                <a:gridCol w="3865033">
                  <a:extLst>
                    <a:ext uri="{9D8B030D-6E8A-4147-A177-3AD203B41FA5}">
                      <a16:colId xmlns:a16="http://schemas.microsoft.com/office/drawing/2014/main" val="2838391059"/>
                    </a:ext>
                  </a:extLst>
                </a:gridCol>
                <a:gridCol w="3865033">
                  <a:extLst>
                    <a:ext uri="{9D8B030D-6E8A-4147-A177-3AD203B41FA5}">
                      <a16:colId xmlns:a16="http://schemas.microsoft.com/office/drawing/2014/main" val="1979434148"/>
                    </a:ext>
                  </a:extLst>
                </a:gridCol>
              </a:tblGrid>
              <a:tr h="487680">
                <a:tc gridSpan="2">
                  <a:txBody>
                    <a:bodyPr/>
                    <a:lstStyle/>
                    <a:p>
                      <a:r>
                        <a:rPr lang="en-US" sz="2400"/>
                        <a:t>Parameters of the HTTPS Sender Adapter</a:t>
                      </a:r>
                    </a:p>
                  </a:txBody>
                  <a:tcPr marL="121920" marR="121920" marT="60960" marB="60960" anchor="ctr"/>
                </a:tc>
                <a:tc hMerge="1">
                  <a:txBody>
                    <a:bodyPr/>
                    <a:lstStyle/>
                    <a:p>
                      <a:endParaRPr lang="en-IN"/>
                    </a:p>
                  </a:txBody>
                  <a:tcPr/>
                </a:tc>
                <a:extLst>
                  <a:ext uri="{0D108BD9-81ED-4DB2-BD59-A6C34878D82A}">
                    <a16:rowId xmlns:a16="http://schemas.microsoft.com/office/drawing/2014/main" val="3402279267"/>
                  </a:ext>
                </a:extLst>
              </a:tr>
              <a:tr h="487680">
                <a:tc>
                  <a:txBody>
                    <a:bodyPr/>
                    <a:lstStyle/>
                    <a:p>
                      <a:pPr fontAlgn="t"/>
                      <a:r>
                        <a:rPr lang="en-IN" sz="2400">
                          <a:effectLst/>
                        </a:rPr>
                        <a:t>Parameter</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B w="12700" cap="flat" cmpd="sng" algn="ctr">
                      <a:solidFill>
                        <a:srgbClr val="CCCCCC"/>
                      </a:solidFill>
                      <a:prstDash val="solid"/>
                      <a:round/>
                      <a:headEnd type="none" w="med" len="med"/>
                      <a:tailEnd type="none" w="med" len="med"/>
                    </a:lnB>
                  </a:tcPr>
                </a:tc>
                <a:tc>
                  <a:txBody>
                    <a:bodyPr/>
                    <a:lstStyle/>
                    <a:p>
                      <a:pPr fontAlgn="t"/>
                      <a:r>
                        <a:rPr lang="en-IN" sz="2400">
                          <a:effectLst/>
                        </a:rPr>
                        <a:t>Description</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3881600"/>
                  </a:ext>
                </a:extLst>
              </a:tr>
              <a:tr h="853440">
                <a:tc>
                  <a:txBody>
                    <a:bodyPr/>
                    <a:lstStyle/>
                    <a:p>
                      <a:pPr fontAlgn="t"/>
                      <a:r>
                        <a:rPr lang="en-IN" sz="2400" b="1" dirty="0">
                          <a:effectLst/>
                        </a:rPr>
                        <a:t>Address</a:t>
                      </a:r>
                      <a:endParaRPr lang="en-IN" sz="2400" dirty="0">
                        <a:effectLst/>
                      </a:endParaRP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2400" dirty="0">
                          <a:effectLst/>
                        </a:rPr>
                        <a:t>Enter the URL of the HTTP system to connect to.</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09064682"/>
                  </a:ext>
                </a:extLst>
              </a:tr>
            </a:tbl>
          </a:graphicData>
        </a:graphic>
      </p:graphicFrame>
      <p:graphicFrame>
        <p:nvGraphicFramePr>
          <p:cNvPr id="5" name="Table 4">
            <a:extLst>
              <a:ext uri="{FF2B5EF4-FFF2-40B4-BE49-F238E27FC236}">
                <a16:creationId xmlns:a16="http://schemas.microsoft.com/office/drawing/2014/main" id="{F0CD82EC-2C67-41C4-A9DF-1E3B9848A374}"/>
              </a:ext>
            </a:extLst>
          </p:cNvPr>
          <p:cNvGraphicFramePr>
            <a:graphicFrameLocks noGrp="1"/>
          </p:cNvGraphicFramePr>
          <p:nvPr/>
        </p:nvGraphicFramePr>
        <p:xfrm>
          <a:off x="2347081" y="3836669"/>
          <a:ext cx="7730066" cy="853440"/>
        </p:xfrm>
        <a:graphic>
          <a:graphicData uri="http://schemas.openxmlformats.org/drawingml/2006/table">
            <a:tbl>
              <a:tblPr/>
              <a:tblGrid>
                <a:gridCol w="3865033">
                  <a:extLst>
                    <a:ext uri="{9D8B030D-6E8A-4147-A177-3AD203B41FA5}">
                      <a16:colId xmlns:a16="http://schemas.microsoft.com/office/drawing/2014/main" val="3440452288"/>
                    </a:ext>
                  </a:extLst>
                </a:gridCol>
                <a:gridCol w="3865033">
                  <a:extLst>
                    <a:ext uri="{9D8B030D-6E8A-4147-A177-3AD203B41FA5}">
                      <a16:colId xmlns:a16="http://schemas.microsoft.com/office/drawing/2014/main" val="3346210177"/>
                    </a:ext>
                  </a:extLst>
                </a:gridCol>
              </a:tblGrid>
              <a:tr h="853440">
                <a:tc>
                  <a:txBody>
                    <a:bodyPr/>
                    <a:lstStyle/>
                    <a:p>
                      <a:pPr fontAlgn="t"/>
                      <a:r>
                        <a:rPr lang="en-IN" sz="2400" b="1" dirty="0">
                          <a:effectLst/>
                        </a:rPr>
                        <a:t>Authorization</a:t>
                      </a:r>
                      <a:endParaRPr lang="en-IN" sz="2400" dirty="0">
                        <a:effectLst/>
                      </a:endParaRP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2400" dirty="0">
                          <a:effectLst/>
                        </a:rPr>
                        <a:t>Specifies the authorization option for the sender.</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83947411"/>
                  </a:ext>
                </a:extLst>
              </a:tr>
            </a:tbl>
          </a:graphicData>
        </a:graphic>
      </p:graphicFrame>
      <p:graphicFrame>
        <p:nvGraphicFramePr>
          <p:cNvPr id="6" name="Table 5">
            <a:extLst>
              <a:ext uri="{FF2B5EF4-FFF2-40B4-BE49-F238E27FC236}">
                <a16:creationId xmlns:a16="http://schemas.microsoft.com/office/drawing/2014/main" id="{63F112AD-9555-4C6F-B42A-F7DBCC1B74F4}"/>
              </a:ext>
            </a:extLst>
          </p:cNvPr>
          <p:cNvGraphicFramePr>
            <a:graphicFrameLocks noGrp="1"/>
          </p:cNvGraphicFramePr>
          <p:nvPr/>
        </p:nvGraphicFramePr>
        <p:xfrm>
          <a:off x="2347081" y="4459393"/>
          <a:ext cx="7730066" cy="2316480"/>
        </p:xfrm>
        <a:graphic>
          <a:graphicData uri="http://schemas.openxmlformats.org/drawingml/2006/table">
            <a:tbl>
              <a:tblPr/>
              <a:tblGrid>
                <a:gridCol w="3865033">
                  <a:extLst>
                    <a:ext uri="{9D8B030D-6E8A-4147-A177-3AD203B41FA5}">
                      <a16:colId xmlns:a16="http://schemas.microsoft.com/office/drawing/2014/main" val="577281077"/>
                    </a:ext>
                  </a:extLst>
                </a:gridCol>
                <a:gridCol w="3865033">
                  <a:extLst>
                    <a:ext uri="{9D8B030D-6E8A-4147-A177-3AD203B41FA5}">
                      <a16:colId xmlns:a16="http://schemas.microsoft.com/office/drawing/2014/main" val="3041164170"/>
                    </a:ext>
                  </a:extLst>
                </a:gridCol>
              </a:tblGrid>
              <a:tr h="2316480">
                <a:tc>
                  <a:txBody>
                    <a:bodyPr/>
                    <a:lstStyle/>
                    <a:p>
                      <a:pPr fontAlgn="t"/>
                      <a:r>
                        <a:rPr lang="en-IN" sz="2400" b="1" dirty="0">
                          <a:effectLst/>
                        </a:rPr>
                        <a:t>CSRF Protected</a:t>
                      </a:r>
                      <a:endParaRPr lang="en-IN" sz="2400" dirty="0">
                        <a:effectLst/>
                      </a:endParaRP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2400" dirty="0">
                          <a:effectLst/>
                        </a:rPr>
                        <a:t>This option prevents Cross-Site Request Forgery (CSRF), which is a malicious online attack. Such attacks exposes user content without their authorization.</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87803546"/>
                  </a:ext>
                </a:extLst>
              </a:tr>
            </a:tbl>
          </a:graphicData>
        </a:graphic>
      </p:graphicFrame>
      <p:sp>
        <p:nvSpPr>
          <p:cNvPr id="7" name="Rectangle 1">
            <a:extLst>
              <a:ext uri="{FF2B5EF4-FFF2-40B4-BE49-F238E27FC236}">
                <a16:creationId xmlns:a16="http://schemas.microsoft.com/office/drawing/2014/main" id="{514EC5A5-691B-42BE-9B93-0B844575A1E8}"/>
              </a:ext>
            </a:extLst>
          </p:cNvPr>
          <p:cNvSpPr>
            <a:spLocks noChangeArrowheads="1"/>
          </p:cNvSpPr>
          <p:nvPr/>
        </p:nvSpPr>
        <p:spPr bwMode="auto">
          <a:xfrm>
            <a:off x="1877181" y="5438596"/>
            <a:ext cx="8451994" cy="201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264500" rIns="121920" bIns="26450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dirty="0">
              <a:latin typeface="Arial" panose="020B0604020202020204" pitchFamily="34" charset="0"/>
            </a:endParaRPr>
          </a:p>
          <a:p>
            <a:pPr defTabSz="1219170" eaLnBrk="0" fontAlgn="base" hangingPunct="0">
              <a:spcBef>
                <a:spcPct val="0"/>
              </a:spcBef>
              <a:spcAft>
                <a:spcPct val="0"/>
              </a:spcAft>
              <a:buFontTx/>
              <a:buChar char="•"/>
            </a:pPr>
            <a:r>
              <a:rPr lang="en-US" altLang="en-US" sz="1600" dirty="0" err="1">
                <a:solidFill>
                  <a:srgbClr val="333333"/>
                </a:solidFill>
                <a:latin typeface="72"/>
              </a:rPr>
              <a:t>CamelHttpUrl</a:t>
            </a:r>
            <a:endParaRPr lang="en-US" altLang="en-US" sz="1600" dirty="0">
              <a:solidFill>
                <a:srgbClr val="333333"/>
              </a:solidFill>
              <a:latin typeface="72"/>
            </a:endParaRPr>
          </a:p>
          <a:p>
            <a:pPr defTabSz="1219170" eaLnBrk="0" fontAlgn="base" hangingPunct="0">
              <a:spcBef>
                <a:spcPct val="0"/>
              </a:spcBef>
              <a:spcAft>
                <a:spcPct val="0"/>
              </a:spcAft>
            </a:pPr>
            <a:r>
              <a:rPr lang="en-US" altLang="en-US" sz="1600" dirty="0">
                <a:solidFill>
                  <a:srgbClr val="333333"/>
                </a:solidFill>
                <a:latin typeface="72"/>
              </a:rPr>
              <a:t>Refers to the complete URL called, without query parameters.</a:t>
            </a:r>
          </a:p>
          <a:p>
            <a:pPr defTabSz="1219170" eaLnBrk="0" fontAlgn="base" hangingPunct="0">
              <a:spcBef>
                <a:spcPct val="0"/>
              </a:spcBef>
              <a:spcAft>
                <a:spcPct val="0"/>
              </a:spcAft>
            </a:pPr>
            <a:r>
              <a:rPr lang="en-US" altLang="en-US" sz="1600" dirty="0">
                <a:solidFill>
                  <a:srgbClr val="333333"/>
                </a:solidFill>
                <a:latin typeface="72"/>
              </a:rPr>
              <a:t>For example, </a:t>
            </a:r>
            <a:r>
              <a:rPr lang="en-US" altLang="en-US" sz="1600" dirty="0" err="1">
                <a:solidFill>
                  <a:srgbClr val="333333"/>
                </a:solidFill>
                <a:latin typeface="Courier New" panose="02070309020205020404" pitchFamily="49" charset="0"/>
                <a:cs typeface="Courier New" panose="02070309020205020404" pitchFamily="49" charset="0"/>
              </a:rPr>
              <a:t>CamelHttpUrl</a:t>
            </a:r>
            <a:r>
              <a:rPr lang="en-US" altLang="en-US" sz="1600" dirty="0">
                <a:solidFill>
                  <a:srgbClr val="333333"/>
                </a:solidFill>
                <a:latin typeface="Courier New" panose="02070309020205020404" pitchFamily="49" charset="0"/>
                <a:cs typeface="Courier New" panose="02070309020205020404" pitchFamily="49" charset="0"/>
              </a:rPr>
              <a:t>=https://test.bsn.neo.ondemand.com/http/hello</a:t>
            </a:r>
            <a:r>
              <a:rPr lang="en-US" altLang="en-US" sz="1600" dirty="0">
                <a:solidFill>
                  <a:srgbClr val="333333"/>
                </a:solidFill>
                <a:latin typeface="72"/>
              </a:rPr>
              <a:t>.</a:t>
            </a:r>
          </a:p>
          <a:p>
            <a:pPr defTabSz="1219170" eaLnBrk="0" fontAlgn="base" hangingPunct="0">
              <a:spcBef>
                <a:spcPct val="0"/>
              </a:spcBef>
              <a:spcAft>
                <a:spcPct val="0"/>
              </a:spcAft>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975732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6F93-403B-4368-9C63-A0B49EE90F0F}"/>
              </a:ext>
            </a:extLst>
          </p:cNvPr>
          <p:cNvSpPr>
            <a:spLocks noGrp="1"/>
          </p:cNvSpPr>
          <p:nvPr>
            <p:ph type="title"/>
          </p:nvPr>
        </p:nvSpPr>
        <p:spPr/>
        <p:txBody>
          <a:bodyPr/>
          <a:lstStyle/>
          <a:p>
            <a:r>
              <a:rPr lang="en-IN" dirty="0"/>
              <a:t>Postman CPI Integration</a:t>
            </a:r>
          </a:p>
        </p:txBody>
      </p:sp>
      <p:sp>
        <p:nvSpPr>
          <p:cNvPr id="3" name="Content Placeholder 2">
            <a:extLst>
              <a:ext uri="{FF2B5EF4-FFF2-40B4-BE49-F238E27FC236}">
                <a16:creationId xmlns:a16="http://schemas.microsoft.com/office/drawing/2014/main" id="{FFFB6E89-4B8F-4888-A8FA-83B075B1A09C}"/>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65C6FD12-AEBE-404C-9A48-354505E4194A}"/>
              </a:ext>
            </a:extLst>
          </p:cNvPr>
          <p:cNvSpPr/>
          <p:nvPr/>
        </p:nvSpPr>
        <p:spPr>
          <a:xfrm>
            <a:off x="3067352" y="3429000"/>
            <a:ext cx="2032000" cy="102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t>Postman</a:t>
            </a:r>
          </a:p>
        </p:txBody>
      </p:sp>
      <p:sp>
        <p:nvSpPr>
          <p:cNvPr id="5" name="Rectangle: Rounded Corners 4">
            <a:extLst>
              <a:ext uri="{FF2B5EF4-FFF2-40B4-BE49-F238E27FC236}">
                <a16:creationId xmlns:a16="http://schemas.microsoft.com/office/drawing/2014/main" id="{47E097F3-CB71-4061-ABF6-C71BB5EA68CD}"/>
              </a:ext>
            </a:extLst>
          </p:cNvPr>
          <p:cNvSpPr/>
          <p:nvPr/>
        </p:nvSpPr>
        <p:spPr>
          <a:xfrm>
            <a:off x="6724953" y="3380618"/>
            <a:ext cx="1432076" cy="1118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CPI</a:t>
            </a:r>
          </a:p>
        </p:txBody>
      </p:sp>
      <p:cxnSp>
        <p:nvCxnSpPr>
          <p:cNvPr id="7" name="Straight Arrow Connector 6">
            <a:extLst>
              <a:ext uri="{FF2B5EF4-FFF2-40B4-BE49-F238E27FC236}">
                <a16:creationId xmlns:a16="http://schemas.microsoft.com/office/drawing/2014/main" id="{9E97F65A-A7F3-41B3-9A43-964CFFE2CA00}"/>
              </a:ext>
            </a:extLst>
          </p:cNvPr>
          <p:cNvCxnSpPr/>
          <p:nvPr/>
        </p:nvCxnSpPr>
        <p:spPr>
          <a:xfrm>
            <a:off x="5099352" y="3940023"/>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208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0575-2961-4B36-992C-B937A6709FE3}"/>
              </a:ext>
            </a:extLst>
          </p:cNvPr>
          <p:cNvSpPr>
            <a:spLocks noGrp="1"/>
          </p:cNvSpPr>
          <p:nvPr>
            <p:ph type="title"/>
          </p:nvPr>
        </p:nvSpPr>
        <p:spPr/>
        <p:txBody>
          <a:bodyPr/>
          <a:lstStyle/>
          <a:p>
            <a:r>
              <a:rPr lang="en-IN" dirty="0"/>
              <a:t>POSTMAN CPI integration</a:t>
            </a:r>
          </a:p>
        </p:txBody>
      </p:sp>
      <p:sp>
        <p:nvSpPr>
          <p:cNvPr id="3" name="Content Placeholder 2">
            <a:extLst>
              <a:ext uri="{FF2B5EF4-FFF2-40B4-BE49-F238E27FC236}">
                <a16:creationId xmlns:a16="http://schemas.microsoft.com/office/drawing/2014/main" id="{3154F9B8-1122-401C-841E-F00518707B68}"/>
              </a:ext>
            </a:extLst>
          </p:cNvPr>
          <p:cNvSpPr>
            <a:spLocks noGrp="1"/>
          </p:cNvSpPr>
          <p:nvPr>
            <p:ph idx="1"/>
          </p:nvPr>
        </p:nvSpPr>
        <p:spPr/>
        <p:txBody>
          <a:bodyPr/>
          <a:lstStyle/>
          <a:p>
            <a:r>
              <a:rPr lang="en-IN" b="1" dirty="0"/>
              <a:t>Things required</a:t>
            </a:r>
          </a:p>
          <a:p>
            <a:r>
              <a:rPr lang="en-IN" dirty="0"/>
              <a:t>End point URL</a:t>
            </a:r>
          </a:p>
          <a:p>
            <a:r>
              <a:rPr lang="en-IN" dirty="0"/>
              <a:t>CPI User id and password</a:t>
            </a:r>
          </a:p>
          <a:p>
            <a:endParaRPr lang="en-IN" dirty="0"/>
          </a:p>
        </p:txBody>
      </p:sp>
    </p:spTree>
    <p:extLst>
      <p:ext uri="{BB962C8B-B14F-4D97-AF65-F5344CB8AC3E}">
        <p14:creationId xmlns:p14="http://schemas.microsoft.com/office/powerpoint/2010/main" val="3857012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265E-EE2B-4CE8-9F53-33C8766E5AEE}"/>
              </a:ext>
            </a:extLst>
          </p:cNvPr>
          <p:cNvSpPr>
            <a:spLocks noGrp="1"/>
          </p:cNvSpPr>
          <p:nvPr>
            <p:ph type="title"/>
          </p:nvPr>
        </p:nvSpPr>
        <p:spPr>
          <a:xfrm>
            <a:off x="643467" y="643467"/>
            <a:ext cx="3363973" cy="1728044"/>
          </a:xfrm>
          <a:noFill/>
          <a:ln>
            <a:solidFill>
              <a:schemeClr val="bg1"/>
            </a:solidFill>
          </a:ln>
        </p:spPr>
        <p:txBody>
          <a:bodyPr wrap="square">
            <a:normAutofit/>
          </a:bodyPr>
          <a:lstStyle/>
          <a:p>
            <a:r>
              <a:rPr lang="en-IN">
                <a:solidFill>
                  <a:schemeClr val="bg1"/>
                </a:solidFill>
              </a:rPr>
              <a:t>POSTMAN CPI INtegration</a:t>
            </a:r>
          </a:p>
        </p:txBody>
      </p:sp>
      <p:sp>
        <p:nvSpPr>
          <p:cNvPr id="9" name="Content Placeholder 8">
            <a:extLst>
              <a:ext uri="{FF2B5EF4-FFF2-40B4-BE49-F238E27FC236}">
                <a16:creationId xmlns:a16="http://schemas.microsoft.com/office/drawing/2014/main" id="{99FE363D-2FB1-DFF4-4077-21061910BA7F}"/>
              </a:ext>
            </a:extLst>
          </p:cNvPr>
          <p:cNvSpPr>
            <a:spLocks noGrp="1"/>
          </p:cNvSpPr>
          <p:nvPr>
            <p:ph idx="1"/>
          </p:nvPr>
        </p:nvSpPr>
        <p:spPr>
          <a:xfrm>
            <a:off x="643468" y="2638044"/>
            <a:ext cx="3363973" cy="3415621"/>
          </a:xfrm>
        </p:spPr>
        <p:txBody>
          <a:bodyPr>
            <a:normAutofit/>
          </a:bodyPr>
          <a:lstStyle/>
          <a:p>
            <a:endParaRPr lang="en-US" dirty="0">
              <a:solidFill>
                <a:schemeClr val="bg1"/>
              </a:solidFill>
            </a:endParaRPr>
          </a:p>
        </p:txBody>
      </p:sp>
      <p:pic>
        <p:nvPicPr>
          <p:cNvPr id="5" name="Content Placeholder 4">
            <a:extLst>
              <a:ext uri="{FF2B5EF4-FFF2-40B4-BE49-F238E27FC236}">
                <a16:creationId xmlns:a16="http://schemas.microsoft.com/office/drawing/2014/main" id="{62C0C156-F1D2-4B86-82F3-C11AB1A6290A}"/>
              </a:ext>
            </a:extLst>
          </p:cNvPr>
          <p:cNvPicPr>
            <a:picLocks noChangeAspect="1"/>
          </p:cNvPicPr>
          <p:nvPr/>
        </p:nvPicPr>
        <p:blipFill>
          <a:blip r:embed="rId2"/>
          <a:stretch>
            <a:fillRect/>
          </a:stretch>
        </p:blipFill>
        <p:spPr>
          <a:xfrm>
            <a:off x="3236479" y="643467"/>
            <a:ext cx="7370561" cy="2837665"/>
          </a:xfrm>
          <a:prstGeom prst="rect">
            <a:avLst/>
          </a:prstGeom>
        </p:spPr>
      </p:pic>
      <p:pic>
        <p:nvPicPr>
          <p:cNvPr id="7" name="Picture 6">
            <a:extLst>
              <a:ext uri="{FF2B5EF4-FFF2-40B4-BE49-F238E27FC236}">
                <a16:creationId xmlns:a16="http://schemas.microsoft.com/office/drawing/2014/main" id="{CD84D9A0-73F9-41E3-A592-EBBD61BB27B7}"/>
              </a:ext>
            </a:extLst>
          </p:cNvPr>
          <p:cNvPicPr>
            <a:picLocks noChangeAspect="1"/>
          </p:cNvPicPr>
          <p:nvPr/>
        </p:nvPicPr>
        <p:blipFill>
          <a:blip r:embed="rId3"/>
          <a:stretch>
            <a:fillRect/>
          </a:stretch>
        </p:blipFill>
        <p:spPr>
          <a:xfrm>
            <a:off x="3124901" y="3590165"/>
            <a:ext cx="7645768" cy="2808167"/>
          </a:xfrm>
          <a:prstGeom prst="rect">
            <a:avLst/>
          </a:prstGeom>
        </p:spPr>
      </p:pic>
    </p:spTree>
    <p:extLst>
      <p:ext uri="{BB962C8B-B14F-4D97-AF65-F5344CB8AC3E}">
        <p14:creationId xmlns:p14="http://schemas.microsoft.com/office/powerpoint/2010/main" val="962871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2DF-75D5-4381-9A75-ED49ACB0E628}"/>
              </a:ext>
            </a:extLst>
          </p:cNvPr>
          <p:cNvSpPr>
            <a:spLocks noGrp="1"/>
          </p:cNvSpPr>
          <p:nvPr>
            <p:ph type="title"/>
          </p:nvPr>
        </p:nvSpPr>
        <p:spPr/>
        <p:txBody>
          <a:bodyPr/>
          <a:lstStyle/>
          <a:p>
            <a:r>
              <a:rPr lang="en-IN" dirty="0"/>
              <a:t>POSTMAN CPI </a:t>
            </a:r>
            <a:r>
              <a:rPr lang="en-IN" dirty="0" err="1"/>
              <a:t>INtegration</a:t>
            </a:r>
            <a:endParaRPr lang="en-IN" dirty="0"/>
          </a:p>
        </p:txBody>
      </p:sp>
      <p:pic>
        <p:nvPicPr>
          <p:cNvPr id="5" name="Content Placeholder 4">
            <a:extLst>
              <a:ext uri="{FF2B5EF4-FFF2-40B4-BE49-F238E27FC236}">
                <a16:creationId xmlns:a16="http://schemas.microsoft.com/office/drawing/2014/main" id="{C0CCE063-6D74-449C-BF99-1491B79005E5}"/>
              </a:ext>
            </a:extLst>
          </p:cNvPr>
          <p:cNvPicPr>
            <a:picLocks noGrp="1" noChangeAspect="1"/>
          </p:cNvPicPr>
          <p:nvPr>
            <p:ph idx="1"/>
          </p:nvPr>
        </p:nvPicPr>
        <p:blipFill>
          <a:blip r:embed="rId2"/>
          <a:stretch>
            <a:fillRect/>
          </a:stretch>
        </p:blipFill>
        <p:spPr>
          <a:xfrm>
            <a:off x="2076148" y="2792787"/>
            <a:ext cx="7730067" cy="1785867"/>
          </a:xfrm>
        </p:spPr>
      </p:pic>
      <p:pic>
        <p:nvPicPr>
          <p:cNvPr id="7" name="Picture 6">
            <a:extLst>
              <a:ext uri="{FF2B5EF4-FFF2-40B4-BE49-F238E27FC236}">
                <a16:creationId xmlns:a16="http://schemas.microsoft.com/office/drawing/2014/main" id="{378820C7-0C65-4254-ACA5-35D17F89767E}"/>
              </a:ext>
            </a:extLst>
          </p:cNvPr>
          <p:cNvPicPr>
            <a:picLocks noChangeAspect="1"/>
          </p:cNvPicPr>
          <p:nvPr/>
        </p:nvPicPr>
        <p:blipFill>
          <a:blip r:embed="rId3"/>
          <a:stretch>
            <a:fillRect/>
          </a:stretch>
        </p:blipFill>
        <p:spPr>
          <a:xfrm>
            <a:off x="2076148" y="4706417"/>
            <a:ext cx="7730067" cy="2089148"/>
          </a:xfrm>
          <a:prstGeom prst="rect">
            <a:avLst/>
          </a:prstGeom>
        </p:spPr>
      </p:pic>
    </p:spTree>
    <p:extLst>
      <p:ext uri="{BB962C8B-B14F-4D97-AF65-F5344CB8AC3E}">
        <p14:creationId xmlns:p14="http://schemas.microsoft.com/office/powerpoint/2010/main" val="2355500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AE99-19B4-4F2A-8BB5-504CEE3586D4}"/>
              </a:ext>
            </a:extLst>
          </p:cNvPr>
          <p:cNvSpPr>
            <a:spLocks noGrp="1"/>
          </p:cNvSpPr>
          <p:nvPr>
            <p:ph type="title"/>
          </p:nvPr>
        </p:nvSpPr>
        <p:spPr>
          <a:xfrm>
            <a:off x="2076317" y="258329"/>
            <a:ext cx="7729728" cy="1188720"/>
          </a:xfrm>
        </p:spPr>
        <p:txBody>
          <a:bodyPr/>
          <a:lstStyle/>
          <a:p>
            <a:r>
              <a:rPr lang="en-IN"/>
              <a:t>POSTMAN CPI Integration</a:t>
            </a:r>
            <a:endParaRPr lang="en-IN" dirty="0"/>
          </a:p>
        </p:txBody>
      </p:sp>
      <p:pic>
        <p:nvPicPr>
          <p:cNvPr id="5" name="Content Placeholder 4">
            <a:extLst>
              <a:ext uri="{FF2B5EF4-FFF2-40B4-BE49-F238E27FC236}">
                <a16:creationId xmlns:a16="http://schemas.microsoft.com/office/drawing/2014/main" id="{7554BEA0-E7FF-4BFD-A6B1-8B66706659CF}"/>
              </a:ext>
            </a:extLst>
          </p:cNvPr>
          <p:cNvPicPr>
            <a:picLocks noGrp="1" noChangeAspect="1"/>
          </p:cNvPicPr>
          <p:nvPr>
            <p:ph idx="1"/>
          </p:nvPr>
        </p:nvPicPr>
        <p:blipFill>
          <a:blip r:embed="rId3"/>
          <a:stretch>
            <a:fillRect/>
          </a:stretch>
        </p:blipFill>
        <p:spPr>
          <a:xfrm>
            <a:off x="2351315" y="1125316"/>
            <a:ext cx="7648356" cy="1951541"/>
          </a:xfrm>
        </p:spPr>
      </p:pic>
      <p:pic>
        <p:nvPicPr>
          <p:cNvPr id="7" name="Picture 6">
            <a:extLst>
              <a:ext uri="{FF2B5EF4-FFF2-40B4-BE49-F238E27FC236}">
                <a16:creationId xmlns:a16="http://schemas.microsoft.com/office/drawing/2014/main" id="{F14F415C-3ECF-4B40-B6E1-470588D5B264}"/>
              </a:ext>
            </a:extLst>
          </p:cNvPr>
          <p:cNvPicPr>
            <a:picLocks noChangeAspect="1"/>
          </p:cNvPicPr>
          <p:nvPr/>
        </p:nvPicPr>
        <p:blipFill>
          <a:blip r:embed="rId4"/>
          <a:stretch>
            <a:fillRect/>
          </a:stretch>
        </p:blipFill>
        <p:spPr>
          <a:xfrm>
            <a:off x="2351315" y="3197856"/>
            <a:ext cx="7454731" cy="2534828"/>
          </a:xfrm>
          <a:prstGeom prst="rect">
            <a:avLst/>
          </a:prstGeom>
        </p:spPr>
      </p:pic>
      <p:graphicFrame>
        <p:nvGraphicFramePr>
          <p:cNvPr id="3" name="Object 2">
            <a:extLst>
              <a:ext uri="{FF2B5EF4-FFF2-40B4-BE49-F238E27FC236}">
                <a16:creationId xmlns:a16="http://schemas.microsoft.com/office/drawing/2014/main" id="{24511FE4-A61D-4903-951E-413D1CE71D89}"/>
              </a:ext>
            </a:extLst>
          </p:cNvPr>
          <p:cNvGraphicFramePr>
            <a:graphicFrameLocks noChangeAspect="1"/>
          </p:cNvGraphicFramePr>
          <p:nvPr/>
        </p:nvGraphicFramePr>
        <p:xfrm>
          <a:off x="2370280" y="4068984"/>
          <a:ext cx="7416800" cy="1663700"/>
        </p:xfrm>
        <a:graphic>
          <a:graphicData uri="http://schemas.openxmlformats.org/presentationml/2006/ole">
            <mc:AlternateContent xmlns:mc="http://schemas.openxmlformats.org/markup-compatibility/2006">
              <mc:Choice xmlns:v="urn:schemas-microsoft-com:vml" Requires="v">
                <p:oleObj spid="_x0000_s78854" name="Bitmap Image" r:id="rId5" imgW="7416720" imgH="1663560" progId="PBrush">
                  <p:embed/>
                </p:oleObj>
              </mc:Choice>
              <mc:Fallback>
                <p:oleObj name="Bitmap Image" r:id="rId5" imgW="7416720" imgH="1663560" progId="PBrush">
                  <p:embed/>
                  <p:pic>
                    <p:nvPicPr>
                      <p:cNvPr id="3" name="Object 2">
                        <a:extLst>
                          <a:ext uri="{FF2B5EF4-FFF2-40B4-BE49-F238E27FC236}">
                            <a16:creationId xmlns:a16="http://schemas.microsoft.com/office/drawing/2014/main" id="{24511FE4-A61D-4903-951E-413D1CE71D89}"/>
                          </a:ext>
                        </a:extLst>
                      </p:cNvPr>
                      <p:cNvPicPr/>
                      <p:nvPr/>
                    </p:nvPicPr>
                    <p:blipFill>
                      <a:blip r:embed="rId6"/>
                      <a:stretch>
                        <a:fillRect/>
                      </a:stretch>
                    </p:blipFill>
                    <p:spPr>
                      <a:xfrm>
                        <a:off x="2370280" y="4068984"/>
                        <a:ext cx="7416800" cy="1663700"/>
                      </a:xfrm>
                      <a:prstGeom prst="rect">
                        <a:avLst/>
                      </a:prstGeom>
                    </p:spPr>
                  </p:pic>
                </p:oleObj>
              </mc:Fallback>
            </mc:AlternateContent>
          </a:graphicData>
        </a:graphic>
      </p:graphicFrame>
    </p:spTree>
    <p:extLst>
      <p:ext uri="{BB962C8B-B14F-4D97-AF65-F5344CB8AC3E}">
        <p14:creationId xmlns:p14="http://schemas.microsoft.com/office/powerpoint/2010/main" val="31402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8763-A603-4775-9FE3-A7276342EB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8ECEF-3501-42C9-9163-754F65099122}"/>
              </a:ext>
            </a:extLst>
          </p:cNvPr>
          <p:cNvSpPr>
            <a:spLocks noGrp="1"/>
          </p:cNvSpPr>
          <p:nvPr>
            <p:ph idx="1"/>
          </p:nvPr>
        </p:nvSpPr>
        <p:spPr/>
        <p:txBody>
          <a:bodyPr/>
          <a:lstStyle/>
          <a:p>
            <a:pPr algn="l">
              <a:buFont typeface="+mj-lt"/>
              <a:buAutoNum type="arabicPeriod"/>
            </a:pPr>
            <a:r>
              <a:rPr lang="en-US" b="0" i="0" dirty="0">
                <a:solidFill>
                  <a:srgbClr val="333333"/>
                </a:solidFill>
                <a:effectLst/>
                <a:latin typeface="72"/>
              </a:rPr>
              <a:t>Choose </a:t>
            </a:r>
            <a:r>
              <a:rPr lang="en-US" b="1" i="0" dirty="0">
                <a:solidFill>
                  <a:srgbClr val="333333"/>
                </a:solidFill>
                <a:effectLst/>
                <a:latin typeface="72"/>
              </a:rPr>
              <a:t>Add</a:t>
            </a:r>
            <a:r>
              <a:rPr lang="en-US" b="0" i="0" dirty="0">
                <a:solidFill>
                  <a:srgbClr val="333333"/>
                </a:solidFill>
                <a:effectLst/>
                <a:latin typeface="72"/>
              </a:rPr>
              <a:t> to define a new entry.</a:t>
            </a:r>
          </a:p>
          <a:p>
            <a:pPr algn="l">
              <a:buFont typeface="+mj-lt"/>
              <a:buAutoNum type="arabicPeriod"/>
            </a:pPr>
            <a:r>
              <a:rPr lang="en-US" b="0" i="0" dirty="0">
                <a:solidFill>
                  <a:srgbClr val="333333"/>
                </a:solidFill>
                <a:effectLst/>
                <a:latin typeface="72"/>
              </a:rPr>
              <a:t>Specify and define the parameters of the entry as shown below</a:t>
            </a:r>
          </a:p>
          <a:p>
            <a:endParaRPr lang="en-IN" dirty="0"/>
          </a:p>
        </p:txBody>
      </p:sp>
    </p:spTree>
    <p:extLst>
      <p:ext uri="{BB962C8B-B14F-4D97-AF65-F5344CB8AC3E}">
        <p14:creationId xmlns:p14="http://schemas.microsoft.com/office/powerpoint/2010/main" val="1085476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955F-97E0-4F73-8D12-89A9C5D2A137}"/>
              </a:ext>
            </a:extLst>
          </p:cNvPr>
          <p:cNvSpPr>
            <a:spLocks noGrp="1"/>
          </p:cNvSpPr>
          <p:nvPr>
            <p:ph type="title"/>
          </p:nvPr>
        </p:nvSpPr>
        <p:spPr/>
        <p:txBody>
          <a:bodyPr>
            <a:normAutofit/>
          </a:bodyPr>
          <a:lstStyle/>
          <a:p>
            <a:r>
              <a:rPr lang="en-IN" b="0" i="0" dirty="0">
                <a:solidFill>
                  <a:srgbClr val="333333"/>
                </a:solidFill>
                <a:effectLst/>
                <a:latin typeface="72"/>
              </a:rPr>
              <a:t>CSV to XML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BB0F42CB-10E4-4624-B22E-459A1901863D}"/>
              </a:ext>
            </a:extLst>
          </p:cNvPr>
          <p:cNvSpPr>
            <a:spLocks noGrp="1"/>
          </p:cNvSpPr>
          <p:nvPr>
            <p:ph idx="1"/>
          </p:nvPr>
        </p:nvSpPr>
        <p:spPr/>
        <p:txBody>
          <a:bodyPr/>
          <a:lstStyle/>
          <a:p>
            <a:pPr algn="l"/>
            <a:r>
              <a:rPr lang="en-US" sz="1467" b="1" dirty="0">
                <a:solidFill>
                  <a:srgbClr val="333333"/>
                </a:solidFill>
                <a:latin typeface="72"/>
              </a:rPr>
              <a:t>Procedure</a:t>
            </a:r>
          </a:p>
          <a:p>
            <a:pPr algn="l">
              <a:buFont typeface="+mj-lt"/>
              <a:buAutoNum type="arabicPeriod"/>
            </a:pPr>
            <a:r>
              <a:rPr lang="en-US" sz="1467" dirty="0">
                <a:solidFill>
                  <a:srgbClr val="333333"/>
                </a:solidFill>
                <a:latin typeface="72"/>
              </a:rPr>
              <a:t>In the palette, choose </a:t>
            </a:r>
            <a:r>
              <a:rPr lang="en-US" sz="1467" dirty="0">
                <a:solidFill>
                  <a:srgbClr val="333333"/>
                </a:solidFill>
                <a:latin typeface="SAPiconsV4-1"/>
              </a:rPr>
              <a:t></a:t>
            </a:r>
            <a:r>
              <a:rPr lang="en-US" sz="1467" dirty="0">
                <a:solidFill>
                  <a:srgbClr val="333333"/>
                </a:solidFill>
                <a:latin typeface="72"/>
              </a:rPr>
              <a:t>, then navigate to </a:t>
            </a:r>
            <a:r>
              <a:rPr lang="en-US" sz="1467" b="1" dirty="0">
                <a:solidFill>
                  <a:srgbClr val="333333"/>
                </a:solidFill>
                <a:latin typeface="72"/>
              </a:rPr>
              <a:t>Converter</a:t>
            </a:r>
            <a:r>
              <a:rPr lang="en-US" sz="1467" dirty="0">
                <a:solidFill>
                  <a:srgbClr val="333333"/>
                </a:solidFill>
                <a:latin typeface="72"/>
              </a:rPr>
              <a:t>  </a:t>
            </a:r>
            <a:r>
              <a:rPr lang="en-US" sz="1467" b="1" dirty="0">
                <a:solidFill>
                  <a:srgbClr val="333333"/>
                </a:solidFill>
                <a:latin typeface="72"/>
              </a:rPr>
              <a:t>CSV to XML Converter</a:t>
            </a:r>
            <a:r>
              <a:rPr lang="en-US" sz="1467" dirty="0">
                <a:solidFill>
                  <a:srgbClr val="333333"/>
                </a:solidFill>
                <a:latin typeface="72"/>
              </a:rPr>
              <a:t>.</a:t>
            </a:r>
          </a:p>
          <a:p>
            <a:pPr algn="l">
              <a:buFont typeface="+mj-lt"/>
              <a:buAutoNum type="arabicPeriod"/>
            </a:pPr>
            <a:r>
              <a:rPr lang="en-US" sz="1467" dirty="0">
                <a:solidFill>
                  <a:srgbClr val="333333"/>
                </a:solidFill>
                <a:latin typeface="72"/>
              </a:rPr>
              <a:t>Place the </a:t>
            </a:r>
            <a:r>
              <a:rPr lang="en-US" sz="1467" b="1" dirty="0">
                <a:solidFill>
                  <a:srgbClr val="333333"/>
                </a:solidFill>
                <a:latin typeface="72"/>
              </a:rPr>
              <a:t>CSV to XML converter</a:t>
            </a:r>
            <a:r>
              <a:rPr lang="en-US" sz="1467" dirty="0">
                <a:solidFill>
                  <a:srgbClr val="333333"/>
                </a:solidFill>
                <a:latin typeface="72"/>
              </a:rPr>
              <a:t> shape in the integration process and define the message path.</a:t>
            </a:r>
          </a:p>
          <a:p>
            <a:endParaRPr lang="en-IN" dirty="0"/>
          </a:p>
        </p:txBody>
      </p:sp>
    </p:spTree>
    <p:extLst>
      <p:ext uri="{BB962C8B-B14F-4D97-AF65-F5344CB8AC3E}">
        <p14:creationId xmlns:p14="http://schemas.microsoft.com/office/powerpoint/2010/main" val="2255608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BD29-9D41-4AA0-ABD5-3A18164A53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9EC62-14FA-40A0-8A58-D043126D66DD}"/>
              </a:ext>
            </a:extLst>
          </p:cNvPr>
          <p:cNvSpPr>
            <a:spLocks noGrp="1"/>
          </p:cNvSpPr>
          <p:nvPr>
            <p:ph idx="1"/>
          </p:nvPr>
        </p:nvSpPr>
        <p:spPr/>
        <p:txBody>
          <a:bodyPr/>
          <a:lstStyle/>
          <a:p>
            <a:r>
              <a:rPr lang="en-US" b="0" i="0" dirty="0">
                <a:solidFill>
                  <a:srgbClr val="333333"/>
                </a:solidFill>
                <a:effectLst/>
                <a:latin typeface="72"/>
              </a:rPr>
              <a:t>Choose </a:t>
            </a:r>
            <a:r>
              <a:rPr lang="en-US" b="1" i="0" dirty="0">
                <a:solidFill>
                  <a:srgbClr val="333333"/>
                </a:solidFill>
                <a:effectLst/>
                <a:latin typeface="72"/>
              </a:rPr>
              <a:t>CSV to XML Converter</a:t>
            </a:r>
            <a:r>
              <a:rPr lang="en-US" b="0" i="0" dirty="0">
                <a:solidFill>
                  <a:srgbClr val="333333"/>
                </a:solidFill>
                <a:effectLst/>
                <a:latin typeface="72"/>
              </a:rPr>
              <a:t> and provide values in fields based on description in table.</a:t>
            </a:r>
            <a:endParaRPr lang="en-IN" dirty="0"/>
          </a:p>
        </p:txBody>
      </p:sp>
    </p:spTree>
    <p:extLst>
      <p:ext uri="{BB962C8B-B14F-4D97-AF65-F5344CB8AC3E}">
        <p14:creationId xmlns:p14="http://schemas.microsoft.com/office/powerpoint/2010/main" val="3497515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5E6F-A404-4620-A85E-30428A7EE889}"/>
              </a:ext>
            </a:extLst>
          </p:cNvPr>
          <p:cNvSpPr>
            <a:spLocks noGrp="1"/>
          </p:cNvSpPr>
          <p:nvPr>
            <p:ph type="title"/>
          </p:nvPr>
        </p:nvSpPr>
        <p:spPr>
          <a:xfrm>
            <a:off x="648928" y="629266"/>
            <a:ext cx="3505496" cy="1622321"/>
          </a:xfrm>
        </p:spPr>
        <p:txBody>
          <a:bodyPr>
            <a:normAutofit/>
          </a:bodyPr>
          <a:lstStyle/>
          <a:p>
            <a:endParaRPr lang="en-IN"/>
          </a:p>
        </p:txBody>
      </p:sp>
      <p:sp>
        <p:nvSpPr>
          <p:cNvPr id="9" name="Content Placeholder 8">
            <a:extLst>
              <a:ext uri="{FF2B5EF4-FFF2-40B4-BE49-F238E27FC236}">
                <a16:creationId xmlns:a16="http://schemas.microsoft.com/office/drawing/2014/main" id="{C03BA889-F318-B3BA-9BAC-9E20D0236C51}"/>
              </a:ext>
            </a:extLst>
          </p:cNvPr>
          <p:cNvSpPr>
            <a:spLocks noGrp="1"/>
          </p:cNvSpPr>
          <p:nvPr>
            <p:ph idx="1"/>
          </p:nvPr>
        </p:nvSpPr>
        <p:spPr>
          <a:xfrm>
            <a:off x="648931" y="2438400"/>
            <a:ext cx="3505493" cy="3785419"/>
          </a:xfrm>
        </p:spPr>
        <p:txBody>
          <a:bodyPr>
            <a:normAutofit/>
          </a:bodyPr>
          <a:lstStyle/>
          <a:p>
            <a:r>
              <a:rPr lang="en-US" sz="1600" dirty="0">
                <a:solidFill>
                  <a:srgbClr val="333333"/>
                </a:solidFill>
                <a:latin typeface="72"/>
              </a:rPr>
              <a:t>Choose </a:t>
            </a:r>
            <a:r>
              <a:rPr lang="en-US" sz="1600" b="1" dirty="0">
                <a:solidFill>
                  <a:srgbClr val="333333"/>
                </a:solidFill>
                <a:latin typeface="72"/>
              </a:rPr>
              <a:t>CSV to XML Converter</a:t>
            </a:r>
            <a:r>
              <a:rPr lang="en-US" sz="1600" dirty="0">
                <a:solidFill>
                  <a:srgbClr val="333333"/>
                </a:solidFill>
                <a:latin typeface="72"/>
              </a:rPr>
              <a:t> and provide values in fields based on description in table</a:t>
            </a:r>
            <a:endParaRPr lang="en-US" sz="2000" dirty="0"/>
          </a:p>
        </p:txBody>
      </p:sp>
      <p:graphicFrame>
        <p:nvGraphicFramePr>
          <p:cNvPr id="7" name="Content Placeholder 3">
            <a:extLst>
              <a:ext uri="{FF2B5EF4-FFF2-40B4-BE49-F238E27FC236}">
                <a16:creationId xmlns:a16="http://schemas.microsoft.com/office/drawing/2014/main" id="{A309CED0-DD51-4A7B-8428-F535EF4E2BF0}"/>
              </a:ext>
            </a:extLst>
          </p:cNvPr>
          <p:cNvGraphicFramePr>
            <a:graphicFrameLocks/>
          </p:cNvGraphicFramePr>
          <p:nvPr/>
        </p:nvGraphicFramePr>
        <p:xfrm>
          <a:off x="5405861" y="945207"/>
          <a:ext cx="6019330" cy="4964342"/>
        </p:xfrm>
        <a:graphic>
          <a:graphicData uri="http://schemas.openxmlformats.org/drawingml/2006/table">
            <a:tbl>
              <a:tblPr/>
              <a:tblGrid>
                <a:gridCol w="2858905">
                  <a:extLst>
                    <a:ext uri="{9D8B030D-6E8A-4147-A177-3AD203B41FA5}">
                      <a16:colId xmlns:a16="http://schemas.microsoft.com/office/drawing/2014/main" val="870659804"/>
                    </a:ext>
                  </a:extLst>
                </a:gridCol>
                <a:gridCol w="3160425">
                  <a:extLst>
                    <a:ext uri="{9D8B030D-6E8A-4147-A177-3AD203B41FA5}">
                      <a16:colId xmlns:a16="http://schemas.microsoft.com/office/drawing/2014/main" val="2040947270"/>
                    </a:ext>
                  </a:extLst>
                </a:gridCol>
              </a:tblGrid>
              <a:tr h="215416">
                <a:tc>
                  <a:txBody>
                    <a:bodyPr/>
                    <a:lstStyle/>
                    <a:p>
                      <a:pPr algn="l" fontAlgn="t">
                        <a:spcBef>
                          <a:spcPts val="0"/>
                        </a:spcBef>
                        <a:spcAft>
                          <a:spcPts val="0"/>
                        </a:spcAft>
                      </a:pPr>
                      <a:r>
                        <a:rPr lang="en-IN" sz="900" b="0" i="0" u="none" strike="noStrike">
                          <a:effectLst/>
                          <a:latin typeface="Arial" panose="020B0604020202020204" pitchFamily="34" charset="0"/>
                        </a:rPr>
                        <a:t>Field</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6867477"/>
                  </a:ext>
                </a:extLst>
              </a:tr>
              <a:tr h="802912">
                <a:tc>
                  <a:txBody>
                    <a:bodyPr/>
                    <a:lstStyle/>
                    <a:p>
                      <a:pPr algn="l" fontAlgn="t">
                        <a:spcBef>
                          <a:spcPts val="0"/>
                        </a:spcBef>
                        <a:spcAft>
                          <a:spcPts val="0"/>
                        </a:spcAft>
                      </a:pPr>
                      <a:r>
                        <a:rPr lang="en-IN" sz="900" b="0" i="0" u="none" strike="noStrike">
                          <a:effectLst/>
                          <a:latin typeface="Arial" panose="020B0604020202020204" pitchFamily="34" charset="0"/>
                        </a:rPr>
                        <a:t>XML Schema</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Choose </a:t>
                      </a:r>
                      <a:r>
                        <a:rPr lang="en-US" sz="900" b="1" i="0" u="none" strike="noStrike">
                          <a:effectLst/>
                          <a:latin typeface="Arial" panose="020B0604020202020204" pitchFamily="34" charset="0"/>
                        </a:rPr>
                        <a:t>Browse</a:t>
                      </a:r>
                      <a:r>
                        <a:rPr lang="en-US" sz="900" b="0" i="0" u="none" strike="noStrike">
                          <a:effectLst/>
                          <a:latin typeface="Arial" panose="020B0604020202020204" pitchFamily="34" charset="0"/>
                        </a:rPr>
                        <a:t>. Select the XML schema you want to use.</a:t>
                      </a:r>
                    </a:p>
                    <a:p>
                      <a:pPr algn="l" fontAlgn="t">
                        <a:spcBef>
                          <a:spcPts val="0"/>
                        </a:spcBef>
                        <a:spcAft>
                          <a:spcPts val="0"/>
                        </a:spcAft>
                      </a:pPr>
                      <a:r>
                        <a:rPr lang="en-US" sz="900" b="0" i="0" u="none" strike="noStrike">
                          <a:effectLst/>
                          <a:latin typeface="Arial" panose="020B0604020202020204" pitchFamily="34" charset="0"/>
                        </a:rPr>
                        <a:t>Optionally, you can also upload the XML schema from your local file system by choosing </a:t>
                      </a:r>
                      <a:r>
                        <a:rPr lang="en-US" sz="900" b="1" i="0" u="none" strike="noStrike">
                          <a:effectLst/>
                          <a:latin typeface="Arial" panose="020B0604020202020204" pitchFamily="34" charset="0"/>
                        </a:rPr>
                        <a:t>Upload from File System</a:t>
                      </a:r>
                      <a:r>
                        <a:rPr lang="en-US" sz="900" b="0" i="0" u="none" strike="noStrike">
                          <a:effectLst/>
                          <a:latin typeface="Arial" panose="020B0604020202020204" pitchFamily="34" charset="0"/>
                        </a:rPr>
                        <a:t>.</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4455259"/>
                  </a:ext>
                </a:extLst>
              </a:tr>
              <a:tr h="362289">
                <a:tc>
                  <a:txBody>
                    <a:bodyPr/>
                    <a:lstStyle/>
                    <a:p>
                      <a:pPr algn="l" fontAlgn="t">
                        <a:spcBef>
                          <a:spcPts val="0"/>
                        </a:spcBef>
                        <a:spcAft>
                          <a:spcPts val="0"/>
                        </a:spcAft>
                      </a:pPr>
                      <a:r>
                        <a:rPr lang="en-US" sz="900" b="0" i="0" u="none" strike="noStrike">
                          <a:effectLst/>
                          <a:latin typeface="Arial" panose="020B0604020202020204" pitchFamily="34" charset="0"/>
                        </a:rPr>
                        <a:t>Path to Target Element in XSD</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XPath in the XML schema file where you want to place the content from CSV file.</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87654879"/>
                  </a:ext>
                </a:extLst>
              </a:tr>
              <a:tr h="949785">
                <a:tc>
                  <a:txBody>
                    <a:bodyPr/>
                    <a:lstStyle/>
                    <a:p>
                      <a:pPr algn="l" fontAlgn="t">
                        <a:spcBef>
                          <a:spcPts val="0"/>
                        </a:spcBef>
                        <a:spcAft>
                          <a:spcPts val="0"/>
                        </a:spcAft>
                      </a:pPr>
                      <a:r>
                        <a:rPr lang="en-IN" sz="900" b="0" i="0" u="none" strike="noStrike">
                          <a:effectLst/>
                          <a:latin typeface="Arial" panose="020B0604020202020204" pitchFamily="34" charset="0"/>
                        </a:rPr>
                        <a:t>Record Marker in CSV</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The record in CSV file that indicates the entry that the converter has to consider as the starting point of the content.</a:t>
                      </a:r>
                    </a:p>
                    <a:p>
                      <a:pPr algn="l" fontAlgn="t">
                        <a:spcBef>
                          <a:spcPts val="0"/>
                        </a:spcBef>
                        <a:spcAft>
                          <a:spcPts val="0"/>
                        </a:spcAft>
                      </a:pPr>
                      <a:r>
                        <a:rPr lang="en-US" sz="900" b="1" i="0" u="none" strike="noStrike">
                          <a:effectLst/>
                          <a:latin typeface="Arial" panose="020B0604020202020204" pitchFamily="34" charset="0"/>
                        </a:rPr>
                        <a:t>Note</a:t>
                      </a:r>
                      <a:endParaRPr lang="en-US" sz="900" b="0" i="0" u="none" strike="noStrike">
                        <a:effectLst/>
                        <a:latin typeface="Arial" panose="020B0604020202020204" pitchFamily="34" charset="0"/>
                      </a:endParaRPr>
                    </a:p>
                    <a:p>
                      <a:pPr algn="l" fontAlgn="t">
                        <a:spcBef>
                          <a:spcPts val="0"/>
                        </a:spcBef>
                        <a:spcAft>
                          <a:spcPts val="0"/>
                        </a:spcAft>
                      </a:pPr>
                      <a:r>
                        <a:rPr lang="en-US" sz="900" b="0" i="0" u="none" strike="noStrike">
                          <a:effectLst/>
                          <a:latin typeface="Arial" panose="020B0604020202020204" pitchFamily="34" charset="0"/>
                        </a:rPr>
                        <a:t>If you don’t provide a value for this field, the converter considers all the records in the CSV file for conversion.</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48582073"/>
                  </a:ext>
                </a:extLst>
              </a:tr>
              <a:tr h="802912">
                <a:tc>
                  <a:txBody>
                    <a:bodyPr/>
                    <a:lstStyle/>
                    <a:p>
                      <a:pPr algn="l" fontAlgn="t">
                        <a:spcBef>
                          <a:spcPts val="0"/>
                        </a:spcBef>
                        <a:spcAft>
                          <a:spcPts val="0"/>
                        </a:spcAft>
                      </a:pPr>
                      <a:r>
                        <a:rPr lang="en-IN" sz="900" b="0" i="0" u="none" strike="noStrike">
                          <a:effectLst/>
                          <a:latin typeface="Arial" panose="020B0604020202020204" pitchFamily="34" charset="0"/>
                        </a:rPr>
                        <a:t>Field Separator in CSV</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Select the character from dropdown list that is used as the field separator in CSV file.</a:t>
                      </a:r>
                    </a:p>
                    <a:p>
                      <a:pPr algn="l" fontAlgn="t">
                        <a:spcBef>
                          <a:spcPts val="0"/>
                        </a:spcBef>
                        <a:spcAft>
                          <a:spcPts val="0"/>
                        </a:spcAft>
                      </a:pPr>
                      <a:r>
                        <a:rPr lang="en-US" sz="900" b="1" i="0" u="none" strike="noStrike">
                          <a:effectLst/>
                          <a:latin typeface="Arial" panose="020B0604020202020204" pitchFamily="34" charset="0"/>
                        </a:rPr>
                        <a:t>Tip</a:t>
                      </a:r>
                      <a:endParaRPr lang="en-US" sz="900" b="0" i="0" u="none" strike="noStrike">
                        <a:effectLst/>
                        <a:latin typeface="Arial" panose="020B0604020202020204" pitchFamily="34" charset="0"/>
                      </a:endParaRPr>
                    </a:p>
                    <a:p>
                      <a:pPr algn="l" fontAlgn="t">
                        <a:spcBef>
                          <a:spcPts val="0"/>
                        </a:spcBef>
                        <a:spcAft>
                          <a:spcPts val="0"/>
                        </a:spcAft>
                      </a:pPr>
                      <a:r>
                        <a:rPr lang="en-US" sz="900" b="0" i="0" u="none" strike="noStrike">
                          <a:effectLst/>
                          <a:latin typeface="Arial" panose="020B0604020202020204" pitchFamily="34" charset="0"/>
                        </a:rPr>
                        <a:t>If you want to use a field separator that isn’t available in the dropdown list, manually enter the character.</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96145567"/>
                  </a:ext>
                </a:extLst>
              </a:tr>
              <a:tr h="1831028">
                <a:tc>
                  <a:txBody>
                    <a:bodyPr/>
                    <a:lstStyle/>
                    <a:p>
                      <a:pPr algn="l" fontAlgn="t">
                        <a:spcBef>
                          <a:spcPts val="0"/>
                        </a:spcBef>
                        <a:spcAft>
                          <a:spcPts val="0"/>
                        </a:spcAft>
                      </a:pPr>
                      <a:r>
                        <a:rPr lang="en-IN" sz="900" b="0" i="0" u="none" strike="noStrike">
                          <a:effectLst/>
                          <a:latin typeface="Arial" panose="020B0604020202020204" pitchFamily="34" charset="0"/>
                        </a:rPr>
                        <a:t>Exclude First Line Header</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Select this checkbox if you want to use the header information from the first line of CSV file to map the column to the corresponding xsd attributes.</a:t>
                      </a:r>
                      <a:r>
                        <a:rPr lang="en-US" sz="900" b="1" i="0" u="none" strike="noStrike">
                          <a:effectLst/>
                          <a:latin typeface="Arial" panose="020B0604020202020204" pitchFamily="34" charset="0"/>
                        </a:rPr>
                        <a:t>Note</a:t>
                      </a:r>
                      <a:endParaRPr lang="en-US" sz="900" b="0" i="0" u="none" strike="noStrike">
                        <a:effectLst/>
                        <a:latin typeface="Arial" panose="020B0604020202020204" pitchFamily="34" charset="0"/>
                      </a:endParaRPr>
                    </a:p>
                    <a:p>
                      <a:pPr algn="l" fontAlgn="t">
                        <a:spcBef>
                          <a:spcPts val="0"/>
                        </a:spcBef>
                        <a:spcAft>
                          <a:spcPts val="0"/>
                        </a:spcAft>
                      </a:pPr>
                      <a:r>
                        <a:rPr lang="en-US" sz="900" b="0" i="0" u="none" strike="noStrike">
                          <a:effectLst/>
                          <a:latin typeface="Arial" panose="020B0604020202020204" pitchFamily="34" charset="0"/>
                        </a:rPr>
                        <a:t>If you don't select the checkbox, then the converter maps the attributes of the CSV file to the order of occurrence in the XSD.</a:t>
                      </a:r>
                    </a:p>
                    <a:p>
                      <a:pPr algn="l" fontAlgn="t">
                        <a:spcBef>
                          <a:spcPts val="0"/>
                        </a:spcBef>
                        <a:spcAft>
                          <a:spcPts val="0"/>
                        </a:spcAft>
                      </a:pPr>
                      <a:r>
                        <a:rPr lang="en-US" sz="900" b="0" i="0" u="none" strike="noStrike">
                          <a:effectLst/>
                          <a:latin typeface="Arial" panose="020B0604020202020204" pitchFamily="34" charset="0"/>
                        </a:rPr>
                        <a:t>To use this option, the CSV and XSD must share the same header-attribute names. If the header names don't match or the same header name is used multiple times in the first line of the CSV, it leads to ambiguity that the converter can resolve as it's an unsupported XML specification.</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4844257"/>
                  </a:ext>
                </a:extLst>
              </a:tr>
            </a:tbl>
          </a:graphicData>
        </a:graphic>
      </p:graphicFrame>
    </p:spTree>
    <p:extLst>
      <p:ext uri="{BB962C8B-B14F-4D97-AF65-F5344CB8AC3E}">
        <p14:creationId xmlns:p14="http://schemas.microsoft.com/office/powerpoint/2010/main" val="1436273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680A-10CD-4984-BC05-43BC744D2B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66376-E45B-4D9B-9B92-4093FE6214E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18A4D9D1-9830-42A3-B45E-AE329232913D}"/>
              </a:ext>
            </a:extLst>
          </p:cNvPr>
          <p:cNvGraphicFramePr>
            <a:graphicFrameLocks noChangeAspect="1"/>
          </p:cNvGraphicFramePr>
          <p:nvPr/>
        </p:nvGraphicFramePr>
        <p:xfrm>
          <a:off x="1043036" y="1919322"/>
          <a:ext cx="9201150" cy="3632200"/>
        </p:xfrm>
        <a:graphic>
          <a:graphicData uri="http://schemas.openxmlformats.org/presentationml/2006/ole">
            <mc:AlternateContent xmlns:mc="http://schemas.openxmlformats.org/markup-compatibility/2006">
              <mc:Choice xmlns:v="urn:schemas-microsoft-com:vml" Requires="v">
                <p:oleObj spid="_x0000_s79878" name="Bitmap Image" r:id="rId3" imgW="9201240" imgH="3632040" progId="PBrush">
                  <p:embed/>
                </p:oleObj>
              </mc:Choice>
              <mc:Fallback>
                <p:oleObj name="Bitmap Image" r:id="rId3" imgW="9201240" imgH="3632040" progId="PBrush">
                  <p:embed/>
                  <p:pic>
                    <p:nvPicPr>
                      <p:cNvPr id="4" name="Object 3">
                        <a:extLst>
                          <a:ext uri="{FF2B5EF4-FFF2-40B4-BE49-F238E27FC236}">
                            <a16:creationId xmlns:a16="http://schemas.microsoft.com/office/drawing/2014/main" id="{18A4D9D1-9830-42A3-B45E-AE329232913D}"/>
                          </a:ext>
                        </a:extLst>
                      </p:cNvPr>
                      <p:cNvPicPr/>
                      <p:nvPr/>
                    </p:nvPicPr>
                    <p:blipFill>
                      <a:blip r:embed="rId4"/>
                      <a:stretch>
                        <a:fillRect/>
                      </a:stretch>
                    </p:blipFill>
                    <p:spPr>
                      <a:xfrm>
                        <a:off x="1043036" y="1919322"/>
                        <a:ext cx="9201150" cy="3632200"/>
                      </a:xfrm>
                      <a:prstGeom prst="rect">
                        <a:avLst/>
                      </a:prstGeom>
                    </p:spPr>
                  </p:pic>
                </p:oleObj>
              </mc:Fallback>
            </mc:AlternateContent>
          </a:graphicData>
        </a:graphic>
      </p:graphicFrame>
    </p:spTree>
    <p:extLst>
      <p:ext uri="{BB962C8B-B14F-4D97-AF65-F5344CB8AC3E}">
        <p14:creationId xmlns:p14="http://schemas.microsoft.com/office/powerpoint/2010/main" val="1842304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EB16-228E-4088-B7C6-CE6D67F08C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FD38D1-15E0-4A38-A85B-825954EC51D7}"/>
              </a:ext>
            </a:extLst>
          </p:cNvPr>
          <p:cNvSpPr>
            <a:spLocks noGrp="1"/>
          </p:cNvSpPr>
          <p:nvPr>
            <p:ph idx="1"/>
          </p:nvPr>
        </p:nvSpPr>
        <p:spPr/>
        <p:txBody>
          <a:bodyPr>
            <a:normAutofit fontScale="55000" lnSpcReduction="20000"/>
          </a:bodyPr>
          <a:lstStyle/>
          <a:p>
            <a:r>
              <a:rPr lang="en-IN" dirty="0"/>
              <a:t>Schema</a:t>
            </a:r>
          </a:p>
          <a:p>
            <a:r>
              <a:rPr lang="en-IN" dirty="0"/>
              <a:t>&lt;?xml version="1.0" encoding="UTF-8" standalone="yes"?&gt;&lt;</a:t>
            </a:r>
            <a:r>
              <a:rPr lang="en-IN" dirty="0" err="1"/>
              <a:t>xs:schema</a:t>
            </a:r>
            <a:r>
              <a:rPr lang="en-IN" dirty="0"/>
              <a:t> </a:t>
            </a:r>
            <a:r>
              <a:rPr lang="en-IN" dirty="0" err="1"/>
              <a:t>attributeFormDefault</a:t>
            </a:r>
            <a:r>
              <a:rPr lang="en-IN" dirty="0"/>
              <a:t>="unqualified" </a:t>
            </a:r>
            <a:r>
              <a:rPr lang="en-IN" dirty="0" err="1"/>
              <a:t>elementFormDefault</a:t>
            </a:r>
            <a:r>
              <a:rPr lang="en-IN" dirty="0"/>
              <a:t>="qualified" </a:t>
            </a:r>
            <a:r>
              <a:rPr lang="en-IN" dirty="0" err="1"/>
              <a:t>xmlns:xs</a:t>
            </a:r>
            <a:r>
              <a:rPr lang="en-IN" dirty="0"/>
              <a:t>="http://www.w3.org/2001/XMLSchema"&gt;    &lt;</a:t>
            </a:r>
            <a:r>
              <a:rPr lang="en-IN" dirty="0" err="1"/>
              <a:t>xs:element</a:t>
            </a:r>
            <a:r>
              <a:rPr lang="en-IN" dirty="0"/>
              <a:t> name="Products"&gt;        &lt;</a:t>
            </a:r>
            <a:r>
              <a:rPr lang="en-IN" dirty="0" err="1"/>
              <a:t>xs:complexType</a:t>
            </a:r>
            <a:r>
              <a:rPr lang="en-IN" dirty="0"/>
              <a:t>&gt;            &lt;</a:t>
            </a:r>
            <a:r>
              <a:rPr lang="en-IN" dirty="0" err="1"/>
              <a:t>xs:sequence</a:t>
            </a:r>
            <a:r>
              <a:rPr lang="en-IN" dirty="0"/>
              <a:t>&gt;                &lt;</a:t>
            </a:r>
            <a:r>
              <a:rPr lang="en-IN" dirty="0" err="1"/>
              <a:t>xs:element</a:t>
            </a:r>
            <a:r>
              <a:rPr lang="en-IN" dirty="0"/>
              <a:t> minOccurs="1" </a:t>
            </a:r>
            <a:r>
              <a:rPr lang="en-IN" dirty="0" err="1"/>
              <a:t>maxOccurs</a:t>
            </a:r>
            <a:r>
              <a:rPr lang="en-IN" dirty="0"/>
              <a:t>="unbounded" name="Product"&gt;                    &lt;</a:t>
            </a:r>
            <a:r>
              <a:rPr lang="en-IN" dirty="0" err="1"/>
              <a:t>xs:complexType</a:t>
            </a:r>
            <a:r>
              <a:rPr lang="en-IN" dirty="0"/>
              <a:t>&gt;                        &lt;</a:t>
            </a:r>
            <a:r>
              <a:rPr lang="en-IN" dirty="0" err="1"/>
              <a:t>xs:sequence</a:t>
            </a:r>
            <a:r>
              <a:rPr lang="en-IN" dirty="0"/>
              <a:t>&gt;                            &lt;</a:t>
            </a:r>
            <a:r>
              <a:rPr lang="en-IN" dirty="0" err="1"/>
              <a:t>xs:element</a:t>
            </a:r>
            <a:r>
              <a:rPr lang="en-IN" dirty="0"/>
              <a:t> </a:t>
            </a:r>
            <a:r>
              <a:rPr lang="en-IN" dirty="0" err="1"/>
              <a:t>nillable</a:t>
            </a:r>
            <a:r>
              <a:rPr lang="en-IN" dirty="0"/>
              <a:t>="false" </a:t>
            </a:r>
            <a:r>
              <a:rPr lang="en-IN" dirty="0" err="1"/>
              <a:t>maxOccurs</a:t>
            </a:r>
            <a:r>
              <a:rPr lang="en-IN" dirty="0"/>
              <a:t>="1" name="</a:t>
            </a:r>
            <a:r>
              <a:rPr lang="en-IN" dirty="0" err="1"/>
              <a:t>ProductId</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value="10"/&gt;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type="</a:t>
            </a:r>
            <a:r>
              <a:rPr lang="en-IN" dirty="0" err="1"/>
              <a:t>xs:string</a:t>
            </a:r>
            <a:r>
              <a:rPr lang="en-IN" dirty="0"/>
              <a:t>" </a:t>
            </a:r>
            <a:r>
              <a:rPr lang="en-IN" dirty="0" err="1"/>
              <a:t>nillable</a:t>
            </a:r>
            <a:r>
              <a:rPr lang="en-IN" dirty="0"/>
              <a:t>="true" minOccurs="0" </a:t>
            </a:r>
            <a:r>
              <a:rPr lang="en-IN" dirty="0" err="1"/>
              <a:t>maxOccurs</a:t>
            </a:r>
            <a:r>
              <a:rPr lang="en-IN" dirty="0"/>
              <a:t>="1" name="Name" </a:t>
            </a:r>
            <a:r>
              <a:rPr lang="en-IN" dirty="0" err="1"/>
              <a:t>xmlns</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name="Category"&gt;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value="40"/&gt;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a:t>
            </a:r>
            <a:r>
              <a:rPr lang="en-IN" dirty="0" err="1"/>
              <a:t>DimensionUnit</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value="3"/&gt;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DimensionDepth</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DimensionHeight</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DimensionWidth</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name="Weight" </a:t>
            </a:r>
            <a:r>
              <a:rPr lang="en-IN" dirty="0" err="1"/>
              <a:t>xmlns</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a:t>
            </a:r>
            <a:r>
              <a:rPr lang="en-IN" dirty="0" err="1"/>
              <a:t>WeightUnit</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value="3"/&gt;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xs:sequence</a:t>
            </a:r>
            <a:r>
              <a:rPr lang="en-IN" dirty="0"/>
              <a:t>&gt;                    &lt;/</a:t>
            </a:r>
            <a:r>
              <a:rPr lang="en-IN" dirty="0" err="1"/>
              <a:t>xs:complexType</a:t>
            </a:r>
            <a:r>
              <a:rPr lang="en-IN" dirty="0"/>
              <a:t>&gt;                &lt;/</a:t>
            </a:r>
            <a:r>
              <a:rPr lang="en-IN" dirty="0" err="1"/>
              <a:t>xs:element</a:t>
            </a:r>
            <a:r>
              <a:rPr lang="en-IN" dirty="0"/>
              <a:t>&gt;            &lt;/</a:t>
            </a:r>
            <a:r>
              <a:rPr lang="en-IN" dirty="0" err="1"/>
              <a:t>xs:sequence</a:t>
            </a:r>
            <a:r>
              <a:rPr lang="en-IN" dirty="0"/>
              <a:t>&gt;        &lt;/</a:t>
            </a:r>
            <a:r>
              <a:rPr lang="en-IN" dirty="0" err="1"/>
              <a:t>xs:complexType</a:t>
            </a:r>
            <a:r>
              <a:rPr lang="en-IN" dirty="0"/>
              <a:t>&gt;    &lt;/</a:t>
            </a:r>
            <a:r>
              <a:rPr lang="en-IN" dirty="0" err="1"/>
              <a:t>xs:element</a:t>
            </a:r>
            <a:r>
              <a:rPr lang="en-IN" dirty="0"/>
              <a:t>&gt;&lt;/</a:t>
            </a:r>
            <a:r>
              <a:rPr lang="en-IN" dirty="0" err="1"/>
              <a:t>xs:schema</a:t>
            </a:r>
            <a:r>
              <a:rPr lang="en-IN" dirty="0"/>
              <a:t>&gt;</a:t>
            </a:r>
          </a:p>
        </p:txBody>
      </p:sp>
    </p:spTree>
    <p:extLst>
      <p:ext uri="{BB962C8B-B14F-4D97-AF65-F5344CB8AC3E}">
        <p14:creationId xmlns:p14="http://schemas.microsoft.com/office/powerpoint/2010/main" val="1380115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BEB4-8D16-40BE-B2FA-B2F3C5A37A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3B86E9-B765-48F9-BB09-66C69D50E53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C1A9DCD2-AFD6-4B2B-9A9A-9774DE3EA5CA}"/>
              </a:ext>
            </a:extLst>
          </p:cNvPr>
          <p:cNvGraphicFramePr>
            <a:graphicFrameLocks noChangeAspect="1"/>
          </p:cNvGraphicFramePr>
          <p:nvPr/>
        </p:nvGraphicFramePr>
        <p:xfrm>
          <a:off x="1439612" y="2199156"/>
          <a:ext cx="6521450" cy="3765550"/>
        </p:xfrm>
        <a:graphic>
          <a:graphicData uri="http://schemas.openxmlformats.org/presentationml/2006/ole">
            <mc:AlternateContent xmlns:mc="http://schemas.openxmlformats.org/markup-compatibility/2006">
              <mc:Choice xmlns:v="urn:schemas-microsoft-com:vml" Requires="v">
                <p:oleObj spid="_x0000_s80902" name="Bitmap Image" r:id="rId3" imgW="6521400" imgH="3765600" progId="PBrush">
                  <p:embed/>
                </p:oleObj>
              </mc:Choice>
              <mc:Fallback>
                <p:oleObj name="Bitmap Image" r:id="rId3" imgW="6521400" imgH="3765600" progId="PBrush">
                  <p:embed/>
                  <p:pic>
                    <p:nvPicPr>
                      <p:cNvPr id="4" name="Object 3">
                        <a:extLst>
                          <a:ext uri="{FF2B5EF4-FFF2-40B4-BE49-F238E27FC236}">
                            <a16:creationId xmlns:a16="http://schemas.microsoft.com/office/drawing/2014/main" id="{C1A9DCD2-AFD6-4B2B-9A9A-9774DE3EA5CA}"/>
                          </a:ext>
                        </a:extLst>
                      </p:cNvPr>
                      <p:cNvPicPr/>
                      <p:nvPr/>
                    </p:nvPicPr>
                    <p:blipFill>
                      <a:blip r:embed="rId4"/>
                      <a:stretch>
                        <a:fillRect/>
                      </a:stretch>
                    </p:blipFill>
                    <p:spPr>
                      <a:xfrm>
                        <a:off x="1439612" y="2199156"/>
                        <a:ext cx="6521450" cy="3765550"/>
                      </a:xfrm>
                      <a:prstGeom prst="rect">
                        <a:avLst/>
                      </a:prstGeom>
                    </p:spPr>
                  </p:pic>
                </p:oleObj>
              </mc:Fallback>
            </mc:AlternateContent>
          </a:graphicData>
        </a:graphic>
      </p:graphicFrame>
    </p:spTree>
    <p:extLst>
      <p:ext uri="{BB962C8B-B14F-4D97-AF65-F5344CB8AC3E}">
        <p14:creationId xmlns:p14="http://schemas.microsoft.com/office/powerpoint/2010/main" val="1740498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A1B-369E-4CC3-BEF0-2380C79AC6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75FD28-31E0-4E59-A55A-5E563C8C1EEA}"/>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B00D7A00-978E-4151-9EE9-B4FAB94E3EFC}"/>
              </a:ext>
            </a:extLst>
          </p:cNvPr>
          <p:cNvGraphicFramePr>
            <a:graphicFrameLocks noChangeAspect="1"/>
          </p:cNvGraphicFramePr>
          <p:nvPr/>
        </p:nvGraphicFramePr>
        <p:xfrm>
          <a:off x="838200" y="1808781"/>
          <a:ext cx="8274050" cy="2933700"/>
        </p:xfrm>
        <a:graphic>
          <a:graphicData uri="http://schemas.openxmlformats.org/presentationml/2006/ole">
            <mc:AlternateContent xmlns:mc="http://schemas.openxmlformats.org/markup-compatibility/2006">
              <mc:Choice xmlns:v="urn:schemas-microsoft-com:vml" Requires="v">
                <p:oleObj spid="_x0000_s81926" name="Bitmap Image" r:id="rId3" imgW="8273880" imgH="2933640" progId="PBrush">
                  <p:embed/>
                </p:oleObj>
              </mc:Choice>
              <mc:Fallback>
                <p:oleObj name="Bitmap Image" r:id="rId3" imgW="8273880" imgH="2933640" progId="PBrush">
                  <p:embed/>
                  <p:pic>
                    <p:nvPicPr>
                      <p:cNvPr id="4" name="Object 3">
                        <a:extLst>
                          <a:ext uri="{FF2B5EF4-FFF2-40B4-BE49-F238E27FC236}">
                            <a16:creationId xmlns:a16="http://schemas.microsoft.com/office/drawing/2014/main" id="{B00D7A00-978E-4151-9EE9-B4FAB94E3EFC}"/>
                          </a:ext>
                        </a:extLst>
                      </p:cNvPr>
                      <p:cNvPicPr/>
                      <p:nvPr/>
                    </p:nvPicPr>
                    <p:blipFill>
                      <a:blip r:embed="rId4"/>
                      <a:stretch>
                        <a:fillRect/>
                      </a:stretch>
                    </p:blipFill>
                    <p:spPr>
                      <a:xfrm>
                        <a:off x="838200" y="1808781"/>
                        <a:ext cx="8274050" cy="2933700"/>
                      </a:xfrm>
                      <a:prstGeom prst="rect">
                        <a:avLst/>
                      </a:prstGeom>
                    </p:spPr>
                  </p:pic>
                </p:oleObj>
              </mc:Fallback>
            </mc:AlternateContent>
          </a:graphicData>
        </a:graphic>
      </p:graphicFrame>
    </p:spTree>
    <p:extLst>
      <p:ext uri="{BB962C8B-B14F-4D97-AF65-F5344CB8AC3E}">
        <p14:creationId xmlns:p14="http://schemas.microsoft.com/office/powerpoint/2010/main" val="3619665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2689-E0A1-407B-B245-8389B2F9CE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9D7E1D-E311-4FC2-A7CF-DC839129DCDD}"/>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EF9A582A-2D7E-47CE-B7D0-1958DE63EAF3}"/>
              </a:ext>
            </a:extLst>
          </p:cNvPr>
          <p:cNvGraphicFramePr>
            <a:graphicFrameLocks noChangeAspect="1"/>
          </p:cNvGraphicFramePr>
          <p:nvPr/>
        </p:nvGraphicFramePr>
        <p:xfrm>
          <a:off x="914166" y="1825625"/>
          <a:ext cx="7880350" cy="3848100"/>
        </p:xfrm>
        <a:graphic>
          <a:graphicData uri="http://schemas.openxmlformats.org/presentationml/2006/ole">
            <mc:AlternateContent xmlns:mc="http://schemas.openxmlformats.org/markup-compatibility/2006">
              <mc:Choice xmlns:v="urn:schemas-microsoft-com:vml" Requires="v">
                <p:oleObj spid="_x0000_s82950" name="Bitmap Image" r:id="rId3" imgW="7880400" imgH="3848040" progId="PBrush">
                  <p:embed/>
                </p:oleObj>
              </mc:Choice>
              <mc:Fallback>
                <p:oleObj name="Bitmap Image" r:id="rId3" imgW="7880400" imgH="3848040" progId="PBrush">
                  <p:embed/>
                  <p:pic>
                    <p:nvPicPr>
                      <p:cNvPr id="4" name="Object 3">
                        <a:extLst>
                          <a:ext uri="{FF2B5EF4-FFF2-40B4-BE49-F238E27FC236}">
                            <a16:creationId xmlns:a16="http://schemas.microsoft.com/office/drawing/2014/main" id="{EF9A582A-2D7E-47CE-B7D0-1958DE63EAF3}"/>
                          </a:ext>
                        </a:extLst>
                      </p:cNvPr>
                      <p:cNvPicPr/>
                      <p:nvPr/>
                    </p:nvPicPr>
                    <p:blipFill>
                      <a:blip r:embed="rId4"/>
                      <a:stretch>
                        <a:fillRect/>
                      </a:stretch>
                    </p:blipFill>
                    <p:spPr>
                      <a:xfrm>
                        <a:off x="914166" y="1825625"/>
                        <a:ext cx="7880350" cy="3848100"/>
                      </a:xfrm>
                      <a:prstGeom prst="rect">
                        <a:avLst/>
                      </a:prstGeom>
                    </p:spPr>
                  </p:pic>
                </p:oleObj>
              </mc:Fallback>
            </mc:AlternateContent>
          </a:graphicData>
        </a:graphic>
      </p:graphicFrame>
    </p:spTree>
    <p:extLst>
      <p:ext uri="{BB962C8B-B14F-4D97-AF65-F5344CB8AC3E}">
        <p14:creationId xmlns:p14="http://schemas.microsoft.com/office/powerpoint/2010/main" val="1259740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D711-CAE2-41CA-A7A8-096ABB08C60E}"/>
              </a:ext>
            </a:extLst>
          </p:cNvPr>
          <p:cNvSpPr>
            <a:spLocks noGrp="1"/>
          </p:cNvSpPr>
          <p:nvPr>
            <p:ph type="title"/>
          </p:nvPr>
        </p:nvSpPr>
        <p:spPr/>
        <p:txBody>
          <a:bodyPr>
            <a:normAutofit/>
          </a:bodyPr>
          <a:lstStyle/>
          <a:p>
            <a:r>
              <a:rPr lang="en-IN" b="0" i="0" dirty="0">
                <a:solidFill>
                  <a:srgbClr val="333333"/>
                </a:solidFill>
                <a:effectLst/>
                <a:latin typeface="72"/>
              </a:rPr>
              <a:t>XML to CSV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957EECBB-C70B-42E3-A2D5-C6D40DBD01F4}"/>
              </a:ext>
            </a:extLst>
          </p:cNvPr>
          <p:cNvSpPr>
            <a:spLocks noGrp="1"/>
          </p:cNvSpPr>
          <p:nvPr>
            <p:ph idx="1"/>
          </p:nvPr>
        </p:nvSpPr>
        <p:spPr/>
        <p:txBody>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In the palette, choose </a:t>
            </a:r>
            <a:r>
              <a:rPr lang="en-US" b="0" i="0" dirty="0">
                <a:solidFill>
                  <a:srgbClr val="333333"/>
                </a:solidFill>
                <a:effectLst/>
                <a:latin typeface="SAPiconsV4-1"/>
              </a:rPr>
              <a:t></a:t>
            </a:r>
            <a:r>
              <a:rPr lang="en-US" b="0" i="0" dirty="0">
                <a:solidFill>
                  <a:srgbClr val="333333"/>
                </a:solidFill>
                <a:effectLst/>
                <a:latin typeface="72"/>
              </a:rPr>
              <a:t>, then   </a:t>
            </a:r>
            <a:r>
              <a:rPr lang="en-US" b="1" i="0" dirty="0">
                <a:solidFill>
                  <a:srgbClr val="333333"/>
                </a:solidFill>
                <a:effectLst/>
                <a:latin typeface="72"/>
              </a:rPr>
              <a:t>Converter</a:t>
            </a:r>
            <a:r>
              <a:rPr lang="en-US" b="0" i="0" dirty="0">
                <a:solidFill>
                  <a:srgbClr val="333333"/>
                </a:solidFill>
                <a:effectLst/>
                <a:latin typeface="72"/>
              </a:rPr>
              <a:t>  </a:t>
            </a:r>
            <a:r>
              <a:rPr lang="en-US" b="1" i="0" dirty="0">
                <a:solidFill>
                  <a:srgbClr val="333333"/>
                </a:solidFill>
                <a:effectLst/>
                <a:latin typeface="72"/>
              </a:rPr>
              <a:t>XML to CSV Converter</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Place the </a:t>
            </a:r>
            <a:r>
              <a:rPr lang="en-US" b="1" i="0" dirty="0">
                <a:solidFill>
                  <a:srgbClr val="333333"/>
                </a:solidFill>
                <a:effectLst/>
                <a:latin typeface="72"/>
              </a:rPr>
              <a:t>XML to CSV converter</a:t>
            </a:r>
            <a:r>
              <a:rPr lang="en-US" b="0" i="0" dirty="0">
                <a:solidFill>
                  <a:srgbClr val="333333"/>
                </a:solidFill>
                <a:effectLst/>
                <a:latin typeface="72"/>
              </a:rPr>
              <a:t> in the integration process and define the message path.</a:t>
            </a:r>
          </a:p>
          <a:p>
            <a:endParaRPr lang="en-IN" dirty="0"/>
          </a:p>
        </p:txBody>
      </p:sp>
    </p:spTree>
    <p:extLst>
      <p:ext uri="{BB962C8B-B14F-4D97-AF65-F5344CB8AC3E}">
        <p14:creationId xmlns:p14="http://schemas.microsoft.com/office/powerpoint/2010/main" val="2353484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9916-96D1-42F9-B52D-C32AF466F845}"/>
              </a:ext>
            </a:extLst>
          </p:cNvPr>
          <p:cNvSpPr>
            <a:spLocks noGrp="1"/>
          </p:cNvSpPr>
          <p:nvPr>
            <p:ph type="title"/>
          </p:nvPr>
        </p:nvSpPr>
        <p:spPr>
          <a:xfrm>
            <a:off x="648928" y="629266"/>
            <a:ext cx="3505496" cy="1622321"/>
          </a:xfrm>
        </p:spPr>
        <p:txBody>
          <a:bodyPr>
            <a:normAutofit/>
          </a:bodyPr>
          <a:lstStyle/>
          <a:p>
            <a:endParaRPr lang="en-IN"/>
          </a:p>
        </p:txBody>
      </p:sp>
      <p:sp>
        <p:nvSpPr>
          <p:cNvPr id="16" name="Content Placeholder 8">
            <a:extLst>
              <a:ext uri="{FF2B5EF4-FFF2-40B4-BE49-F238E27FC236}">
                <a16:creationId xmlns:a16="http://schemas.microsoft.com/office/drawing/2014/main" id="{3362CA3F-17CE-134E-C555-000770400084}"/>
              </a:ext>
            </a:extLst>
          </p:cNvPr>
          <p:cNvSpPr>
            <a:spLocks noGrp="1"/>
          </p:cNvSpPr>
          <p:nvPr>
            <p:ph idx="1"/>
          </p:nvPr>
        </p:nvSpPr>
        <p:spPr>
          <a:xfrm>
            <a:off x="648931" y="2438400"/>
            <a:ext cx="3505493" cy="3785419"/>
          </a:xfrm>
        </p:spPr>
        <p:txBody>
          <a:bodyPr>
            <a:normAutofit/>
          </a:bodyPr>
          <a:lstStyle/>
          <a:p>
            <a:r>
              <a:rPr lang="en-US" sz="1600" dirty="0">
                <a:solidFill>
                  <a:srgbClr val="333333"/>
                </a:solidFill>
                <a:latin typeface="72"/>
              </a:rPr>
              <a:t>Choose </a:t>
            </a:r>
            <a:r>
              <a:rPr lang="en-US" sz="1600" b="1" dirty="0">
                <a:solidFill>
                  <a:srgbClr val="333333"/>
                </a:solidFill>
                <a:latin typeface="72"/>
              </a:rPr>
              <a:t>XML to CSV Converter</a:t>
            </a:r>
            <a:r>
              <a:rPr lang="en-US" sz="1600" dirty="0">
                <a:solidFill>
                  <a:srgbClr val="333333"/>
                </a:solidFill>
                <a:latin typeface="72"/>
              </a:rPr>
              <a:t> and provide values in fields based on description in table</a:t>
            </a:r>
            <a:endParaRPr lang="en-US" sz="2000" dirty="0"/>
          </a:p>
        </p:txBody>
      </p:sp>
      <p:graphicFrame>
        <p:nvGraphicFramePr>
          <p:cNvPr id="19" name="Content Placeholder 3">
            <a:extLst>
              <a:ext uri="{FF2B5EF4-FFF2-40B4-BE49-F238E27FC236}">
                <a16:creationId xmlns:a16="http://schemas.microsoft.com/office/drawing/2014/main" id="{FE09FFF8-E77D-43C5-9A47-2D42D92596AB}"/>
              </a:ext>
            </a:extLst>
          </p:cNvPr>
          <p:cNvGraphicFramePr>
            <a:graphicFrameLocks/>
          </p:cNvGraphicFramePr>
          <p:nvPr/>
        </p:nvGraphicFramePr>
        <p:xfrm>
          <a:off x="5405861" y="948951"/>
          <a:ext cx="6019330" cy="4991112"/>
        </p:xfrm>
        <a:graphic>
          <a:graphicData uri="http://schemas.openxmlformats.org/drawingml/2006/table">
            <a:tbl>
              <a:tblPr/>
              <a:tblGrid>
                <a:gridCol w="2867329">
                  <a:extLst>
                    <a:ext uri="{9D8B030D-6E8A-4147-A177-3AD203B41FA5}">
                      <a16:colId xmlns:a16="http://schemas.microsoft.com/office/drawing/2014/main" val="4141444501"/>
                    </a:ext>
                  </a:extLst>
                </a:gridCol>
                <a:gridCol w="3152001">
                  <a:extLst>
                    <a:ext uri="{9D8B030D-6E8A-4147-A177-3AD203B41FA5}">
                      <a16:colId xmlns:a16="http://schemas.microsoft.com/office/drawing/2014/main" val="1755364714"/>
                    </a:ext>
                  </a:extLst>
                </a:gridCol>
              </a:tblGrid>
              <a:tr h="353901">
                <a:tc>
                  <a:txBody>
                    <a:bodyPr/>
                    <a:lstStyle/>
                    <a:p>
                      <a:pPr fontAlgn="t"/>
                      <a:r>
                        <a:rPr lang="en-IN" sz="1500">
                          <a:effectLst/>
                        </a:rPr>
                        <a:t>Field</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500">
                          <a:effectLst/>
                        </a:rPr>
                        <a:t>Description</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9351796"/>
                  </a:ext>
                </a:extLst>
              </a:tr>
              <a:tr h="571859">
                <a:tc>
                  <a:txBody>
                    <a:bodyPr/>
                    <a:lstStyle/>
                    <a:p>
                      <a:pPr fontAlgn="t"/>
                      <a:r>
                        <a:rPr lang="en-US" sz="1500">
                          <a:effectLst/>
                        </a:rPr>
                        <a:t>Path to Source Element in XSD</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Path to the source element in the XSD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20970804"/>
                  </a:ext>
                </a:extLst>
              </a:tr>
              <a:tr h="1661647">
                <a:tc>
                  <a:txBody>
                    <a:bodyPr/>
                    <a:lstStyle/>
                    <a:p>
                      <a:pPr fontAlgn="t"/>
                      <a:r>
                        <a:rPr lang="en-IN" sz="1500">
                          <a:effectLst/>
                        </a:rPr>
                        <a:t>Field Separator in CSV</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the character that you want to use as the field separator in CSV file from dropdown list</a:t>
                      </a:r>
                    </a:p>
                    <a:p>
                      <a:pPr fontAlgn="t"/>
                      <a:r>
                        <a:rPr lang="en-US" sz="1500" b="1">
                          <a:effectLst/>
                        </a:rPr>
                        <a:t>Tip</a:t>
                      </a:r>
                    </a:p>
                    <a:p>
                      <a:pPr fontAlgn="t"/>
                      <a:r>
                        <a:rPr lang="en-US" sz="1500">
                          <a:effectLst/>
                        </a:rPr>
                        <a:t>If you want to use a field separator that is not available in the dropdown list, manually enter the character.</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5801997"/>
                  </a:ext>
                </a:extLst>
              </a:tr>
              <a:tr h="789816">
                <a:tc>
                  <a:txBody>
                    <a:bodyPr/>
                    <a:lstStyle/>
                    <a:p>
                      <a:pPr fontAlgn="t"/>
                      <a:r>
                        <a:rPr lang="en-US" sz="1500">
                          <a:effectLst/>
                        </a:rPr>
                        <a:t>Include Field Name as Headers</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this checkbox if you want to use the field names as the headers in CSV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31492234"/>
                  </a:ext>
                </a:extLst>
              </a:tr>
              <a:tr h="789816">
                <a:tc>
                  <a:txBody>
                    <a:bodyPr/>
                    <a:lstStyle/>
                    <a:p>
                      <a:pPr fontAlgn="t"/>
                      <a:r>
                        <a:rPr lang="en-IN" sz="1500">
                          <a:effectLst/>
                        </a:rPr>
                        <a:t>Include Parent Element</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this checkbox if you want to include the parent element of the XML file in CSV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3863521"/>
                  </a:ext>
                </a:extLst>
              </a:tr>
              <a:tr h="789816">
                <a:tc>
                  <a:txBody>
                    <a:bodyPr/>
                    <a:lstStyle/>
                    <a:p>
                      <a:pPr fontAlgn="t"/>
                      <a:r>
                        <a:rPr lang="en-IN" sz="1500">
                          <a:effectLst/>
                        </a:rPr>
                        <a:t>Include Attribute Values</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this checkbox if you want to include attribute values in the CSV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7165500"/>
                  </a:ext>
                </a:extLst>
              </a:tr>
            </a:tbl>
          </a:graphicData>
        </a:graphic>
      </p:graphicFrame>
    </p:spTree>
    <p:extLst>
      <p:ext uri="{BB962C8B-B14F-4D97-AF65-F5344CB8AC3E}">
        <p14:creationId xmlns:p14="http://schemas.microsoft.com/office/powerpoint/2010/main" val="37409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AC79-8F03-4C12-83C3-6E4C0AE5A3D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44A0589-1787-48E5-B63E-B0736E8FF9F9}"/>
              </a:ext>
            </a:extLst>
          </p:cNvPr>
          <p:cNvGraphicFramePr>
            <a:graphicFrameLocks noGrp="1"/>
          </p:cNvGraphicFramePr>
          <p:nvPr>
            <p:ph idx="1"/>
          </p:nvPr>
        </p:nvGraphicFramePr>
        <p:xfrm>
          <a:off x="3618753" y="1825625"/>
          <a:ext cx="4954494" cy="4351338"/>
        </p:xfrm>
        <a:graphic>
          <a:graphicData uri="http://schemas.openxmlformats.org/drawingml/2006/table">
            <a:tbl>
              <a:tblPr/>
              <a:tblGrid>
                <a:gridCol w="2477247">
                  <a:extLst>
                    <a:ext uri="{9D8B030D-6E8A-4147-A177-3AD203B41FA5}">
                      <a16:colId xmlns:a16="http://schemas.microsoft.com/office/drawing/2014/main" val="3495377471"/>
                    </a:ext>
                  </a:extLst>
                </a:gridCol>
                <a:gridCol w="2477247">
                  <a:extLst>
                    <a:ext uri="{9D8B030D-6E8A-4147-A177-3AD203B41FA5}">
                      <a16:colId xmlns:a16="http://schemas.microsoft.com/office/drawing/2014/main" val="4142759860"/>
                    </a:ext>
                  </a:extLst>
                </a:gridCol>
              </a:tblGrid>
              <a:tr h="172330">
                <a:tc gridSpan="2">
                  <a:txBody>
                    <a:bodyPr/>
                    <a:lstStyle/>
                    <a:p>
                      <a:r>
                        <a:rPr lang="en-IN" sz="800"/>
                        <a:t>Content Modifier Attributes for Message Header or Exchange Property</a:t>
                      </a:r>
                    </a:p>
                  </a:txBody>
                  <a:tcPr marL="43083" marR="43083" marT="21541" marB="21541" anchor="ctr"/>
                </a:tc>
                <a:tc hMerge="1">
                  <a:txBody>
                    <a:bodyPr/>
                    <a:lstStyle/>
                    <a:p>
                      <a:endParaRPr lang="en-IN"/>
                    </a:p>
                  </a:txBody>
                  <a:tcPr/>
                </a:tc>
                <a:extLst>
                  <a:ext uri="{0D108BD9-81ED-4DB2-BD59-A6C34878D82A}">
                    <a16:rowId xmlns:a16="http://schemas.microsoft.com/office/drawing/2014/main" val="1614909294"/>
                  </a:ext>
                </a:extLst>
              </a:tr>
              <a:tr h="172330">
                <a:tc>
                  <a:txBody>
                    <a:bodyPr/>
                    <a:lstStyle/>
                    <a:p>
                      <a:pPr fontAlgn="t"/>
                      <a:r>
                        <a:rPr lang="en-IN" sz="800">
                          <a:effectLst/>
                        </a:rPr>
                        <a:t>Attribute</a:t>
                      </a: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B w="12700" cap="flat" cmpd="sng" algn="ctr">
                      <a:solidFill>
                        <a:srgbClr val="CCCCCC"/>
                      </a:solidFill>
                      <a:prstDash val="solid"/>
                      <a:round/>
                      <a:headEnd type="none" w="med" len="med"/>
                      <a:tailEnd type="none" w="med" len="med"/>
                    </a:lnB>
                  </a:tcPr>
                </a:tc>
                <a:tc>
                  <a:txBody>
                    <a:bodyPr/>
                    <a:lstStyle/>
                    <a:p>
                      <a:pPr fontAlgn="t"/>
                      <a:r>
                        <a:rPr lang="en-IN" sz="800">
                          <a:effectLst/>
                        </a:rPr>
                        <a:t>Description</a:t>
                      </a: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58648330"/>
                  </a:ext>
                </a:extLst>
              </a:tr>
              <a:tr h="689321">
                <a:tc>
                  <a:txBody>
                    <a:bodyPr/>
                    <a:lstStyle/>
                    <a:p>
                      <a:pPr fontAlgn="t"/>
                      <a:r>
                        <a:rPr lang="en-IN" sz="800" b="1">
                          <a:effectLst/>
                        </a:rPr>
                        <a:t>Action</a:t>
                      </a:r>
                      <a:endParaRPr lang="en-IN" sz="800">
                        <a:effectLst/>
                      </a:endParaRP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800">
                          <a:effectLst/>
                        </a:rPr>
                        <a:t>You can specify whether the Content Modifier should create or delete the header or property defined by the table row.</a:t>
                      </a:r>
                    </a:p>
                    <a:p>
                      <a:pPr fontAlgn="t"/>
                      <a:r>
                        <a:rPr lang="en-US" sz="800">
                          <a:effectLst/>
                        </a:rPr>
                        <a:t>You must specify the name of the header or property you want to delete.</a:t>
                      </a: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7943142"/>
                  </a:ext>
                </a:extLst>
              </a:tr>
              <a:tr h="301578">
                <a:tc>
                  <a:txBody>
                    <a:bodyPr/>
                    <a:lstStyle/>
                    <a:p>
                      <a:pPr fontAlgn="t"/>
                      <a:r>
                        <a:rPr lang="en-IN" sz="800" b="1">
                          <a:effectLst/>
                        </a:rPr>
                        <a:t>Name</a:t>
                      </a:r>
                      <a:endParaRPr lang="en-IN" sz="800">
                        <a:effectLst/>
                      </a:endParaRP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800">
                          <a:effectLst/>
                        </a:rPr>
                        <a:t>Name under which the specified data has to be stored in the selected header or property data container.</a:t>
                      </a: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27277894"/>
                  </a:ext>
                </a:extLst>
              </a:tr>
              <a:tr h="3015779">
                <a:tc>
                  <a:txBody>
                    <a:bodyPr/>
                    <a:lstStyle/>
                    <a:p>
                      <a:pPr fontAlgn="t"/>
                      <a:r>
                        <a:rPr lang="en-IN" sz="800" b="1">
                          <a:effectLst/>
                        </a:rPr>
                        <a:t>Source Type</a:t>
                      </a:r>
                      <a:endParaRPr lang="en-IN" sz="800">
                        <a:effectLst/>
                      </a:endParaRP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800" dirty="0">
                          <a:effectLst/>
                        </a:rPr>
                        <a:t>Indicates the kind of data you want to use to change the content of the selected header or property data container.</a:t>
                      </a:r>
                    </a:p>
                    <a:p>
                      <a:pPr fontAlgn="t"/>
                      <a:r>
                        <a:rPr lang="en-US" sz="800" dirty="0">
                          <a:effectLst/>
                        </a:rPr>
                        <a:t>You can select from the following types:</a:t>
                      </a:r>
                    </a:p>
                    <a:p>
                      <a:pPr fontAlgn="t">
                        <a:buFont typeface="Arial" panose="020B0604020202020204" pitchFamily="34" charset="0"/>
                        <a:buChar char="•"/>
                      </a:pPr>
                      <a:r>
                        <a:rPr lang="en-US" sz="800" b="1" dirty="0">
                          <a:effectLst/>
                        </a:rPr>
                        <a:t>Constant</a:t>
                      </a:r>
                      <a:endParaRPr lang="en-US" sz="800" dirty="0">
                        <a:effectLst/>
                      </a:endParaRPr>
                    </a:p>
                    <a:p>
                      <a:pPr fontAlgn="t">
                        <a:buFont typeface="Arial" panose="020B0604020202020204" pitchFamily="34" charset="0"/>
                        <a:buChar char="•"/>
                      </a:pPr>
                      <a:r>
                        <a:rPr lang="en-US" sz="800" dirty="0">
                          <a:effectLst/>
                        </a:rPr>
                        <a:t>Allows you to write a constant value to the header or property data container.</a:t>
                      </a:r>
                    </a:p>
                    <a:p>
                      <a:pPr fontAlgn="t">
                        <a:buFont typeface="Arial" panose="020B0604020202020204" pitchFamily="34" charset="0"/>
                        <a:buChar char="•"/>
                      </a:pPr>
                      <a:r>
                        <a:rPr lang="en-US" sz="800" dirty="0">
                          <a:effectLst/>
                        </a:rPr>
                        <a:t>Special characters like {} and [] are not allowed.</a:t>
                      </a:r>
                    </a:p>
                    <a:p>
                      <a:pPr fontAlgn="t">
                        <a:buFont typeface="Arial" panose="020B0604020202020204" pitchFamily="34" charset="0"/>
                        <a:buChar char="•"/>
                      </a:pPr>
                      <a:r>
                        <a:rPr lang="en-US" sz="800" b="1" dirty="0">
                          <a:effectLst/>
                        </a:rPr>
                        <a:t>Header</a:t>
                      </a:r>
                      <a:endParaRPr lang="en-US" sz="800" dirty="0">
                        <a:effectLst/>
                      </a:endParaRPr>
                    </a:p>
                    <a:p>
                      <a:pPr fontAlgn="t">
                        <a:buFont typeface="Arial" panose="020B0604020202020204" pitchFamily="34" charset="0"/>
                        <a:buChar char="•"/>
                      </a:pPr>
                      <a:r>
                        <a:rPr lang="en-US" sz="800" dirty="0">
                          <a:effectLst/>
                        </a:rPr>
                        <a:t>Allows you to specify the name of a Camel header.</a:t>
                      </a:r>
                    </a:p>
                    <a:p>
                      <a:pPr fontAlgn="t">
                        <a:buFont typeface="Arial" panose="020B0604020202020204" pitchFamily="34" charset="0"/>
                        <a:buChar char="•"/>
                      </a:pPr>
                      <a:r>
                        <a:rPr lang="en-US" sz="800" dirty="0">
                          <a:effectLst/>
                        </a:rPr>
                        <a:t>You can then use this header to dynamically define properties in subsequent steps.</a:t>
                      </a:r>
                    </a:p>
                    <a:p>
                      <a:pPr fontAlgn="t">
                        <a:buFont typeface="Arial" panose="020B0604020202020204" pitchFamily="34" charset="0"/>
                        <a:buChar char="•"/>
                      </a:pPr>
                      <a:r>
                        <a:rPr lang="en-US" sz="800" dirty="0">
                          <a:effectLst/>
                        </a:rPr>
                        <a:t>For example, if you specify the header name </a:t>
                      </a:r>
                      <a:r>
                        <a:rPr lang="en-US" sz="800" dirty="0" err="1">
                          <a:effectLst/>
                        </a:rPr>
                        <a:t>CamelSplitIndex</a:t>
                      </a:r>
                      <a:r>
                        <a:rPr lang="en-US" sz="800" dirty="0">
                          <a:effectLst/>
                        </a:rPr>
                        <a:t>, the Camel header of the same name, which counts the actual number of splits in a message split scenario, is accessed from the incoming message.</a:t>
                      </a:r>
                    </a:p>
                    <a:p>
                      <a:pPr fontAlgn="t">
                        <a:buFont typeface="Arial" panose="020B0604020202020204" pitchFamily="34" charset="0"/>
                        <a:buChar char="•"/>
                      </a:pPr>
                      <a:r>
                        <a:rPr lang="en-US" sz="800" dirty="0">
                          <a:effectLst/>
                        </a:rPr>
                        <a:t>In a subsequent step, you use the following expression to refer to this header (for dynamic configuration): ${</a:t>
                      </a:r>
                      <a:r>
                        <a:rPr lang="en-US" sz="800" dirty="0" err="1">
                          <a:effectLst/>
                        </a:rPr>
                        <a:t>header.CamelSplitIndex</a:t>
                      </a:r>
                      <a:r>
                        <a:rPr lang="en-US" sz="800" dirty="0">
                          <a:effectLst/>
                        </a:rPr>
                        <a:t>}.</a:t>
                      </a:r>
                    </a:p>
                    <a:p>
                      <a:pPr fontAlgn="t">
                        <a:buFont typeface="Arial" panose="020B0604020202020204" pitchFamily="34" charset="0"/>
                        <a:buChar char="•"/>
                      </a:pPr>
                      <a:r>
                        <a:rPr lang="en-US" sz="800" dirty="0">
                          <a:effectLst/>
                        </a:rPr>
                        <a:t>To enter a header, select </a:t>
                      </a:r>
                      <a:r>
                        <a:rPr lang="en-US" sz="800" b="1" dirty="0">
                          <a:effectLst/>
                        </a:rPr>
                        <a:t>header</a:t>
                      </a:r>
                      <a:r>
                        <a:rPr lang="en-US" sz="800" dirty="0">
                          <a:effectLst/>
                        </a:rPr>
                        <a:t> in the </a:t>
                      </a:r>
                      <a:r>
                        <a:rPr lang="en-US" sz="800" b="1" dirty="0">
                          <a:effectLst/>
                        </a:rPr>
                        <a:t>Type</a:t>
                      </a:r>
                      <a:r>
                        <a:rPr lang="en-US" sz="800" dirty="0">
                          <a:effectLst/>
                        </a:rPr>
                        <a:t> column and in the </a:t>
                      </a:r>
                      <a:r>
                        <a:rPr lang="en-US" sz="800" b="1" dirty="0">
                          <a:effectLst/>
                        </a:rPr>
                        <a:t>Value</a:t>
                      </a:r>
                      <a:r>
                        <a:rPr lang="en-US" sz="800" dirty="0">
                          <a:effectLst/>
                        </a:rPr>
                        <a:t> column choose </a:t>
                      </a:r>
                      <a:r>
                        <a:rPr lang="en-US" sz="800" b="1" dirty="0">
                          <a:effectLst/>
                        </a:rPr>
                        <a:t>Select</a:t>
                      </a:r>
                      <a:r>
                        <a:rPr lang="en-US" sz="800" dirty="0">
                          <a:effectLst/>
                        </a:rPr>
                        <a:t> to browse for predefined headers.</a:t>
                      </a:r>
                    </a:p>
                  </a:txBody>
                  <a:tcPr marL="43083" marR="43083" marT="21541" marB="2154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99963824"/>
                  </a:ext>
                </a:extLst>
              </a:tr>
            </a:tbl>
          </a:graphicData>
        </a:graphic>
      </p:graphicFrame>
    </p:spTree>
    <p:extLst>
      <p:ext uri="{BB962C8B-B14F-4D97-AF65-F5344CB8AC3E}">
        <p14:creationId xmlns:p14="http://schemas.microsoft.com/office/powerpoint/2010/main" val="14190157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691A-4DA0-4AE4-9721-69F0EAB6860B}"/>
              </a:ext>
            </a:extLst>
          </p:cNvPr>
          <p:cNvSpPr>
            <a:spLocks noGrp="1"/>
          </p:cNvSpPr>
          <p:nvPr>
            <p:ph type="title"/>
          </p:nvPr>
        </p:nvSpPr>
        <p:spPr/>
        <p:txBody>
          <a:bodyPr/>
          <a:lstStyle/>
          <a:p>
            <a:r>
              <a:rPr lang="en-IN" dirty="0" err="1"/>
              <a:t>Json</a:t>
            </a:r>
            <a:r>
              <a:rPr lang="en-IN" dirty="0"/>
              <a:t> to XML converter</a:t>
            </a:r>
          </a:p>
        </p:txBody>
      </p:sp>
      <p:sp>
        <p:nvSpPr>
          <p:cNvPr id="3" name="Content Placeholder 2">
            <a:extLst>
              <a:ext uri="{FF2B5EF4-FFF2-40B4-BE49-F238E27FC236}">
                <a16:creationId xmlns:a16="http://schemas.microsoft.com/office/drawing/2014/main" id="{AD5BF00F-37AC-4A73-B0CE-9818E4742BA3}"/>
              </a:ext>
            </a:extLst>
          </p:cNvPr>
          <p:cNvSpPr>
            <a:spLocks noGrp="1"/>
          </p:cNvSpPr>
          <p:nvPr>
            <p:ph idx="1"/>
          </p:nvPr>
        </p:nvSpPr>
        <p:spPr/>
        <p:txBody>
          <a:bodyPr/>
          <a:lstStyle/>
          <a:p>
            <a:r>
              <a:rPr lang="en-US" sz="1467" dirty="0">
                <a:solidFill>
                  <a:srgbClr val="333333"/>
                </a:solidFill>
                <a:latin typeface="72"/>
              </a:rPr>
              <a:t>The JSON to XML converter enables you to transform messages in JSON format to XML format.</a:t>
            </a:r>
          </a:p>
          <a:p>
            <a:pPr algn="l"/>
            <a:r>
              <a:rPr lang="en-US" sz="1467" b="1" dirty="0">
                <a:solidFill>
                  <a:srgbClr val="333333"/>
                </a:solidFill>
                <a:latin typeface="72"/>
              </a:rPr>
              <a:t>Procedure</a:t>
            </a:r>
          </a:p>
          <a:p>
            <a:pPr algn="l">
              <a:buFont typeface="+mj-lt"/>
              <a:buAutoNum type="arabicPeriod"/>
            </a:pPr>
            <a:r>
              <a:rPr lang="en-US" sz="1467" dirty="0">
                <a:solidFill>
                  <a:srgbClr val="333333"/>
                </a:solidFill>
                <a:latin typeface="72"/>
              </a:rPr>
              <a:t>In the palette, choose </a:t>
            </a:r>
            <a:r>
              <a:rPr lang="en-US" sz="1467" dirty="0">
                <a:solidFill>
                  <a:srgbClr val="333333"/>
                </a:solidFill>
                <a:latin typeface="SAPiconsV4-1"/>
              </a:rPr>
              <a:t></a:t>
            </a:r>
            <a:r>
              <a:rPr lang="en-US" sz="1467" dirty="0">
                <a:solidFill>
                  <a:srgbClr val="333333"/>
                </a:solidFill>
                <a:latin typeface="72"/>
              </a:rPr>
              <a:t>, then choose </a:t>
            </a:r>
            <a:r>
              <a:rPr lang="en-US" sz="1467" b="1" dirty="0">
                <a:solidFill>
                  <a:srgbClr val="333333"/>
                </a:solidFill>
                <a:latin typeface="72"/>
              </a:rPr>
              <a:t>Transformation</a:t>
            </a:r>
            <a:r>
              <a:rPr lang="en-US" sz="1467" dirty="0">
                <a:solidFill>
                  <a:srgbClr val="333333"/>
                </a:solidFill>
                <a:latin typeface="72"/>
              </a:rPr>
              <a:t>  </a:t>
            </a:r>
            <a:r>
              <a:rPr lang="en-US" sz="1467" b="1" dirty="0">
                <a:solidFill>
                  <a:srgbClr val="333333"/>
                </a:solidFill>
                <a:latin typeface="72"/>
              </a:rPr>
              <a:t>Converter</a:t>
            </a:r>
            <a:r>
              <a:rPr lang="en-US" sz="1467" dirty="0">
                <a:solidFill>
                  <a:srgbClr val="333333"/>
                </a:solidFill>
                <a:latin typeface="72"/>
              </a:rPr>
              <a:t>  </a:t>
            </a:r>
            <a:r>
              <a:rPr lang="en-US" sz="1467" b="1" dirty="0">
                <a:solidFill>
                  <a:srgbClr val="333333"/>
                </a:solidFill>
                <a:latin typeface="72"/>
              </a:rPr>
              <a:t>JSON to XML Converter</a:t>
            </a:r>
            <a:r>
              <a:rPr lang="en-US" sz="1467" dirty="0">
                <a:solidFill>
                  <a:srgbClr val="333333"/>
                </a:solidFill>
                <a:latin typeface="72"/>
              </a:rPr>
              <a:t>.</a:t>
            </a:r>
          </a:p>
          <a:p>
            <a:pPr algn="l">
              <a:buFont typeface="+mj-lt"/>
              <a:buAutoNum type="arabicPeriod"/>
            </a:pPr>
            <a:r>
              <a:rPr lang="en-US" sz="1467" dirty="0">
                <a:solidFill>
                  <a:srgbClr val="333333"/>
                </a:solidFill>
                <a:latin typeface="72"/>
              </a:rPr>
              <a:t>Insert the converter at the desired position in your integration process. The converter appears as a graphical element in your integration process.</a:t>
            </a:r>
          </a:p>
          <a:p>
            <a:pPr algn="l">
              <a:buFont typeface="+mj-lt"/>
              <a:buAutoNum type="arabicPeriod"/>
            </a:pPr>
            <a:r>
              <a:rPr lang="en-US" sz="1467" dirty="0">
                <a:solidFill>
                  <a:srgbClr val="333333"/>
                </a:solidFill>
                <a:latin typeface="72"/>
              </a:rPr>
              <a:t>The properties tab page for the XML to JSON Converter opens.</a:t>
            </a:r>
          </a:p>
          <a:p>
            <a:endParaRPr lang="en-IN" dirty="0"/>
          </a:p>
        </p:txBody>
      </p:sp>
    </p:spTree>
    <p:extLst>
      <p:ext uri="{BB962C8B-B14F-4D97-AF65-F5344CB8AC3E}">
        <p14:creationId xmlns:p14="http://schemas.microsoft.com/office/powerpoint/2010/main" val="98982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3E83-9915-485B-A9CD-6F8837537EB6}"/>
              </a:ext>
            </a:extLst>
          </p:cNvPr>
          <p:cNvSpPr>
            <a:spLocks noGrp="1"/>
          </p:cNvSpPr>
          <p:nvPr>
            <p:ph type="title"/>
          </p:nvPr>
        </p:nvSpPr>
        <p:spPr>
          <a:xfrm>
            <a:off x="648928" y="629266"/>
            <a:ext cx="3505496" cy="1622321"/>
          </a:xfrm>
        </p:spPr>
        <p:txBody>
          <a:bodyPr>
            <a:normAutofit/>
          </a:bodyPr>
          <a:lstStyle/>
          <a:p>
            <a:r>
              <a:rPr lang="en-IN" dirty="0" err="1"/>
              <a:t>Json</a:t>
            </a:r>
            <a:r>
              <a:rPr lang="en-IN" dirty="0"/>
              <a:t> to XML converter</a:t>
            </a:r>
          </a:p>
        </p:txBody>
      </p:sp>
      <p:sp>
        <p:nvSpPr>
          <p:cNvPr id="3" name="Content Placeholder 2">
            <a:extLst>
              <a:ext uri="{FF2B5EF4-FFF2-40B4-BE49-F238E27FC236}">
                <a16:creationId xmlns:a16="http://schemas.microsoft.com/office/drawing/2014/main" id="{75ECAF3E-478C-4097-8FD6-1E8101340918}"/>
              </a:ext>
            </a:extLst>
          </p:cNvPr>
          <p:cNvSpPr>
            <a:spLocks noGrp="1"/>
          </p:cNvSpPr>
          <p:nvPr>
            <p:ph idx="1"/>
          </p:nvPr>
        </p:nvSpPr>
        <p:spPr>
          <a:xfrm>
            <a:off x="648931" y="2438400"/>
            <a:ext cx="3505493" cy="3785419"/>
          </a:xfrm>
        </p:spPr>
        <p:txBody>
          <a:bodyPr>
            <a:normAutofit/>
          </a:bodyPr>
          <a:lstStyle/>
          <a:p>
            <a:r>
              <a:rPr lang="en-US" sz="2000">
                <a:latin typeface="72"/>
              </a:rPr>
              <a:t>Define the parameters for your conversion, see table below</a:t>
            </a:r>
          </a:p>
          <a:p>
            <a:endParaRPr lang="en-IN" sz="2000"/>
          </a:p>
        </p:txBody>
      </p:sp>
      <p:graphicFrame>
        <p:nvGraphicFramePr>
          <p:cNvPr id="4" name="Table 3">
            <a:extLst>
              <a:ext uri="{FF2B5EF4-FFF2-40B4-BE49-F238E27FC236}">
                <a16:creationId xmlns:a16="http://schemas.microsoft.com/office/drawing/2014/main" id="{003ED54C-E905-4D81-8F22-B4C921DD0C90}"/>
              </a:ext>
            </a:extLst>
          </p:cNvPr>
          <p:cNvGraphicFramePr>
            <a:graphicFrameLocks noGrp="1"/>
          </p:cNvGraphicFramePr>
          <p:nvPr/>
        </p:nvGraphicFramePr>
        <p:xfrm>
          <a:off x="5405862" y="1055821"/>
          <a:ext cx="6019334" cy="4743116"/>
        </p:xfrm>
        <a:graphic>
          <a:graphicData uri="http://schemas.openxmlformats.org/drawingml/2006/table">
            <a:tbl>
              <a:tblPr/>
              <a:tblGrid>
                <a:gridCol w="1031171">
                  <a:extLst>
                    <a:ext uri="{9D8B030D-6E8A-4147-A177-3AD203B41FA5}">
                      <a16:colId xmlns:a16="http://schemas.microsoft.com/office/drawing/2014/main" val="1271612373"/>
                    </a:ext>
                  </a:extLst>
                </a:gridCol>
                <a:gridCol w="2525628">
                  <a:extLst>
                    <a:ext uri="{9D8B030D-6E8A-4147-A177-3AD203B41FA5}">
                      <a16:colId xmlns:a16="http://schemas.microsoft.com/office/drawing/2014/main" val="2508156881"/>
                    </a:ext>
                  </a:extLst>
                </a:gridCol>
                <a:gridCol w="2462535">
                  <a:extLst>
                    <a:ext uri="{9D8B030D-6E8A-4147-A177-3AD203B41FA5}">
                      <a16:colId xmlns:a16="http://schemas.microsoft.com/office/drawing/2014/main" val="3784569562"/>
                    </a:ext>
                  </a:extLst>
                </a:gridCol>
              </a:tblGrid>
              <a:tr h="209116">
                <a:tc>
                  <a:txBody>
                    <a:bodyPr/>
                    <a:lstStyle/>
                    <a:p>
                      <a:pPr algn="l" fontAlgn="t">
                        <a:spcBef>
                          <a:spcPts val="0"/>
                        </a:spcBef>
                        <a:spcAft>
                          <a:spcPts val="0"/>
                        </a:spcAft>
                      </a:pPr>
                      <a:r>
                        <a:rPr lang="en-IN" sz="900" b="0" i="0" u="none" strike="noStrike">
                          <a:effectLst/>
                          <a:latin typeface="Arial" panose="020B0604020202020204" pitchFamily="34" charset="0"/>
                        </a:rPr>
                        <a:t>Tab</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Option</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7704297"/>
                  </a:ext>
                </a:extLst>
              </a:tr>
              <a:tr h="209116">
                <a:tc>
                  <a:txBody>
                    <a:bodyPr/>
                    <a:lstStyle/>
                    <a:p>
                      <a:pPr algn="l" fontAlgn="t">
                        <a:spcBef>
                          <a:spcPts val="0"/>
                        </a:spcBef>
                        <a:spcAft>
                          <a:spcPts val="0"/>
                        </a:spcAft>
                      </a:pPr>
                      <a:r>
                        <a:rPr lang="en-IN" sz="900" b="0" i="0" u="none" strike="noStrike">
                          <a:effectLst/>
                          <a:latin typeface="Arial" panose="020B0604020202020204" pitchFamily="34" charset="0"/>
                        </a:rPr>
                        <a:t>General</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Name</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name of the converter.</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58342539"/>
                  </a:ext>
                </a:extLst>
              </a:tr>
              <a:tr h="636851">
                <a:tc rowSpan="5">
                  <a:txBody>
                    <a:bodyPr/>
                    <a:lstStyle/>
                    <a:p>
                      <a:pPr algn="l" fontAlgn="t">
                        <a:spcBef>
                          <a:spcPts val="0"/>
                        </a:spcBef>
                        <a:spcAft>
                          <a:spcPts val="0"/>
                        </a:spcAft>
                      </a:pPr>
                      <a:r>
                        <a:rPr lang="en-IN" sz="900" b="0" i="0" u="none" strike="noStrike">
                          <a:effectLst/>
                          <a:latin typeface="Arial" panose="020B0604020202020204" pitchFamily="34" charset="0"/>
                        </a:rPr>
                        <a:t>Processing</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JSON Prefix (only if the option </a:t>
                      </a:r>
                      <a:r>
                        <a:rPr lang="en-US" sz="900" b="1" i="0" u="none" strike="noStrike">
                          <a:effectLst/>
                          <a:latin typeface="Arial" panose="020B0604020202020204" pitchFamily="34" charset="0"/>
                        </a:rPr>
                        <a:t>Use Namespace Mapping</a:t>
                      </a:r>
                      <a:r>
                        <a:rPr lang="en-US" sz="900" b="0" i="0" u="none" strike="noStrike">
                          <a:effectLst/>
                          <a:latin typeface="Arial" panose="020B0604020202020204" pitchFamily="34" charset="0"/>
                        </a:rPr>
                        <a:t> is selected)</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mapping of the JSON prefix to the XML namespace. The JSON namespace/prefix must begin with a letter and can contain aA-zZ and 0-9.</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1250666"/>
                  </a:ext>
                </a:extLst>
              </a:tr>
              <a:tr h="1064587">
                <a:tc vMerge="1">
                  <a:txBody>
                    <a:bodyPr/>
                    <a:lstStyle/>
                    <a:p>
                      <a:endParaRPr lang="en-IN"/>
                    </a:p>
                  </a:txBody>
                  <a:tcPr/>
                </a:tc>
                <a:tc>
                  <a:txBody>
                    <a:bodyPr/>
                    <a:lstStyle/>
                    <a:p>
                      <a:pPr algn="l" fontAlgn="t">
                        <a:spcBef>
                          <a:spcPts val="0"/>
                        </a:spcBef>
                        <a:spcAft>
                          <a:spcPts val="0"/>
                        </a:spcAft>
                      </a:pPr>
                      <a:r>
                        <a:rPr lang="en-IN" sz="900" b="0" i="0" u="none" strike="noStrike">
                          <a:effectLst/>
                          <a:latin typeface="Arial" panose="020B0604020202020204" pitchFamily="34" charset="0"/>
                        </a:rPr>
                        <a:t>JSON Prefix Separator</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JSON prefix separator to be used to separate the JSON prefix from the local part. The value used must not be used in the JSON prefix or local name.</a:t>
                      </a:r>
                    </a:p>
                    <a:p>
                      <a:pPr algn="l" fontAlgn="t">
                        <a:spcBef>
                          <a:spcPts val="0"/>
                        </a:spcBef>
                        <a:spcAft>
                          <a:spcPts val="0"/>
                        </a:spcAft>
                      </a:pPr>
                      <a:r>
                        <a:rPr lang="en-US" sz="900" b="0" i="0" u="none" strike="noStrike">
                          <a:effectLst/>
                          <a:latin typeface="Arial" panose="020B0604020202020204" pitchFamily="34" charset="0"/>
                        </a:rPr>
                        <a:t>The following characters are allowed: colon(:), comma(,), dot(.), pipe(|), semicolon(;), and space.</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888180"/>
                  </a:ext>
                </a:extLst>
              </a:tr>
              <a:tr h="351695">
                <a:tc vMerge="1">
                  <a:txBody>
                    <a:bodyPr/>
                    <a:lstStyle/>
                    <a:p>
                      <a:endParaRPr lang="en-IN"/>
                    </a:p>
                  </a:txBody>
                  <a:tcPr/>
                </a:tc>
                <a:tc>
                  <a:txBody>
                    <a:bodyPr/>
                    <a:lstStyle/>
                    <a:p>
                      <a:pPr algn="l" fontAlgn="t">
                        <a:spcBef>
                          <a:spcPts val="0"/>
                        </a:spcBef>
                        <a:spcAft>
                          <a:spcPts val="0"/>
                        </a:spcAft>
                      </a:pPr>
                      <a:r>
                        <a:rPr lang="en-IN" sz="900" b="0" i="0" u="none" strike="noStrike">
                          <a:effectLst/>
                          <a:latin typeface="Arial" panose="020B0604020202020204" pitchFamily="34" charset="0"/>
                        </a:rPr>
                        <a:t>Add XML Root Element</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Select this option to convert JSON documents with an XML root element</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94756614"/>
                  </a:ext>
                </a:extLst>
              </a:tr>
              <a:tr h="1777479">
                <a:tc vMerge="1">
                  <a:txBody>
                    <a:bodyPr/>
                    <a:lstStyle/>
                    <a:p>
                      <a:endParaRPr lang="en-IN"/>
                    </a:p>
                  </a:txBody>
                  <a:tcPr/>
                </a:tc>
                <a:tc>
                  <a:txBody>
                    <a:bodyPr/>
                    <a:lstStyle/>
                    <a:p>
                      <a:pPr algn="l" fontAlgn="t">
                        <a:spcBef>
                          <a:spcPts val="0"/>
                        </a:spcBef>
                        <a:spcAft>
                          <a:spcPts val="0"/>
                        </a:spcAft>
                      </a:pPr>
                      <a:r>
                        <a:rPr lang="en-US" sz="900" b="0" i="0" u="none" strike="noStrike">
                          <a:effectLst/>
                          <a:latin typeface="Arial" panose="020B0604020202020204" pitchFamily="34" charset="0"/>
                        </a:rPr>
                        <a:t>Name (only if the option </a:t>
                      </a:r>
                      <a:r>
                        <a:rPr lang="en-US" sz="900" b="1" i="0" u="none" strike="noStrike">
                          <a:effectLst/>
                          <a:latin typeface="Arial" panose="020B0604020202020204" pitchFamily="34" charset="0"/>
                        </a:rPr>
                        <a:t>Add XML Root Element</a:t>
                      </a:r>
                      <a:r>
                        <a:rPr lang="en-US" sz="900" b="0" i="0" u="none" strike="noStrike">
                          <a:effectLst/>
                          <a:latin typeface="Arial" panose="020B0604020202020204" pitchFamily="34" charset="0"/>
                        </a:rPr>
                        <a:t> is selected)</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name of the XML root element. The name must comply with the NCName rules:</a:t>
                      </a:r>
                    </a:p>
                    <a:p>
                      <a:pPr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The name must begin with a letter or an underscore.</a:t>
                      </a:r>
                    </a:p>
                    <a:p>
                      <a:pPr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The valid characters for the remainder of the name are:</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Letters</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Digits</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Period</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Hyphen</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Underscore</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7425799"/>
                  </a:ext>
                </a:extLst>
              </a:tr>
              <a:tr h="494272">
                <a:tc vMerge="1">
                  <a:txBody>
                    <a:bodyPr/>
                    <a:lstStyle/>
                    <a:p>
                      <a:endParaRPr lang="en-IN"/>
                    </a:p>
                  </a:txBody>
                  <a:tcPr/>
                </a:tc>
                <a:tc>
                  <a:txBody>
                    <a:bodyPr/>
                    <a:lstStyle/>
                    <a:p>
                      <a:pPr algn="l" fontAlgn="t">
                        <a:spcBef>
                          <a:spcPts val="0"/>
                        </a:spcBef>
                        <a:spcAft>
                          <a:spcPts val="0"/>
                        </a:spcAft>
                      </a:pPr>
                      <a:r>
                        <a:rPr lang="en-US" sz="900" b="0" i="0" u="none" strike="noStrike">
                          <a:effectLst/>
                          <a:latin typeface="Arial" panose="020B0604020202020204" pitchFamily="34" charset="0"/>
                        </a:rPr>
                        <a:t>Namespace Mapping (only if the option </a:t>
                      </a:r>
                      <a:r>
                        <a:rPr lang="en-US" sz="900" b="1" i="0" u="none" strike="noStrike">
                          <a:effectLst/>
                          <a:latin typeface="Arial" panose="020B0604020202020204" pitchFamily="34" charset="0"/>
                        </a:rPr>
                        <a:t>Add XML Root Element</a:t>
                      </a:r>
                      <a:r>
                        <a:rPr lang="en-US" sz="900" b="0" i="0" u="none" strike="noStrike">
                          <a:effectLst/>
                          <a:latin typeface="Arial" panose="020B0604020202020204" pitchFamily="34" charset="0"/>
                        </a:rPr>
                        <a:t> is selected)</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namespace of the XML root element that you have configured in the integration flow.</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1915567"/>
                  </a:ext>
                </a:extLst>
              </a:tr>
            </a:tbl>
          </a:graphicData>
        </a:graphic>
      </p:graphicFrame>
    </p:spTree>
    <p:extLst>
      <p:ext uri="{BB962C8B-B14F-4D97-AF65-F5344CB8AC3E}">
        <p14:creationId xmlns:p14="http://schemas.microsoft.com/office/powerpoint/2010/main" val="1187941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8D6C-8207-4C73-B66D-86C93E4B08FB}"/>
              </a:ext>
            </a:extLst>
          </p:cNvPr>
          <p:cNvSpPr>
            <a:spLocks noGrp="1"/>
          </p:cNvSpPr>
          <p:nvPr>
            <p:ph type="title"/>
          </p:nvPr>
        </p:nvSpPr>
        <p:spPr/>
        <p:txBody>
          <a:bodyPr>
            <a:normAutofit/>
          </a:bodyPr>
          <a:lstStyle/>
          <a:p>
            <a:r>
              <a:rPr lang="en-IN" b="0" i="0" dirty="0">
                <a:solidFill>
                  <a:srgbClr val="333333"/>
                </a:solidFill>
                <a:effectLst/>
                <a:latin typeface="72"/>
              </a:rPr>
              <a:t>                      XML to JSON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A24090D4-EEDC-468F-97B7-68E7430BF1DF}"/>
              </a:ext>
            </a:extLst>
          </p:cNvPr>
          <p:cNvSpPr>
            <a:spLocks noGrp="1"/>
          </p:cNvSpPr>
          <p:nvPr>
            <p:ph idx="1"/>
          </p:nvPr>
        </p:nvSpPr>
        <p:spPr/>
        <p:txBody>
          <a:bodyPr/>
          <a:lstStyle/>
          <a:p>
            <a:pPr algn="l"/>
            <a:r>
              <a:rPr lang="en-US" sz="1467" b="1" dirty="0">
                <a:solidFill>
                  <a:srgbClr val="333333"/>
                </a:solidFill>
                <a:latin typeface="72"/>
              </a:rPr>
              <a:t>Procedure</a:t>
            </a:r>
          </a:p>
          <a:p>
            <a:pPr algn="l">
              <a:buFont typeface="+mj-lt"/>
              <a:buAutoNum type="arabicPeriod"/>
            </a:pPr>
            <a:r>
              <a:rPr lang="en-US" sz="1467" dirty="0">
                <a:solidFill>
                  <a:srgbClr val="333333"/>
                </a:solidFill>
                <a:latin typeface="72"/>
              </a:rPr>
              <a:t>In the palette, choose </a:t>
            </a:r>
            <a:r>
              <a:rPr lang="en-US" sz="1467" dirty="0">
                <a:solidFill>
                  <a:srgbClr val="333333"/>
                </a:solidFill>
                <a:latin typeface="SAPiconsV4-1"/>
              </a:rPr>
              <a:t> </a:t>
            </a:r>
            <a:r>
              <a:rPr lang="en-US" sz="1467" b="1" dirty="0">
                <a:solidFill>
                  <a:srgbClr val="333333"/>
                </a:solidFill>
                <a:latin typeface="72"/>
              </a:rPr>
              <a:t>Transformation</a:t>
            </a:r>
            <a:r>
              <a:rPr lang="en-US" sz="1467" dirty="0">
                <a:solidFill>
                  <a:srgbClr val="333333"/>
                </a:solidFill>
                <a:latin typeface="72"/>
              </a:rPr>
              <a:t>  </a:t>
            </a:r>
            <a:r>
              <a:rPr lang="en-US" sz="1467" b="1" dirty="0">
                <a:solidFill>
                  <a:srgbClr val="333333"/>
                </a:solidFill>
                <a:latin typeface="72"/>
              </a:rPr>
              <a:t>Converter</a:t>
            </a:r>
            <a:r>
              <a:rPr lang="en-US" sz="1467" dirty="0">
                <a:solidFill>
                  <a:srgbClr val="333333"/>
                </a:solidFill>
                <a:latin typeface="72"/>
              </a:rPr>
              <a:t>  </a:t>
            </a:r>
            <a:r>
              <a:rPr lang="en-US" sz="1467" b="1" dirty="0">
                <a:solidFill>
                  <a:srgbClr val="333333"/>
                </a:solidFill>
                <a:latin typeface="72"/>
              </a:rPr>
              <a:t>XML to JSON </a:t>
            </a:r>
            <a:r>
              <a:rPr lang="en-US" sz="1467" b="1" dirty="0" err="1">
                <a:solidFill>
                  <a:srgbClr val="333333"/>
                </a:solidFill>
                <a:latin typeface="72"/>
              </a:rPr>
              <a:t>Converter</a:t>
            </a:r>
            <a:r>
              <a:rPr lang="en-US" sz="1467" dirty="0" err="1">
                <a:solidFill>
                  <a:srgbClr val="333333"/>
                </a:solidFill>
                <a:latin typeface="72"/>
              </a:rPr>
              <a:t>.Your</a:t>
            </a:r>
            <a:r>
              <a:rPr lang="en-US" sz="1467" dirty="0">
                <a:solidFill>
                  <a:srgbClr val="333333"/>
                </a:solidFill>
                <a:latin typeface="72"/>
              </a:rPr>
              <a:t> </a:t>
            </a:r>
            <a:r>
              <a:rPr lang="en-US" sz="1467" dirty="0" err="1">
                <a:solidFill>
                  <a:srgbClr val="333333"/>
                </a:solidFill>
                <a:latin typeface="72"/>
              </a:rPr>
              <a:t>cusor</a:t>
            </a:r>
            <a:r>
              <a:rPr lang="en-US" sz="1467" dirty="0">
                <a:solidFill>
                  <a:srgbClr val="333333"/>
                </a:solidFill>
                <a:latin typeface="72"/>
              </a:rPr>
              <a:t> symbol</a:t>
            </a:r>
          </a:p>
          <a:p>
            <a:pPr algn="l">
              <a:buFont typeface="+mj-lt"/>
              <a:buAutoNum type="arabicPeriod"/>
            </a:pPr>
            <a:r>
              <a:rPr lang="en-US" sz="1467" dirty="0">
                <a:solidFill>
                  <a:srgbClr val="333333"/>
                </a:solidFill>
                <a:latin typeface="72"/>
              </a:rPr>
              <a:t>Insert the converter at the desired position in your integration </a:t>
            </a:r>
            <a:r>
              <a:rPr lang="en-US" sz="1467" dirty="0" err="1">
                <a:solidFill>
                  <a:srgbClr val="333333"/>
                </a:solidFill>
                <a:latin typeface="72"/>
              </a:rPr>
              <a:t>process.The</a:t>
            </a:r>
            <a:r>
              <a:rPr lang="en-US" sz="1467" dirty="0">
                <a:solidFill>
                  <a:srgbClr val="333333"/>
                </a:solidFill>
                <a:latin typeface="72"/>
              </a:rPr>
              <a:t> converter appears as a graphical element in your integration process.</a:t>
            </a:r>
          </a:p>
          <a:p>
            <a:pPr algn="l">
              <a:buFont typeface="+mj-lt"/>
              <a:buAutoNum type="arabicPeriod"/>
            </a:pPr>
            <a:r>
              <a:rPr lang="en-US" sz="1467" dirty="0">
                <a:solidFill>
                  <a:srgbClr val="333333"/>
                </a:solidFill>
                <a:latin typeface="72"/>
              </a:rPr>
              <a:t>The properties tab page for the XML to JSON-Converter opens</a:t>
            </a:r>
          </a:p>
          <a:p>
            <a:endParaRPr lang="en-IN" dirty="0"/>
          </a:p>
        </p:txBody>
      </p:sp>
    </p:spTree>
    <p:extLst>
      <p:ext uri="{BB962C8B-B14F-4D97-AF65-F5344CB8AC3E}">
        <p14:creationId xmlns:p14="http://schemas.microsoft.com/office/powerpoint/2010/main" val="10933843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C152-4EC3-4FD2-A7C2-60FCEC11E3E0}"/>
              </a:ext>
            </a:extLst>
          </p:cNvPr>
          <p:cNvSpPr>
            <a:spLocks noGrp="1"/>
          </p:cNvSpPr>
          <p:nvPr>
            <p:ph type="title"/>
          </p:nvPr>
        </p:nvSpPr>
        <p:spPr>
          <a:xfrm>
            <a:off x="648928" y="629266"/>
            <a:ext cx="3505496" cy="1622321"/>
          </a:xfrm>
        </p:spPr>
        <p:txBody>
          <a:bodyPr>
            <a:normAutofit/>
          </a:bodyPr>
          <a:lstStyle/>
          <a:p>
            <a:endParaRPr lang="en-IN"/>
          </a:p>
        </p:txBody>
      </p:sp>
      <p:sp>
        <p:nvSpPr>
          <p:cNvPr id="9" name="Content Placeholder 8">
            <a:extLst>
              <a:ext uri="{FF2B5EF4-FFF2-40B4-BE49-F238E27FC236}">
                <a16:creationId xmlns:a16="http://schemas.microsoft.com/office/drawing/2014/main" id="{719EEC99-7488-0A27-E8FC-9FC471FE09C8}"/>
              </a:ext>
            </a:extLst>
          </p:cNvPr>
          <p:cNvSpPr>
            <a:spLocks noGrp="1"/>
          </p:cNvSpPr>
          <p:nvPr>
            <p:ph idx="1"/>
          </p:nvPr>
        </p:nvSpPr>
        <p:spPr>
          <a:xfrm>
            <a:off x="648931" y="2438400"/>
            <a:ext cx="3505493" cy="3785419"/>
          </a:xfrm>
        </p:spPr>
        <p:txBody>
          <a:bodyPr>
            <a:normAutofit/>
          </a:bodyPr>
          <a:lstStyle/>
          <a:p>
            <a:r>
              <a:rPr lang="en-US" sz="1600" dirty="0">
                <a:solidFill>
                  <a:srgbClr val="333333"/>
                </a:solidFill>
                <a:latin typeface="72"/>
              </a:rPr>
              <a:t>Define the parameters for your conversion, see table below</a:t>
            </a:r>
            <a:endParaRPr lang="en-US" sz="2000" dirty="0"/>
          </a:p>
        </p:txBody>
      </p:sp>
      <p:graphicFrame>
        <p:nvGraphicFramePr>
          <p:cNvPr id="7" name="Content Placeholder 3">
            <a:extLst>
              <a:ext uri="{FF2B5EF4-FFF2-40B4-BE49-F238E27FC236}">
                <a16:creationId xmlns:a16="http://schemas.microsoft.com/office/drawing/2014/main" id="{1EA7E98C-67BA-42E8-8784-6CDAF0943C10}"/>
              </a:ext>
            </a:extLst>
          </p:cNvPr>
          <p:cNvGraphicFramePr>
            <a:graphicFrameLocks/>
          </p:cNvGraphicFramePr>
          <p:nvPr/>
        </p:nvGraphicFramePr>
        <p:xfrm>
          <a:off x="5405861" y="1273415"/>
          <a:ext cx="6019330" cy="4307926"/>
        </p:xfrm>
        <a:graphic>
          <a:graphicData uri="http://schemas.openxmlformats.org/drawingml/2006/table">
            <a:tbl>
              <a:tblPr/>
              <a:tblGrid>
                <a:gridCol w="3039361">
                  <a:extLst>
                    <a:ext uri="{9D8B030D-6E8A-4147-A177-3AD203B41FA5}">
                      <a16:colId xmlns:a16="http://schemas.microsoft.com/office/drawing/2014/main" val="4106480638"/>
                    </a:ext>
                  </a:extLst>
                </a:gridCol>
                <a:gridCol w="2979969">
                  <a:extLst>
                    <a:ext uri="{9D8B030D-6E8A-4147-A177-3AD203B41FA5}">
                      <a16:colId xmlns:a16="http://schemas.microsoft.com/office/drawing/2014/main" val="3602799212"/>
                    </a:ext>
                  </a:extLst>
                </a:gridCol>
              </a:tblGrid>
              <a:tr h="244896">
                <a:tc>
                  <a:txBody>
                    <a:bodyPr/>
                    <a:lstStyle/>
                    <a:p>
                      <a:pPr algn="l" fontAlgn="t">
                        <a:spcBef>
                          <a:spcPts val="0"/>
                        </a:spcBef>
                        <a:spcAft>
                          <a:spcPts val="0"/>
                        </a:spcAft>
                      </a:pPr>
                      <a:r>
                        <a:rPr lang="en-IN" sz="1100" b="0" i="0" u="none" strike="noStrike">
                          <a:effectLst/>
                          <a:latin typeface="Arial" panose="020B0604020202020204" pitchFamily="34" charset="0"/>
                        </a:rPr>
                        <a:t>Option</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Description</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3743286"/>
                  </a:ext>
                </a:extLst>
              </a:tr>
              <a:tr h="244896">
                <a:tc>
                  <a:txBody>
                    <a:bodyPr/>
                    <a:lstStyle/>
                    <a:p>
                      <a:pPr algn="l" fontAlgn="t">
                        <a:spcBef>
                          <a:spcPts val="0"/>
                        </a:spcBef>
                        <a:spcAft>
                          <a:spcPts val="0"/>
                        </a:spcAft>
                      </a:pPr>
                      <a:r>
                        <a:rPr lang="en-IN" sz="1100" b="0" i="0" u="none" strike="noStrike">
                          <a:effectLst/>
                          <a:latin typeface="Arial" panose="020B0604020202020204" pitchFamily="34" charset="0"/>
                        </a:rPr>
                        <a:t>Name</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Enter the name of the converter.</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99470280"/>
                  </a:ext>
                </a:extLst>
              </a:tr>
              <a:tr h="1246737">
                <a:tc>
                  <a:txBody>
                    <a:bodyPr/>
                    <a:lstStyle/>
                    <a:p>
                      <a:pPr algn="l" fontAlgn="t">
                        <a:spcBef>
                          <a:spcPts val="0"/>
                        </a:spcBef>
                        <a:spcAft>
                          <a:spcPts val="0"/>
                        </a:spcAft>
                      </a:pPr>
                      <a:r>
                        <a:rPr lang="en-IN" sz="1100" b="0" i="0" u="none" strike="noStrike">
                          <a:effectLst/>
                          <a:latin typeface="Arial" panose="020B0604020202020204" pitchFamily="34" charset="0"/>
                        </a:rPr>
                        <a:t>JSON Output Encoding</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Enter the JSON output encoding. The default value is </a:t>
                      </a:r>
                      <a:r>
                        <a:rPr lang="en-US" sz="1100" b="1" i="0" u="none" strike="noStrike">
                          <a:effectLst/>
                          <a:latin typeface="Arial" panose="020B0604020202020204" pitchFamily="34" charset="0"/>
                        </a:rPr>
                        <a:t>from header or property</a:t>
                      </a:r>
                      <a:r>
                        <a:rPr lang="en-US" sz="1100" b="0" i="0" u="none" strike="noStrike">
                          <a:effectLst/>
                          <a:latin typeface="Arial" panose="020B0604020202020204" pitchFamily="34" charset="0"/>
                        </a:rPr>
                        <a:t>.</a:t>
                      </a:r>
                    </a:p>
                    <a:p>
                      <a:pPr algn="l" fontAlgn="t">
                        <a:spcBef>
                          <a:spcPts val="0"/>
                        </a:spcBef>
                        <a:spcAft>
                          <a:spcPts val="0"/>
                        </a:spcAft>
                      </a:pPr>
                      <a:r>
                        <a:rPr lang="en-US" sz="1100" b="0" i="0" u="none" strike="noStrike">
                          <a:effectLst/>
                          <a:latin typeface="Arial" panose="020B0604020202020204" pitchFamily="34" charset="0"/>
                        </a:rPr>
                        <a:t>If you select </a:t>
                      </a:r>
                      <a:r>
                        <a:rPr lang="en-US" sz="1100" b="1" i="0" u="none" strike="noStrike">
                          <a:effectLst/>
                          <a:latin typeface="Arial" panose="020B0604020202020204" pitchFamily="34" charset="0"/>
                        </a:rPr>
                        <a:t>from header or property</a:t>
                      </a:r>
                      <a:r>
                        <a:rPr lang="en-US" sz="1100" b="0" i="0" u="none" strike="noStrike">
                          <a:effectLst/>
                          <a:latin typeface="Arial" panose="020B0604020202020204" pitchFamily="34" charset="0"/>
                        </a:rPr>
                        <a:t>, the converter tries to read the encoding from the message header or exchange property CamelCharsetName. If there is no value defined, UTF-8 is used.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29302722"/>
                  </a:ext>
                </a:extLst>
              </a:tr>
              <a:tr h="912791">
                <a:tc>
                  <a:txBody>
                    <a:bodyPr/>
                    <a:lstStyle/>
                    <a:p>
                      <a:pPr algn="l" fontAlgn="t">
                        <a:spcBef>
                          <a:spcPts val="0"/>
                        </a:spcBef>
                        <a:spcAft>
                          <a:spcPts val="0"/>
                        </a:spcAft>
                      </a:pPr>
                      <a:r>
                        <a:rPr lang="en-US" sz="1100" b="0" i="0" u="none" strike="noStrike">
                          <a:effectLst/>
                          <a:latin typeface="Arial" panose="020B0604020202020204" pitchFamily="34" charset="0"/>
                        </a:rPr>
                        <a:t>XML Namespace (only if the option </a:t>
                      </a:r>
                      <a:r>
                        <a:rPr lang="en-US" sz="1100" b="1" i="0" u="none" strike="noStrike">
                          <a:effectLst/>
                          <a:latin typeface="Arial" panose="020B0604020202020204" pitchFamily="34" charset="0"/>
                        </a:rPr>
                        <a:t>Namespace Mapping</a:t>
                      </a:r>
                      <a:r>
                        <a:rPr lang="en-US" sz="1100" b="0" i="0" u="none" strike="noStrike">
                          <a:effectLst/>
                          <a:latin typeface="Arial" panose="020B0604020202020204" pitchFamily="34" charset="0"/>
                        </a:rPr>
                        <a:t> is selected)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If you select from header or property, the converter tries to read the encoding from the message header or exchange property CamelCharsetName. If there is no value defined, UTF-8 is used.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58826419"/>
                  </a:ext>
                </a:extLst>
              </a:tr>
              <a:tr h="1246737">
                <a:tc>
                  <a:txBody>
                    <a:bodyPr/>
                    <a:lstStyle/>
                    <a:p>
                      <a:pPr algn="l" fontAlgn="t">
                        <a:spcBef>
                          <a:spcPts val="0"/>
                        </a:spcBef>
                        <a:spcAft>
                          <a:spcPts val="0"/>
                        </a:spcAft>
                      </a:pPr>
                      <a:r>
                        <a:rPr lang="en-US" sz="1100" b="0" i="0" u="none" strike="noStrike">
                          <a:effectLst/>
                          <a:latin typeface="Arial" panose="020B0604020202020204" pitchFamily="34" charset="0"/>
                        </a:rPr>
                        <a:t>JSON Prefix Separator (only if the option </a:t>
                      </a:r>
                      <a:r>
                        <a:rPr lang="en-US" sz="1100" b="1" i="0" u="none" strike="noStrike">
                          <a:effectLst/>
                          <a:latin typeface="Arial" panose="020B0604020202020204" pitchFamily="34" charset="0"/>
                        </a:rPr>
                        <a:t>Namespace Mapping</a:t>
                      </a:r>
                      <a:r>
                        <a:rPr lang="en-US" sz="1100" b="0" i="0" u="none" strike="noStrike">
                          <a:effectLst/>
                          <a:latin typeface="Arial" panose="020B0604020202020204" pitchFamily="34" charset="0"/>
                        </a:rPr>
                        <a:t> is selected)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Enter the JSON prefix separator to be used to separate the JSON prefix from the local part. The value used must not be used in the JSON prefix or local name.</a:t>
                      </a:r>
                    </a:p>
                    <a:p>
                      <a:pPr algn="l" fontAlgn="t">
                        <a:spcBef>
                          <a:spcPts val="0"/>
                        </a:spcBef>
                        <a:spcAft>
                          <a:spcPts val="0"/>
                        </a:spcAft>
                      </a:pPr>
                      <a:r>
                        <a:rPr lang="en-US" sz="1100" b="0" i="0" u="none" strike="noStrike">
                          <a:effectLst/>
                          <a:latin typeface="Arial" panose="020B0604020202020204" pitchFamily="34" charset="0"/>
                        </a:rPr>
                        <a:t>The following characters are allowed: colon(:), comma(,), dot(.), pipe(|), semicolon(;), and space.</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16350319"/>
                  </a:ext>
                </a:extLst>
              </a:tr>
              <a:tr h="411869">
                <a:tc>
                  <a:txBody>
                    <a:bodyPr/>
                    <a:lstStyle/>
                    <a:p>
                      <a:pPr algn="l" fontAlgn="t">
                        <a:spcBef>
                          <a:spcPts val="0"/>
                        </a:spcBef>
                        <a:spcAft>
                          <a:spcPts val="0"/>
                        </a:spcAft>
                      </a:pPr>
                      <a:r>
                        <a:rPr lang="en-IN" sz="1100" b="0" i="0" u="none" strike="noStrike">
                          <a:effectLst/>
                          <a:latin typeface="Arial" panose="020B0604020202020204" pitchFamily="34" charset="0"/>
                        </a:rPr>
                        <a:t>Suppress JSON Root Element</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Choose this option to create the JSON message without the root element tag.</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5559085"/>
                  </a:ext>
                </a:extLst>
              </a:tr>
            </a:tbl>
          </a:graphicData>
        </a:graphic>
      </p:graphicFrame>
    </p:spTree>
    <p:extLst>
      <p:ext uri="{BB962C8B-B14F-4D97-AF65-F5344CB8AC3E}">
        <p14:creationId xmlns:p14="http://schemas.microsoft.com/office/powerpoint/2010/main" val="28895793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8155-DD04-4381-94C4-FDC727313DE4}"/>
              </a:ext>
            </a:extLst>
          </p:cNvPr>
          <p:cNvSpPr>
            <a:spLocks noGrp="1"/>
          </p:cNvSpPr>
          <p:nvPr>
            <p:ph type="title"/>
          </p:nvPr>
        </p:nvSpPr>
        <p:spPr/>
        <p:txBody>
          <a:bodyPr/>
          <a:lstStyle/>
          <a:p>
            <a:r>
              <a:rPr lang="en-IN"/>
              <a:t>Message Mapping</a:t>
            </a:r>
            <a:endParaRPr lang="en-IN" dirty="0"/>
          </a:p>
        </p:txBody>
      </p:sp>
      <p:sp>
        <p:nvSpPr>
          <p:cNvPr id="3" name="Content Placeholder 2">
            <a:extLst>
              <a:ext uri="{FF2B5EF4-FFF2-40B4-BE49-F238E27FC236}">
                <a16:creationId xmlns:a16="http://schemas.microsoft.com/office/drawing/2014/main" id="{3396CB3E-0E9C-4C1B-AEED-35C19FD955A7}"/>
              </a:ext>
            </a:extLst>
          </p:cNvPr>
          <p:cNvSpPr>
            <a:spLocks noGrp="1"/>
          </p:cNvSpPr>
          <p:nvPr>
            <p:ph idx="1"/>
          </p:nvPr>
        </p:nvSpPr>
        <p:spPr/>
        <p:txBody>
          <a:bodyPr/>
          <a:lstStyle/>
          <a:p>
            <a:r>
              <a:rPr lang="en-US" b="1" i="0" dirty="0">
                <a:solidFill>
                  <a:srgbClr val="444444"/>
                </a:solidFill>
                <a:effectLst/>
                <a:latin typeface="BentonSansRegular"/>
              </a:rPr>
              <a:t>Message Mapping is nothing but a set of rules for producing target XML from the source XML.</a:t>
            </a:r>
          </a:p>
          <a:p>
            <a:r>
              <a:rPr lang="en-US" b="1" i="0" dirty="0">
                <a:solidFill>
                  <a:srgbClr val="444444"/>
                </a:solidFill>
                <a:effectLst/>
                <a:latin typeface="BentonSansRegular"/>
              </a:rPr>
              <a:t>These rules are nothing but relations between the source XML tags and target XML tags”</a:t>
            </a:r>
          </a:p>
          <a:p>
            <a:r>
              <a:rPr lang="en-US" b="0" i="0" dirty="0">
                <a:solidFill>
                  <a:srgbClr val="333333"/>
                </a:solidFill>
                <a:effectLst/>
                <a:latin typeface="72"/>
              </a:rPr>
              <a:t>For example, consider the record </a:t>
            </a:r>
            <a:r>
              <a:rPr lang="en-US" b="1" i="0" dirty="0">
                <a:solidFill>
                  <a:srgbClr val="333333"/>
                </a:solidFill>
                <a:effectLst/>
                <a:latin typeface="72"/>
              </a:rPr>
              <a:t>Employee</a:t>
            </a:r>
            <a:r>
              <a:rPr lang="en-US" b="0" i="0" dirty="0">
                <a:solidFill>
                  <a:srgbClr val="333333"/>
                </a:solidFill>
                <a:effectLst/>
                <a:latin typeface="72"/>
              </a:rPr>
              <a:t> and we need to update the employee identification number. In the sender system, the field name is </a:t>
            </a:r>
            <a:r>
              <a:rPr lang="en-US" b="1" i="0" dirty="0">
                <a:solidFill>
                  <a:srgbClr val="333333"/>
                </a:solidFill>
                <a:effectLst/>
                <a:latin typeface="72"/>
              </a:rPr>
              <a:t>Employee ID</a:t>
            </a:r>
            <a:r>
              <a:rPr lang="en-US" b="0" i="0" dirty="0">
                <a:solidFill>
                  <a:srgbClr val="333333"/>
                </a:solidFill>
                <a:effectLst/>
                <a:latin typeface="72"/>
              </a:rPr>
              <a:t>. However, in the receiver system, the same field is called </a:t>
            </a:r>
            <a:r>
              <a:rPr lang="en-US" b="1" i="0" dirty="0">
                <a:solidFill>
                  <a:srgbClr val="333333"/>
                </a:solidFill>
                <a:effectLst/>
                <a:latin typeface="72"/>
              </a:rPr>
              <a:t>ID</a:t>
            </a:r>
            <a:r>
              <a:rPr lang="en-US" b="0" i="0" dirty="0">
                <a:solidFill>
                  <a:srgbClr val="333333"/>
                </a:solidFill>
                <a:effectLst/>
                <a:latin typeface="72"/>
              </a:rPr>
              <a:t>.</a:t>
            </a:r>
            <a:endParaRPr lang="en-IN" dirty="0"/>
          </a:p>
        </p:txBody>
      </p:sp>
    </p:spTree>
    <p:extLst>
      <p:ext uri="{BB962C8B-B14F-4D97-AF65-F5344CB8AC3E}">
        <p14:creationId xmlns:p14="http://schemas.microsoft.com/office/powerpoint/2010/main" val="3129909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2827-4113-462B-BE05-BE3FA402457C}"/>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191D77B-ED87-4744-A98D-547F15E783B4}"/>
              </a:ext>
            </a:extLst>
          </p:cNvPr>
          <p:cNvGraphicFramePr>
            <a:graphicFrameLocks noGrp="1"/>
          </p:cNvGraphicFramePr>
          <p:nvPr>
            <p:ph idx="1"/>
          </p:nvPr>
        </p:nvGraphicFramePr>
        <p:xfrm>
          <a:off x="2230967" y="3000163"/>
          <a:ext cx="7730066" cy="2926080"/>
        </p:xfrm>
        <a:graphic>
          <a:graphicData uri="http://schemas.openxmlformats.org/drawingml/2006/table">
            <a:tbl>
              <a:tblPr/>
              <a:tblGrid>
                <a:gridCol w="3865033">
                  <a:extLst>
                    <a:ext uri="{9D8B030D-6E8A-4147-A177-3AD203B41FA5}">
                      <a16:colId xmlns:a16="http://schemas.microsoft.com/office/drawing/2014/main" val="52664406"/>
                    </a:ext>
                  </a:extLst>
                </a:gridCol>
                <a:gridCol w="3865033">
                  <a:extLst>
                    <a:ext uri="{9D8B030D-6E8A-4147-A177-3AD203B41FA5}">
                      <a16:colId xmlns:a16="http://schemas.microsoft.com/office/drawing/2014/main" val="3583949610"/>
                    </a:ext>
                  </a:extLst>
                </a:gridCol>
              </a:tblGrid>
              <a:tr h="487680">
                <a:tc>
                  <a:txBody>
                    <a:bodyPr/>
                    <a:lstStyle/>
                    <a:p>
                      <a:pPr fontAlgn="t"/>
                      <a:r>
                        <a:rPr lang="en-IN" sz="2400">
                          <a:effectLst/>
                        </a:rPr>
                        <a:t>Source Field</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400">
                          <a:effectLst/>
                        </a:rPr>
                        <a:t>Target Field</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49502101"/>
                  </a:ext>
                </a:extLst>
              </a:tr>
              <a:tr h="487680">
                <a:tc>
                  <a:txBody>
                    <a:bodyPr/>
                    <a:lstStyle/>
                    <a:p>
                      <a:pPr fontAlgn="t"/>
                      <a:r>
                        <a:rPr lang="en-IN" sz="2400">
                          <a:effectLst/>
                        </a:rPr>
                        <a:t>Employee</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400">
                          <a:effectLst/>
                        </a:rPr>
                        <a:t>User</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2386833"/>
                  </a:ext>
                </a:extLst>
              </a:tr>
              <a:tr h="487680">
                <a:tc>
                  <a:txBody>
                    <a:bodyPr/>
                    <a:lstStyle/>
                    <a:p>
                      <a:pPr fontAlgn="t"/>
                      <a:r>
                        <a:rPr lang="en-IN" sz="2400">
                          <a:effectLst/>
                        </a:rPr>
                        <a:t>Employee ID</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400">
                          <a:effectLst/>
                        </a:rPr>
                        <a:t>ID</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8255168"/>
                  </a:ext>
                </a:extLst>
              </a:tr>
              <a:tr h="487680">
                <a:tc>
                  <a:txBody>
                    <a:bodyPr/>
                    <a:lstStyle/>
                    <a:p>
                      <a:pPr fontAlgn="t"/>
                      <a:r>
                        <a:rPr lang="en-IN" sz="2400">
                          <a:effectLst/>
                        </a:rPr>
                        <a:t>Employee Name</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400">
                          <a:effectLst/>
                        </a:rPr>
                        <a:t>Name</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2528122"/>
                  </a:ext>
                </a:extLst>
              </a:tr>
              <a:tr h="487680">
                <a:tc>
                  <a:txBody>
                    <a:bodyPr/>
                    <a:lstStyle/>
                    <a:p>
                      <a:pPr fontAlgn="t"/>
                      <a:r>
                        <a:rPr lang="en-IN" sz="2400">
                          <a:effectLst/>
                        </a:rPr>
                        <a:t>Employee Surname</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400">
                          <a:effectLst/>
                        </a:rPr>
                        <a:t>LastName</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5762022"/>
                  </a:ext>
                </a:extLst>
              </a:tr>
              <a:tr h="487680">
                <a:tc>
                  <a:txBody>
                    <a:bodyPr/>
                    <a:lstStyle/>
                    <a:p>
                      <a:pPr fontAlgn="t"/>
                      <a:r>
                        <a:rPr lang="en-IN" sz="2400">
                          <a:effectLst/>
                        </a:rPr>
                        <a:t>Date of Birth</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2400" dirty="0">
                          <a:effectLst/>
                        </a:rPr>
                        <a:t>DOB</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0100022"/>
                  </a:ext>
                </a:extLst>
              </a:tr>
            </a:tbl>
          </a:graphicData>
        </a:graphic>
      </p:graphicFrame>
    </p:spTree>
    <p:extLst>
      <p:ext uri="{BB962C8B-B14F-4D97-AF65-F5344CB8AC3E}">
        <p14:creationId xmlns:p14="http://schemas.microsoft.com/office/powerpoint/2010/main" val="32394405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B13F-FDCF-454C-8987-954E4ECA4F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CA1295-1FC6-44D3-8511-92A7F27855BB}"/>
              </a:ext>
            </a:extLst>
          </p:cNvPr>
          <p:cNvSpPr>
            <a:spLocks noGrp="1"/>
          </p:cNvSpPr>
          <p:nvPr>
            <p:ph idx="1"/>
          </p:nvPr>
        </p:nvSpPr>
        <p:spPr/>
        <p:txBody>
          <a:bodyPr/>
          <a:lstStyle/>
          <a:p>
            <a:pPr algn="l"/>
            <a:r>
              <a:rPr lang="en-US" b="1" i="0" dirty="0">
                <a:solidFill>
                  <a:srgbClr val="333333"/>
                </a:solidFill>
                <a:effectLst/>
                <a:latin typeface="72"/>
              </a:rPr>
              <a:t>Use</a:t>
            </a:r>
          </a:p>
          <a:p>
            <a:pPr algn="l"/>
            <a:r>
              <a:rPr lang="en-US" b="0" i="0" dirty="0">
                <a:solidFill>
                  <a:srgbClr val="333333"/>
                </a:solidFill>
                <a:effectLst/>
                <a:latin typeface="72"/>
              </a:rPr>
              <a:t>You use message mapping, to define an association between fields of messages with different structuring. This enables the Cloud Integration system to recognize and update the relevant fields in the target systems.</a:t>
            </a:r>
          </a:p>
          <a:p>
            <a:endParaRPr lang="en-IN" dirty="0"/>
          </a:p>
        </p:txBody>
      </p:sp>
    </p:spTree>
    <p:extLst>
      <p:ext uri="{BB962C8B-B14F-4D97-AF65-F5344CB8AC3E}">
        <p14:creationId xmlns:p14="http://schemas.microsoft.com/office/powerpoint/2010/main" val="27855621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3248-4298-4A0D-9E87-1292D44ADD2D}"/>
              </a:ext>
            </a:extLst>
          </p:cNvPr>
          <p:cNvSpPr>
            <a:spLocks noGrp="1"/>
          </p:cNvSpPr>
          <p:nvPr>
            <p:ph type="title"/>
          </p:nvPr>
        </p:nvSpPr>
        <p:spPr/>
        <p:txBody>
          <a:bodyPr/>
          <a:lstStyle/>
          <a:p>
            <a:endParaRPr lang="en-IN"/>
          </a:p>
        </p:txBody>
      </p:sp>
      <p:graphicFrame>
        <p:nvGraphicFramePr>
          <p:cNvPr id="4" name="Object 3">
            <a:extLst>
              <a:ext uri="{FF2B5EF4-FFF2-40B4-BE49-F238E27FC236}">
                <a16:creationId xmlns:a16="http://schemas.microsoft.com/office/drawing/2014/main" id="{ECCE5D40-A3BD-41C9-B0B6-D87CD07A9C6C}"/>
              </a:ext>
            </a:extLst>
          </p:cNvPr>
          <p:cNvGraphicFramePr>
            <a:graphicFrameLocks noChangeAspect="1"/>
          </p:cNvGraphicFramePr>
          <p:nvPr/>
        </p:nvGraphicFramePr>
        <p:xfrm>
          <a:off x="2728570" y="3190003"/>
          <a:ext cx="6138333" cy="1667933"/>
        </p:xfrm>
        <a:graphic>
          <a:graphicData uri="http://schemas.openxmlformats.org/presentationml/2006/ole">
            <mc:AlternateContent xmlns:mc="http://schemas.openxmlformats.org/markup-compatibility/2006">
              <mc:Choice xmlns:v="urn:schemas-microsoft-com:vml" Requires="v">
                <p:oleObj spid="_x0000_s83973" name="Bitmap Image" r:id="rId3" imgW="4603680" imgH="1251000" progId="PBrush">
                  <p:embed/>
                </p:oleObj>
              </mc:Choice>
              <mc:Fallback>
                <p:oleObj name="Bitmap Image" r:id="rId3" imgW="4603680" imgH="1251000" progId="PBrush">
                  <p:embed/>
                  <p:pic>
                    <p:nvPicPr>
                      <p:cNvPr id="4" name="Object 3">
                        <a:extLst>
                          <a:ext uri="{FF2B5EF4-FFF2-40B4-BE49-F238E27FC236}">
                            <a16:creationId xmlns:a16="http://schemas.microsoft.com/office/drawing/2014/main" id="{ECCE5D40-A3BD-41C9-B0B6-D87CD07A9C6C}"/>
                          </a:ext>
                        </a:extLst>
                      </p:cNvPr>
                      <p:cNvPicPr/>
                      <p:nvPr/>
                    </p:nvPicPr>
                    <p:blipFill>
                      <a:blip r:embed="rId4"/>
                      <a:stretch>
                        <a:fillRect/>
                      </a:stretch>
                    </p:blipFill>
                    <p:spPr>
                      <a:xfrm>
                        <a:off x="2728570" y="3190003"/>
                        <a:ext cx="6138333" cy="1667933"/>
                      </a:xfrm>
                      <a:prstGeom prst="rect">
                        <a:avLst/>
                      </a:prstGeom>
                    </p:spPr>
                  </p:pic>
                </p:oleObj>
              </mc:Fallback>
            </mc:AlternateContent>
          </a:graphicData>
        </a:graphic>
      </p:graphicFrame>
    </p:spTree>
    <p:extLst>
      <p:ext uri="{BB962C8B-B14F-4D97-AF65-F5344CB8AC3E}">
        <p14:creationId xmlns:p14="http://schemas.microsoft.com/office/powerpoint/2010/main" val="2840343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3A84-44A3-495D-A58E-9F9AADB03099}"/>
              </a:ext>
            </a:extLst>
          </p:cNvPr>
          <p:cNvSpPr>
            <a:spLocks noGrp="1"/>
          </p:cNvSpPr>
          <p:nvPr>
            <p:ph type="title"/>
          </p:nvPr>
        </p:nvSpPr>
        <p:spPr>
          <a:xfrm>
            <a:off x="640079" y="640080"/>
            <a:ext cx="3402531" cy="5272241"/>
          </a:xfrm>
        </p:spPr>
        <p:txBody>
          <a:bodyPr>
            <a:normAutofit/>
          </a:bodyPr>
          <a:lstStyle/>
          <a:p>
            <a:endParaRPr lang="en-IN"/>
          </a:p>
        </p:txBody>
      </p:sp>
      <p:sp>
        <p:nvSpPr>
          <p:cNvPr id="3" name="Content Placeholder 2">
            <a:extLst>
              <a:ext uri="{FF2B5EF4-FFF2-40B4-BE49-F238E27FC236}">
                <a16:creationId xmlns:a16="http://schemas.microsoft.com/office/drawing/2014/main" id="{BD9A9111-8B31-424A-B6BC-51EC327BBD38}"/>
              </a:ext>
            </a:extLst>
          </p:cNvPr>
          <p:cNvSpPr>
            <a:spLocks noGrp="1"/>
          </p:cNvSpPr>
          <p:nvPr>
            <p:ph idx="1"/>
          </p:nvPr>
        </p:nvSpPr>
        <p:spPr>
          <a:xfrm>
            <a:off x="4672103" y="640079"/>
            <a:ext cx="6883072" cy="2959155"/>
          </a:xfrm>
        </p:spPr>
        <p:txBody>
          <a:bodyPr>
            <a:normAutofit lnSpcReduction="10000"/>
          </a:bodyPr>
          <a:lstStyle/>
          <a:p>
            <a:r>
              <a:rPr lang="en-US" b="1" i="0" dirty="0">
                <a:effectLst/>
                <a:latin typeface="72"/>
              </a:rPr>
              <a:t>Standard and Custom Mapping Functions</a:t>
            </a:r>
          </a:p>
          <a:p>
            <a:r>
              <a:rPr lang="en-US" b="0" i="0" dirty="0">
                <a:effectLst/>
                <a:latin typeface="72"/>
              </a:rPr>
              <a:t>In the same scenario, let us assume that the date of birth in system A is in YYYY-MM-DD format. You want to change the format to DD-MM-YYYY, the format in system B. In this case, you can use a mapping function that transforms the data into the format that you want, which in this case is DD-MM-YYYY.</a:t>
            </a:r>
          </a:p>
          <a:p>
            <a:endParaRPr lang="en-IN" dirty="0"/>
          </a:p>
        </p:txBody>
      </p:sp>
      <p:pic>
        <p:nvPicPr>
          <p:cNvPr id="3074" name="Picture 2">
            <a:extLst>
              <a:ext uri="{FF2B5EF4-FFF2-40B4-BE49-F238E27FC236}">
                <a16:creationId xmlns:a16="http://schemas.microsoft.com/office/drawing/2014/main" id="{CB89BC78-633E-4204-98A7-F453B088DE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9289" y="4091330"/>
            <a:ext cx="6528816" cy="153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088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B697-101C-4578-A255-2E5F06A757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25901C-104F-4316-B399-D10CEA7148CA}"/>
              </a:ext>
            </a:extLst>
          </p:cNvPr>
          <p:cNvSpPr>
            <a:spLocks noGrp="1"/>
          </p:cNvSpPr>
          <p:nvPr>
            <p:ph idx="1"/>
          </p:nvPr>
        </p:nvSpPr>
        <p:spPr/>
        <p:txBody>
          <a:bodyPr/>
          <a:lstStyle/>
          <a:p>
            <a:r>
              <a:rPr lang="en-US" b="0" i="0" dirty="0">
                <a:solidFill>
                  <a:srgbClr val="333333"/>
                </a:solidFill>
                <a:effectLst/>
                <a:latin typeface="72"/>
              </a:rPr>
              <a:t>The mapping editor provides some standard functions like </a:t>
            </a:r>
            <a:r>
              <a:rPr lang="en-US" b="1" i="0" dirty="0">
                <a:solidFill>
                  <a:srgbClr val="333333"/>
                </a:solidFill>
                <a:effectLst/>
                <a:latin typeface="72"/>
              </a:rPr>
              <a:t>Arithmetic</a:t>
            </a:r>
            <a:r>
              <a:rPr lang="en-US" b="0" i="0" dirty="0">
                <a:solidFill>
                  <a:srgbClr val="333333"/>
                </a:solidFill>
                <a:effectLst/>
                <a:latin typeface="72"/>
              </a:rPr>
              <a:t>, </a:t>
            </a:r>
            <a:r>
              <a:rPr lang="en-US" b="1" i="0" dirty="0">
                <a:solidFill>
                  <a:srgbClr val="333333"/>
                </a:solidFill>
                <a:effectLst/>
                <a:latin typeface="72"/>
              </a:rPr>
              <a:t>Boolean</a:t>
            </a:r>
            <a:r>
              <a:rPr lang="en-US" b="0" i="0" dirty="0">
                <a:solidFill>
                  <a:srgbClr val="333333"/>
                </a:solidFill>
                <a:effectLst/>
                <a:latin typeface="72"/>
              </a:rPr>
              <a:t>, </a:t>
            </a:r>
            <a:r>
              <a:rPr lang="en-US" b="1" i="0" dirty="0">
                <a:solidFill>
                  <a:srgbClr val="333333"/>
                </a:solidFill>
                <a:effectLst/>
                <a:latin typeface="72"/>
              </a:rPr>
              <a:t>Constants</a:t>
            </a:r>
            <a:r>
              <a:rPr lang="en-US" b="0" i="0" dirty="0">
                <a:solidFill>
                  <a:srgbClr val="333333"/>
                </a:solidFill>
                <a:effectLst/>
                <a:latin typeface="72"/>
              </a:rPr>
              <a:t>, </a:t>
            </a:r>
            <a:r>
              <a:rPr lang="en-US" b="1" i="0" dirty="0">
                <a:solidFill>
                  <a:srgbClr val="333333"/>
                </a:solidFill>
                <a:effectLst/>
                <a:latin typeface="72"/>
              </a:rPr>
              <a:t>Conversions</a:t>
            </a:r>
            <a:r>
              <a:rPr lang="en-US" b="0" i="0" dirty="0">
                <a:solidFill>
                  <a:srgbClr val="333333"/>
                </a:solidFill>
                <a:effectLst/>
                <a:latin typeface="72"/>
              </a:rPr>
              <a:t>, and </a:t>
            </a:r>
            <a:r>
              <a:rPr lang="en-US" b="1" i="0" dirty="0">
                <a:solidFill>
                  <a:srgbClr val="333333"/>
                </a:solidFill>
                <a:effectLst/>
                <a:latin typeface="72"/>
              </a:rPr>
              <a:t>Date</a:t>
            </a:r>
            <a:r>
              <a:rPr lang="en-US" b="0" i="0" dirty="0">
                <a:solidFill>
                  <a:srgbClr val="333333"/>
                </a:solidFill>
                <a:effectLst/>
                <a:latin typeface="72"/>
              </a:rPr>
              <a:t>.</a:t>
            </a:r>
          </a:p>
          <a:p>
            <a:pPr algn="l">
              <a:buFont typeface="Arial" panose="020B0604020202020204" pitchFamily="34" charset="0"/>
              <a:buChar char="•"/>
            </a:pPr>
            <a:r>
              <a:rPr lang="en-US" b="0" i="0" dirty="0">
                <a:solidFill>
                  <a:srgbClr val="333333"/>
                </a:solidFill>
                <a:effectLst/>
                <a:latin typeface="72"/>
              </a:rPr>
              <a:t>If you're unable to achieve the desired transformation using standard functions, you can create a custom function in one of the following </a:t>
            </a:r>
            <a:r>
              <a:rPr lang="en-US" b="0" i="0" dirty="0" err="1">
                <a:solidFill>
                  <a:srgbClr val="333333"/>
                </a:solidFill>
                <a:effectLst/>
                <a:latin typeface="72"/>
              </a:rPr>
              <a:t>ways.Choose</a:t>
            </a:r>
            <a:r>
              <a:rPr lang="en-US" b="0" i="0" dirty="0">
                <a:solidFill>
                  <a:srgbClr val="333333"/>
                </a:solidFill>
                <a:effectLst/>
                <a:latin typeface="72"/>
              </a:rPr>
              <a:t>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(create script)</a:t>
            </a:r>
            <a:r>
              <a:rPr lang="en-US" b="0" i="0" dirty="0">
                <a:solidFill>
                  <a:srgbClr val="333333"/>
                </a:solidFill>
                <a:effectLst/>
                <a:latin typeface="72"/>
              </a:rPr>
              <a:t> to create a custom-mapping function by manually entering the script.</a:t>
            </a:r>
          </a:p>
          <a:p>
            <a:pPr algn="l">
              <a:buFont typeface="Arial" panose="020B0604020202020204" pitchFamily="34" charset="0"/>
              <a:buChar char="•"/>
            </a:pPr>
            <a:r>
              <a:rPr lang="en-US" b="0" i="0" dirty="0">
                <a:solidFill>
                  <a:srgbClr val="333333"/>
                </a:solidFill>
                <a:effectLst/>
                <a:latin typeface="72"/>
              </a:rPr>
              <a:t>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a:t>
            </a:r>
            <a:r>
              <a:rPr lang="en-US" b="0" dirty="0">
                <a:solidFill>
                  <a:srgbClr val="333333"/>
                </a:solidFill>
                <a:effectLst/>
                <a:latin typeface="72"/>
              </a:rPr>
              <a:t>add script file) to upload a script file that contains the custom-mapping function.</a:t>
            </a:r>
          </a:p>
          <a:p>
            <a:endParaRPr lang="en-IN" dirty="0"/>
          </a:p>
        </p:txBody>
      </p:sp>
    </p:spTree>
    <p:extLst>
      <p:ext uri="{BB962C8B-B14F-4D97-AF65-F5344CB8AC3E}">
        <p14:creationId xmlns:p14="http://schemas.microsoft.com/office/powerpoint/2010/main" val="343789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EC94-73FA-4834-B76A-AEDCCA60D4A1}"/>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95550534-A799-4BC5-8AC3-75D51158558E}"/>
              </a:ext>
            </a:extLst>
          </p:cNvPr>
          <p:cNvGraphicFramePr>
            <a:graphicFrameLocks noGrp="1"/>
          </p:cNvGraphicFramePr>
          <p:nvPr>
            <p:ph idx="1"/>
          </p:nvPr>
        </p:nvGraphicFramePr>
        <p:xfrm>
          <a:off x="2521687" y="1825625"/>
          <a:ext cx="7148626" cy="4351338"/>
        </p:xfrm>
        <a:graphic>
          <a:graphicData uri="http://schemas.openxmlformats.org/drawingml/2006/table">
            <a:tbl>
              <a:tblPr/>
              <a:tblGrid>
                <a:gridCol w="3574313">
                  <a:extLst>
                    <a:ext uri="{9D8B030D-6E8A-4147-A177-3AD203B41FA5}">
                      <a16:colId xmlns:a16="http://schemas.microsoft.com/office/drawing/2014/main" val="1233877303"/>
                    </a:ext>
                  </a:extLst>
                </a:gridCol>
                <a:gridCol w="3574313">
                  <a:extLst>
                    <a:ext uri="{9D8B030D-6E8A-4147-A177-3AD203B41FA5}">
                      <a16:colId xmlns:a16="http://schemas.microsoft.com/office/drawing/2014/main" val="708143786"/>
                    </a:ext>
                  </a:extLst>
                </a:gridCol>
              </a:tblGrid>
              <a:tr h="4351338">
                <a:tc>
                  <a:txBody>
                    <a:bodyPr/>
                    <a:lstStyle/>
                    <a:p>
                      <a:pPr fontAlgn="t"/>
                      <a:r>
                        <a:rPr lang="en-IN" sz="1200" b="1">
                          <a:effectLst/>
                        </a:rPr>
                        <a:t>Source Type</a:t>
                      </a:r>
                      <a:endParaRPr lang="en-IN" sz="1200">
                        <a:effectLst/>
                      </a:endParaRPr>
                    </a:p>
                  </a:txBody>
                  <a:tcPr marL="62162" marR="62162" marT="31081" marB="310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dirty="0">
                          <a:effectLst/>
                        </a:rPr>
                        <a:t>Indicates the kind of data you want to use to change the content of the selected header or property data container.</a:t>
                      </a:r>
                    </a:p>
                    <a:p>
                      <a:pPr fontAlgn="t"/>
                      <a:r>
                        <a:rPr lang="en-US" sz="1200" dirty="0">
                          <a:effectLst/>
                        </a:rPr>
                        <a:t>You can select from the following types:</a:t>
                      </a:r>
                    </a:p>
                    <a:p>
                      <a:pPr fontAlgn="t">
                        <a:buFont typeface="Arial" panose="020B0604020202020204" pitchFamily="34" charset="0"/>
                        <a:buChar char="•"/>
                      </a:pPr>
                      <a:r>
                        <a:rPr lang="en-US" sz="1200" b="1" dirty="0">
                          <a:effectLst/>
                        </a:rPr>
                        <a:t>Constant</a:t>
                      </a:r>
                      <a:endParaRPr lang="en-US" sz="1200" dirty="0">
                        <a:effectLst/>
                      </a:endParaRPr>
                    </a:p>
                    <a:p>
                      <a:pPr fontAlgn="t">
                        <a:buFont typeface="Arial" panose="020B0604020202020204" pitchFamily="34" charset="0"/>
                        <a:buChar char="•"/>
                      </a:pPr>
                      <a:r>
                        <a:rPr lang="en-US" sz="1200" dirty="0">
                          <a:effectLst/>
                        </a:rPr>
                        <a:t>Allows you to write a constant value to the header or property data container.</a:t>
                      </a:r>
                    </a:p>
                    <a:p>
                      <a:pPr fontAlgn="t">
                        <a:buFont typeface="Arial" panose="020B0604020202020204" pitchFamily="34" charset="0"/>
                        <a:buChar char="•"/>
                      </a:pPr>
                      <a:r>
                        <a:rPr lang="en-US" sz="1200" dirty="0">
                          <a:effectLst/>
                        </a:rPr>
                        <a:t>Special characters like {} and [] are not allowed.</a:t>
                      </a:r>
                    </a:p>
                    <a:p>
                      <a:pPr fontAlgn="t">
                        <a:buFont typeface="Arial" panose="020B0604020202020204" pitchFamily="34" charset="0"/>
                        <a:buChar char="•"/>
                      </a:pPr>
                      <a:r>
                        <a:rPr lang="en-US" sz="1200" b="1" dirty="0">
                          <a:effectLst/>
                        </a:rPr>
                        <a:t>Header</a:t>
                      </a:r>
                      <a:endParaRPr lang="en-US" sz="1200" dirty="0">
                        <a:effectLst/>
                      </a:endParaRPr>
                    </a:p>
                    <a:p>
                      <a:pPr fontAlgn="t">
                        <a:buFont typeface="Arial" panose="020B0604020202020204" pitchFamily="34" charset="0"/>
                        <a:buChar char="•"/>
                      </a:pPr>
                      <a:r>
                        <a:rPr lang="en-US" sz="1200" dirty="0">
                          <a:effectLst/>
                        </a:rPr>
                        <a:t>Allows you to specify the name of a Camel header.</a:t>
                      </a:r>
                    </a:p>
                    <a:p>
                      <a:pPr fontAlgn="t">
                        <a:buFont typeface="Arial" panose="020B0604020202020204" pitchFamily="34" charset="0"/>
                        <a:buChar char="•"/>
                      </a:pPr>
                      <a:r>
                        <a:rPr lang="en-US" sz="1200" dirty="0">
                          <a:effectLst/>
                        </a:rPr>
                        <a:t>You can then use this header to dynamically define properties in subsequent steps.</a:t>
                      </a:r>
                    </a:p>
                    <a:p>
                      <a:pPr fontAlgn="t">
                        <a:buFont typeface="Arial" panose="020B0604020202020204" pitchFamily="34" charset="0"/>
                        <a:buChar char="•"/>
                      </a:pPr>
                      <a:r>
                        <a:rPr lang="en-US" sz="1200" dirty="0">
                          <a:effectLst/>
                        </a:rPr>
                        <a:t>For example, if you specify the header name </a:t>
                      </a:r>
                      <a:r>
                        <a:rPr lang="en-US" sz="1200" dirty="0" err="1">
                          <a:effectLst/>
                        </a:rPr>
                        <a:t>CamelSplitIndex</a:t>
                      </a:r>
                      <a:r>
                        <a:rPr lang="en-US" sz="1200" dirty="0">
                          <a:effectLst/>
                        </a:rPr>
                        <a:t>, the Camel header of the same name, which counts the actual number of splits in a message split scenario, is accessed from the incoming message.</a:t>
                      </a:r>
                    </a:p>
                    <a:p>
                      <a:pPr fontAlgn="t">
                        <a:buFont typeface="Arial" panose="020B0604020202020204" pitchFamily="34" charset="0"/>
                        <a:buChar char="•"/>
                      </a:pPr>
                      <a:r>
                        <a:rPr lang="en-US" sz="1200" dirty="0">
                          <a:effectLst/>
                        </a:rPr>
                        <a:t>In a subsequent step, you use the following expression to refer to this header (for dynamic configuration): ${</a:t>
                      </a:r>
                      <a:r>
                        <a:rPr lang="en-US" sz="1200" dirty="0" err="1">
                          <a:effectLst/>
                        </a:rPr>
                        <a:t>header.CamelSplitIndex</a:t>
                      </a:r>
                      <a:r>
                        <a:rPr lang="en-US" sz="1200" dirty="0">
                          <a:effectLst/>
                        </a:rPr>
                        <a:t>}.</a:t>
                      </a:r>
                    </a:p>
                    <a:p>
                      <a:pPr fontAlgn="t">
                        <a:buFont typeface="Arial" panose="020B0604020202020204" pitchFamily="34" charset="0"/>
                        <a:buChar char="•"/>
                      </a:pPr>
                      <a:r>
                        <a:rPr lang="en-US" sz="1200" dirty="0">
                          <a:effectLst/>
                        </a:rPr>
                        <a:t>To enter a header, select </a:t>
                      </a:r>
                      <a:r>
                        <a:rPr lang="en-US" sz="1200" b="1" dirty="0">
                          <a:effectLst/>
                        </a:rPr>
                        <a:t>header</a:t>
                      </a:r>
                      <a:r>
                        <a:rPr lang="en-US" sz="1200" dirty="0">
                          <a:effectLst/>
                        </a:rPr>
                        <a:t> in the </a:t>
                      </a:r>
                      <a:r>
                        <a:rPr lang="en-US" sz="1200" b="1" dirty="0">
                          <a:effectLst/>
                        </a:rPr>
                        <a:t>Type</a:t>
                      </a:r>
                      <a:r>
                        <a:rPr lang="en-US" sz="1200" dirty="0">
                          <a:effectLst/>
                        </a:rPr>
                        <a:t> column and in the </a:t>
                      </a:r>
                      <a:r>
                        <a:rPr lang="en-US" sz="1200" b="1" dirty="0">
                          <a:effectLst/>
                        </a:rPr>
                        <a:t>Value</a:t>
                      </a:r>
                      <a:r>
                        <a:rPr lang="en-US" sz="1200" dirty="0">
                          <a:effectLst/>
                        </a:rPr>
                        <a:t> column choose </a:t>
                      </a:r>
                      <a:r>
                        <a:rPr lang="en-US" sz="1200" b="1" dirty="0">
                          <a:effectLst/>
                        </a:rPr>
                        <a:t>Select</a:t>
                      </a:r>
                      <a:r>
                        <a:rPr lang="en-US" sz="1200" dirty="0">
                          <a:effectLst/>
                        </a:rPr>
                        <a:t> to browse for predefined headers.</a:t>
                      </a:r>
                    </a:p>
                  </a:txBody>
                  <a:tcPr marL="62162" marR="62162" marT="31081" marB="310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1203722"/>
                  </a:ext>
                </a:extLst>
              </a:tr>
            </a:tbl>
          </a:graphicData>
        </a:graphic>
      </p:graphicFrame>
    </p:spTree>
    <p:extLst>
      <p:ext uri="{BB962C8B-B14F-4D97-AF65-F5344CB8AC3E}">
        <p14:creationId xmlns:p14="http://schemas.microsoft.com/office/powerpoint/2010/main" val="24811092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E113-D63C-4FD1-ACBE-B57B693CAF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A2EA1C-8D56-4738-9A62-5768A56B6628}"/>
              </a:ext>
            </a:extLst>
          </p:cNvPr>
          <p:cNvSpPr>
            <a:spLocks noGrp="1"/>
          </p:cNvSpPr>
          <p:nvPr>
            <p:ph idx="1"/>
          </p:nvPr>
        </p:nvSpPr>
        <p:spPr/>
        <p:txBody>
          <a:bodyPr/>
          <a:lstStyle/>
          <a:p>
            <a:r>
              <a:rPr lang="en-IN" b="1" i="0" dirty="0">
                <a:solidFill>
                  <a:srgbClr val="333333"/>
                </a:solidFill>
                <a:effectLst/>
                <a:latin typeface="72"/>
              </a:rPr>
              <a:t>Testing Message Mapping</a:t>
            </a:r>
          </a:p>
          <a:p>
            <a:pPr algn="l">
              <a:buFont typeface="+mj-lt"/>
              <a:buAutoNum type="arabicPeriod"/>
            </a:pPr>
            <a:r>
              <a:rPr lang="en-US" b="0" i="0" dirty="0">
                <a:solidFill>
                  <a:srgbClr val="333333"/>
                </a:solidFill>
                <a:effectLst/>
                <a:latin typeface="72"/>
              </a:rPr>
              <a:t>The mapping editor provides 2 ways of testing message </a:t>
            </a:r>
            <a:r>
              <a:rPr lang="en-US" b="0" i="0" dirty="0" err="1">
                <a:solidFill>
                  <a:srgbClr val="333333"/>
                </a:solidFill>
                <a:effectLst/>
                <a:latin typeface="72"/>
              </a:rPr>
              <a:t>mapping:Simulate</a:t>
            </a:r>
            <a:r>
              <a:rPr lang="en-US" b="0" i="0" dirty="0">
                <a:solidFill>
                  <a:srgbClr val="333333"/>
                </a:solidFill>
                <a:effectLst/>
                <a:latin typeface="72"/>
              </a:rPr>
              <a:t> – for testing the entire mapping XML.</a:t>
            </a:r>
          </a:p>
          <a:p>
            <a:pPr algn="l">
              <a:buFont typeface="+mj-lt"/>
              <a:buAutoNum type="arabicPeriod"/>
            </a:pPr>
            <a:r>
              <a:rPr lang="en-US" b="0" i="0" dirty="0">
                <a:solidFill>
                  <a:srgbClr val="333333"/>
                </a:solidFill>
                <a:effectLst/>
                <a:latin typeface="72"/>
              </a:rPr>
              <a:t>Display Queue – for testing a specific node of the XML.</a:t>
            </a:r>
          </a:p>
          <a:p>
            <a:endParaRPr lang="en-IN" dirty="0"/>
          </a:p>
        </p:txBody>
      </p:sp>
    </p:spTree>
    <p:extLst>
      <p:ext uri="{BB962C8B-B14F-4D97-AF65-F5344CB8AC3E}">
        <p14:creationId xmlns:p14="http://schemas.microsoft.com/office/powerpoint/2010/main" val="32400237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E285-6EDF-4600-8659-BEE54839F7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52139A-CB30-4831-AD68-A0D00D081C5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29452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2457-A479-4119-85F8-50766ACEE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62F847-0602-4936-9156-75FF002C6D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70321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352F-81DA-4575-B52F-FE8170CB2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B1267A-09B8-4D22-84FC-5A7F666725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740934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CEDE-3B06-42EF-86A4-648EFE8D8A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EE0F1C-12F2-47B0-842B-C39C97D042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434365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F6A6-261E-4FFE-9D34-E41C4492E4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4F297D-DA24-41F0-B30E-BC9DA9BDBF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56159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0573-6044-45CF-A7E2-08FD21E5A0FB}"/>
              </a:ext>
            </a:extLst>
          </p:cNvPr>
          <p:cNvSpPr>
            <a:spLocks noGrp="1"/>
          </p:cNvSpPr>
          <p:nvPr>
            <p:ph type="title"/>
          </p:nvPr>
        </p:nvSpPr>
        <p:spPr/>
        <p:txBody>
          <a:bodyPr/>
          <a:lstStyle/>
          <a:p>
            <a:r>
              <a:rPr lang="en-IN" dirty="0"/>
              <a:t>Q n A</a:t>
            </a:r>
          </a:p>
        </p:txBody>
      </p:sp>
      <p:sp>
        <p:nvSpPr>
          <p:cNvPr id="3" name="Content Placeholder 2">
            <a:extLst>
              <a:ext uri="{FF2B5EF4-FFF2-40B4-BE49-F238E27FC236}">
                <a16:creationId xmlns:a16="http://schemas.microsoft.com/office/drawing/2014/main" id="{A482E4EB-9C5F-4015-B318-D699442A3FA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364871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903-D15B-458E-A161-459563B9B86E}"/>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FD1BE55F-A6C1-4D47-8280-84A8F61FFFF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9283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9F7A-C98A-45A5-8DB0-2758A60744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267BD8-1101-4720-BE6E-E397BBB7DC50}"/>
              </a:ext>
            </a:extLst>
          </p:cNvPr>
          <p:cNvSpPr>
            <a:spLocks noGrp="1"/>
          </p:cNvSpPr>
          <p:nvPr>
            <p:ph idx="1"/>
          </p:nvPr>
        </p:nvSpPr>
        <p:spPr/>
        <p:txBody>
          <a:bodyPr>
            <a:normAutofit fontScale="92500"/>
          </a:bodyPr>
          <a:lstStyle/>
          <a:p>
            <a:r>
              <a:rPr lang="en-US" dirty="0"/>
              <a:t>XPath</a:t>
            </a:r>
          </a:p>
          <a:p>
            <a:endParaRPr lang="en-US" dirty="0"/>
          </a:p>
          <a:p>
            <a:r>
              <a:rPr lang="en-US" dirty="0"/>
              <a:t>Allows you to retrieve data from the incoming message using XML Path Language (XPath). For example, if you have selected this type, you can specify the following Value to point to an element </a:t>
            </a:r>
            <a:r>
              <a:rPr lang="en-US" dirty="0" err="1"/>
              <a:t>customerName</a:t>
            </a:r>
            <a:r>
              <a:rPr lang="en-US" dirty="0"/>
              <a:t> in the incoming message: /Order/Customer/</a:t>
            </a:r>
            <a:r>
              <a:rPr lang="en-US" dirty="0" err="1"/>
              <a:t>CustomerNumber</a:t>
            </a:r>
            <a:r>
              <a:rPr lang="en-US" dirty="0"/>
              <a:t>.</a:t>
            </a:r>
          </a:p>
          <a:p>
            <a:endParaRPr lang="en-US" dirty="0"/>
          </a:p>
          <a:p>
            <a:r>
              <a:rPr lang="en-US" dirty="0"/>
              <a:t>To enter XPath, select XPath in the Type column and in the Value column choose Select to browse for predefined </a:t>
            </a:r>
            <a:r>
              <a:rPr lang="en-US" dirty="0" err="1"/>
              <a:t>xpath</a:t>
            </a:r>
            <a:r>
              <a:rPr lang="en-US" dirty="0"/>
              <a:t> listed in </a:t>
            </a:r>
            <a:r>
              <a:rPr lang="en-US" dirty="0" err="1"/>
              <a:t>wsdl</a:t>
            </a:r>
            <a:r>
              <a:rPr lang="en-US" dirty="0"/>
              <a:t> of SOAP adapter for the sender.</a:t>
            </a:r>
            <a:endParaRPr lang="en-IN" dirty="0"/>
          </a:p>
        </p:txBody>
      </p:sp>
    </p:spTree>
    <p:extLst>
      <p:ext uri="{BB962C8B-B14F-4D97-AF65-F5344CB8AC3E}">
        <p14:creationId xmlns:p14="http://schemas.microsoft.com/office/powerpoint/2010/main" val="360050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11072</TotalTime>
  <Words>6864</Words>
  <Application>Microsoft Office PowerPoint</Application>
  <PresentationFormat>Widescreen</PresentationFormat>
  <Paragraphs>597</Paragraphs>
  <Slides>87</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103" baseType="lpstr">
      <vt:lpstr>72</vt:lpstr>
      <vt:lpstr>Arial</vt:lpstr>
      <vt:lpstr>Arial</vt:lpstr>
      <vt:lpstr>BentonSansBook</vt:lpstr>
      <vt:lpstr>BentonSansRegular</vt:lpstr>
      <vt:lpstr>Calibri</vt:lpstr>
      <vt:lpstr>Calibri Light</vt:lpstr>
      <vt:lpstr>Cooper Black</vt:lpstr>
      <vt:lpstr>Courier New</vt:lpstr>
      <vt:lpstr>Garamond</vt:lpstr>
      <vt:lpstr>Monaco</vt:lpstr>
      <vt:lpstr>Oswald</vt:lpstr>
      <vt:lpstr>SAPiconsV4-1</vt:lpstr>
      <vt:lpstr>Segoe UI</vt:lpstr>
      <vt:lpstr>Office Theme</vt:lpstr>
      <vt:lpstr>Bitmap Image</vt:lpstr>
      <vt:lpstr>PowerPoint Presentation</vt:lpstr>
      <vt:lpstr>Agenda</vt:lpstr>
      <vt:lpstr>Content Modifier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Modifier Basics  </vt:lpstr>
      <vt:lpstr>Simple language expression</vt:lpstr>
      <vt:lpstr>PowerPoint Presentation</vt:lpstr>
      <vt:lpstr>PowerPoint Presentation</vt:lpstr>
      <vt:lpstr>PowerPoint Presentation</vt:lpstr>
      <vt:lpstr>PowerPoint Presentation</vt:lpstr>
      <vt:lpstr>PowerPoint Presentation</vt:lpstr>
      <vt:lpstr>PowerPoint Presentation</vt:lpstr>
      <vt:lpstr>Multicast</vt:lpstr>
      <vt:lpstr>PowerPoint Presentation</vt:lpstr>
      <vt:lpstr>Multicast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Join and Gather</vt:lpstr>
      <vt:lpstr>PowerPoint Presentation</vt:lpstr>
      <vt:lpstr>PowerPoint Presentation</vt:lpstr>
      <vt:lpstr>PowerPoint Presentation</vt:lpstr>
      <vt:lpstr>PowerPoint Presentation</vt:lpstr>
      <vt:lpstr>PowerPoint Presentation</vt:lpstr>
      <vt:lpstr>Define Router  </vt:lpstr>
      <vt:lpstr>PowerPoint Presentation</vt:lpstr>
      <vt:lpstr>PowerPoint Presentation</vt:lpstr>
      <vt:lpstr>PowerPoint Presentation</vt:lpstr>
      <vt:lpstr>PowerPoint Presentation</vt:lpstr>
      <vt:lpstr>QnA</vt:lpstr>
      <vt:lpstr>Thank You</vt:lpstr>
      <vt:lpstr>PowerPoint Presentation</vt:lpstr>
      <vt:lpstr>Agenda</vt:lpstr>
      <vt:lpstr>Adapters</vt:lpstr>
      <vt:lpstr>HTTP ADAPTER</vt:lpstr>
      <vt:lpstr>Postman CPI Integration</vt:lpstr>
      <vt:lpstr>POSTMAN CPI integration</vt:lpstr>
      <vt:lpstr>POSTMAN CPI INtegration</vt:lpstr>
      <vt:lpstr>POSTMAN CPI INtegration</vt:lpstr>
      <vt:lpstr>POSTMAN CPI Integration</vt:lpstr>
      <vt:lpstr>CSV to XML Converter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XML to CSV Converter </vt:lpstr>
      <vt:lpstr>PowerPoint Presentation</vt:lpstr>
      <vt:lpstr>Json to XML converter</vt:lpstr>
      <vt:lpstr>Json to XML converter</vt:lpstr>
      <vt:lpstr>                      XML to JSON Converter </vt:lpstr>
      <vt:lpstr>PowerPoint Presentation</vt:lpstr>
      <vt:lpstr>Message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n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Anurag</dc:creator>
  <cp:lastModifiedBy>Anurag Anurag</cp:lastModifiedBy>
  <cp:revision>121</cp:revision>
  <dcterms:created xsi:type="dcterms:W3CDTF">2022-11-29T16:24:15Z</dcterms:created>
  <dcterms:modified xsi:type="dcterms:W3CDTF">2023-01-17T10:43:49Z</dcterms:modified>
</cp:coreProperties>
</file>