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8" r:id="rId1"/>
  </p:sldMasterIdLst>
  <p:notesMasterIdLst>
    <p:notesMasterId r:id="rId80"/>
  </p:notesMasterIdLst>
  <p:sldIdLst>
    <p:sldId id="847" r:id="rId2"/>
    <p:sldId id="863" r:id="rId3"/>
    <p:sldId id="787" r:id="rId4"/>
    <p:sldId id="788" r:id="rId5"/>
    <p:sldId id="789" r:id="rId6"/>
    <p:sldId id="790" r:id="rId7"/>
    <p:sldId id="791" r:id="rId8"/>
    <p:sldId id="792" r:id="rId9"/>
    <p:sldId id="793" r:id="rId10"/>
    <p:sldId id="794" r:id="rId11"/>
    <p:sldId id="795" r:id="rId12"/>
    <p:sldId id="796" r:id="rId13"/>
    <p:sldId id="797" r:id="rId14"/>
    <p:sldId id="798" r:id="rId15"/>
    <p:sldId id="799" r:id="rId16"/>
    <p:sldId id="800" r:id="rId17"/>
    <p:sldId id="801" r:id="rId18"/>
    <p:sldId id="802" r:id="rId19"/>
    <p:sldId id="803" r:id="rId20"/>
    <p:sldId id="804" r:id="rId21"/>
    <p:sldId id="805" r:id="rId22"/>
    <p:sldId id="806" r:id="rId23"/>
    <p:sldId id="807" r:id="rId24"/>
    <p:sldId id="808" r:id="rId25"/>
    <p:sldId id="809" r:id="rId26"/>
    <p:sldId id="810" r:id="rId27"/>
    <p:sldId id="811" r:id="rId28"/>
    <p:sldId id="812" r:id="rId29"/>
    <p:sldId id="813" r:id="rId30"/>
    <p:sldId id="814" r:id="rId31"/>
    <p:sldId id="815" r:id="rId32"/>
    <p:sldId id="816" r:id="rId33"/>
    <p:sldId id="817" r:id="rId34"/>
    <p:sldId id="818" r:id="rId35"/>
    <p:sldId id="819" r:id="rId36"/>
    <p:sldId id="820" r:id="rId37"/>
    <p:sldId id="821" r:id="rId38"/>
    <p:sldId id="822" r:id="rId39"/>
    <p:sldId id="823" r:id="rId40"/>
    <p:sldId id="824" r:id="rId41"/>
    <p:sldId id="825" r:id="rId42"/>
    <p:sldId id="826" r:id="rId43"/>
    <p:sldId id="827" r:id="rId44"/>
    <p:sldId id="828" r:id="rId45"/>
    <p:sldId id="829" r:id="rId46"/>
    <p:sldId id="830" r:id="rId47"/>
    <p:sldId id="831" r:id="rId48"/>
    <p:sldId id="832" r:id="rId49"/>
    <p:sldId id="833" r:id="rId50"/>
    <p:sldId id="834" r:id="rId51"/>
    <p:sldId id="835" r:id="rId52"/>
    <p:sldId id="836" r:id="rId53"/>
    <p:sldId id="837" r:id="rId54"/>
    <p:sldId id="838" r:id="rId55"/>
    <p:sldId id="839" r:id="rId56"/>
    <p:sldId id="840" r:id="rId57"/>
    <p:sldId id="841" r:id="rId58"/>
    <p:sldId id="843" r:id="rId59"/>
    <p:sldId id="851" r:id="rId60"/>
    <p:sldId id="852" r:id="rId61"/>
    <p:sldId id="853" r:id="rId62"/>
    <p:sldId id="854" r:id="rId63"/>
    <p:sldId id="855" r:id="rId64"/>
    <p:sldId id="856" r:id="rId65"/>
    <p:sldId id="857" r:id="rId66"/>
    <p:sldId id="858" r:id="rId67"/>
    <p:sldId id="859" r:id="rId68"/>
    <p:sldId id="860" r:id="rId69"/>
    <p:sldId id="861" r:id="rId70"/>
    <p:sldId id="862" r:id="rId71"/>
    <p:sldId id="864" r:id="rId72"/>
    <p:sldId id="865" r:id="rId73"/>
    <p:sldId id="866" r:id="rId74"/>
    <p:sldId id="867" r:id="rId75"/>
    <p:sldId id="868" r:id="rId76"/>
    <p:sldId id="869" r:id="rId77"/>
    <p:sldId id="870" r:id="rId78"/>
    <p:sldId id="881" r:id="rId7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6247" autoAdjust="0"/>
  </p:normalViewPr>
  <p:slideViewPr>
    <p:cSldViewPr snapToGrid="0">
      <p:cViewPr varScale="1">
        <p:scale>
          <a:sx n="87" d="100"/>
          <a:sy n="87" d="100"/>
        </p:scale>
        <p:origin x="64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17D1-39A5-4DD3-A3A9-0E9B2AC0966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232AD58-15AE-446F-8D22-B49D40C6932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564855-3996-4BC5-A1FE-1FFFAC3B313B}"/>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8CFD7BD2-43C1-4EF2-9AC3-4C402C26585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B9AFE0-BEE7-458F-86D1-93A2EAE5AEBE}"/>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42946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B14E-9146-428A-8803-52D425231F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D59D4-18A8-4113-A039-D2782C3BE3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39E00-498B-4F4B-900A-AC64B8D54662}"/>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CA30336C-1877-441A-9A1A-19BF2E8555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4AF2300-EEF9-4081-AE4F-DE81C105399A}"/>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282148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FB290-1461-4AE9-9B50-222B44CDA0FD}"/>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3CEDF-A416-42E9-BC91-0DC5ACC4C68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C699A-793E-4C8F-9AD7-1A32950ED3B1}"/>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C8C41978-A09E-4980-94F6-B9085FF68C7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5CCD567-9874-4EF7-8CE3-BE7263046521}"/>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207255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0910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65E5-058E-4127-8F79-F8F76DEA6C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A609EA-3C2D-4B80-B7B6-0D2F9BDC80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C67A1B-C816-4D86-9152-03EEF8F6E0BD}"/>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A87F96D9-F084-4682-BCBC-63FFD7331B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10707A4-8717-485B-A91B-01FD8DECE2C0}"/>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54216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A73E-9C21-4062-B94E-74E1D3FC437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CCFBB1-8F0B-44DC-94D1-89ED199E6A2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882AA-0353-449A-A69C-8D7DB9BA701A}"/>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357A047A-CBDB-4CBA-9262-7DC0A05C661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8AC3B1F-C012-45AF-9F66-A105B0A21827}"/>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5073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8A3B-EACF-4056-8D9E-8D50E3C43A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9ECCD-D658-4A12-97F7-E55347F85AF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6A1901-AD19-46E2-9B5F-6082B7205136}"/>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2832D4-EA33-4090-9A5A-6B290BF756AE}"/>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48C1A604-0C24-4B13-8BB1-485FE9F7540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42518C1-DE32-4322-A711-D50A0015032F}"/>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11557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BA34-3C5A-4EB3-95DE-A6014DBBBFB3}"/>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5B326D-CEA9-4C54-B261-88DC678B911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F147F6F-D74C-4B7C-A08A-9CE8D8C3528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94AA9B-6A19-4AF5-87B9-3AC278BE8A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4EE8BBE-6F96-4FA0-B361-C6D4680A96F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6BB447-AC48-4261-9AD6-88134CC659D7}"/>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8" name="Footer Placeholder 7">
            <a:extLst>
              <a:ext uri="{FF2B5EF4-FFF2-40B4-BE49-F238E27FC236}">
                <a16:creationId xmlns:a16="http://schemas.microsoft.com/office/drawing/2014/main" id="{D2954F7A-9251-4906-98EE-8E7AA4E6771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BEA83E4-AE30-4E07-811E-8D093377AAD6}"/>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69656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9509-F062-4D7A-A50A-F51F55F1A8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477AEB-0A91-4707-A146-329879AF07C2}"/>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4" name="Footer Placeholder 3">
            <a:extLst>
              <a:ext uri="{FF2B5EF4-FFF2-40B4-BE49-F238E27FC236}">
                <a16:creationId xmlns:a16="http://schemas.microsoft.com/office/drawing/2014/main" id="{8F3C1C56-7572-4298-AFFC-A1D660E8450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998B6B1-83C0-470D-9EC6-2326D0994841}"/>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84360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7E598-54B4-4347-8B89-1EBD23E59B05}"/>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3" name="Footer Placeholder 2">
            <a:extLst>
              <a:ext uri="{FF2B5EF4-FFF2-40B4-BE49-F238E27FC236}">
                <a16:creationId xmlns:a16="http://schemas.microsoft.com/office/drawing/2014/main" id="{12844600-9D77-4E4F-A68B-A8E2CC7414E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D1D47F7-FE4A-40AF-85F8-6F53F7DCA3DC}"/>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76989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A372-847A-49FA-96EB-0775C96E5E2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C307B4-AC05-4115-8838-E029D30D139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CB7098-B731-4D83-A2BA-BE4EE3204D0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F44DC25-7E39-430F-BFFF-4603B2743AB6}"/>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3CE7208A-ECBA-447D-8A73-646A229468B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11CB69F-FD9F-4D91-AACE-059287061A12}"/>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1822384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A975-EDD3-403E-BBFA-2C63D0DEF6C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EE93EC-C9BA-418D-BDA3-F95F9692649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a:extLst>
              <a:ext uri="{FF2B5EF4-FFF2-40B4-BE49-F238E27FC236}">
                <a16:creationId xmlns:a16="http://schemas.microsoft.com/office/drawing/2014/main" id="{E57F1253-F4FF-4626-AEA5-42C1D347728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440A3BA-31E9-48EC-A3B9-8DBC6C16C66C}"/>
              </a:ext>
            </a:extLst>
          </p:cNvPr>
          <p:cNvSpPr>
            <a:spLocks noGrp="1"/>
          </p:cNvSpPr>
          <p:nvPr>
            <p:ph type="dt" sz="half" idx="10"/>
          </p:nvPr>
        </p:nvSpPr>
        <p:spPr/>
        <p:txBody>
          <a:bodyPr/>
          <a:lstStyle/>
          <a:p>
            <a:fld id="{D2AC5C46-B9B5-4919-87E3-EED4796CC62D}" type="datetimeFigureOut">
              <a:rPr lang="en-IN" smtClean="0"/>
              <a:t>15-01-2023</a:t>
            </a:fld>
            <a:endParaRPr lang="en-IN" dirty="0"/>
          </a:p>
        </p:txBody>
      </p:sp>
      <p:sp>
        <p:nvSpPr>
          <p:cNvPr id="6" name="Footer Placeholder 5">
            <a:extLst>
              <a:ext uri="{FF2B5EF4-FFF2-40B4-BE49-F238E27FC236}">
                <a16:creationId xmlns:a16="http://schemas.microsoft.com/office/drawing/2014/main" id="{94AD8481-F2D4-4136-88C0-15F915342EF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DEE989-C513-4C92-93BE-9A9011672FCA}"/>
              </a:ext>
            </a:extLst>
          </p:cNvPr>
          <p:cNvSpPr>
            <a:spLocks noGrp="1"/>
          </p:cNvSpPr>
          <p:nvPr>
            <p:ph type="sldNum" sz="quarter" idx="12"/>
          </p:nvPr>
        </p:nvSpPr>
        <p:spPr/>
        <p:txBody>
          <a:bodyPr/>
          <a:lstStyle/>
          <a:p>
            <a:fld id="{535B969B-028E-4744-8D35-90D99E06CF09}" type="slidenum">
              <a:rPr lang="en-IN" smtClean="0"/>
              <a:t>‹#›</a:t>
            </a:fld>
            <a:endParaRPr lang="en-IN" dirty="0"/>
          </a:p>
        </p:txBody>
      </p:sp>
    </p:spTree>
    <p:extLst>
      <p:ext uri="{BB962C8B-B14F-4D97-AF65-F5344CB8AC3E}">
        <p14:creationId xmlns:p14="http://schemas.microsoft.com/office/powerpoint/2010/main" val="367238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FB266-998C-49D8-93E8-6946F947831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D399F5-A379-4159-8515-97AD687AC17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BBB01-97BD-428F-9F2D-5BC51875394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2AC5C46-B9B5-4919-87E3-EED4796CC62D}" type="datetimeFigureOut">
              <a:rPr lang="en-IN" smtClean="0"/>
              <a:t>15-01-2023</a:t>
            </a:fld>
            <a:endParaRPr lang="en-IN" dirty="0"/>
          </a:p>
        </p:txBody>
      </p:sp>
      <p:sp>
        <p:nvSpPr>
          <p:cNvPr id="5" name="Footer Placeholder 4">
            <a:extLst>
              <a:ext uri="{FF2B5EF4-FFF2-40B4-BE49-F238E27FC236}">
                <a16:creationId xmlns:a16="http://schemas.microsoft.com/office/drawing/2014/main" id="{280D4784-ADF7-4940-BA77-C7CCD3213FE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1E13725-6B26-4888-A61B-F48709C4C55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35B969B-028E-4744-8D35-90D99E06CF09}" type="slidenum">
              <a:rPr lang="en-IN" smtClean="0"/>
              <a:t>‹#›</a:t>
            </a:fld>
            <a:endParaRPr lang="en-IN" dirty="0"/>
          </a:p>
        </p:txBody>
      </p:sp>
    </p:spTree>
    <p:extLst>
      <p:ext uri="{BB962C8B-B14F-4D97-AF65-F5344CB8AC3E}">
        <p14:creationId xmlns:p14="http://schemas.microsoft.com/office/powerpoint/2010/main" val="134090795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help.sap.com/docs/CLOUD_INTEGRATION/368c481cd6954bdfa5d0435479fd4eaf/e4bef7446ad14c5a815b93ff20efebec.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help.sap.com/docs/CLOUD_INTEGRATION/368c481cd6954bdfa5d0435479fd4eaf/45b2a0772db94bd9b0e57bc82d8d3797.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help.sap.com/docs/CLOUD_INTEGRATION/368c481cd6954bdfa5d0435479fd4eaf/b6e17fa17a70491da4a54216db298f84.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help.sap.com/docs/link-disclaimer?site=https%3A%2F%2Fcamel.apache.org%2Fcomponents%2Flatest%2Flanguages%2Fsimple-language.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776E12-86FE-3A48-8FE1-CAAA2101B115}"/>
              </a:ext>
            </a:extLst>
          </p:cNvPr>
          <p:cNvSpPr txBox="1"/>
          <p:nvPr/>
        </p:nvSpPr>
        <p:spPr>
          <a:xfrm>
            <a:off x="1310791" y="1114280"/>
            <a:ext cx="6675289" cy="1446550"/>
          </a:xfrm>
          <a:prstGeom prst="rect">
            <a:avLst/>
          </a:prstGeom>
          <a:noFill/>
        </p:spPr>
        <p:txBody>
          <a:bodyPr wrap="none" rtlCol="0">
            <a:spAutoFit/>
          </a:bodyPr>
          <a:lstStyle/>
          <a:p>
            <a:pPr defTabSz="685800"/>
            <a:r>
              <a:rPr lang="en" sz="4400" b="1" dirty="0">
                <a:solidFill>
                  <a:srgbClr val="A5A5A5">
                    <a:lumMod val="75000"/>
                  </a:srgb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Cloud Integration</a:t>
            </a:r>
          </a:p>
          <a:p>
            <a:pPr defTabSz="685800"/>
            <a:r>
              <a:rPr lang="en" sz="4400" b="1" dirty="0">
                <a:solidFill>
                  <a:srgbClr val="A5A5A5">
                    <a:lumMod val="75000"/>
                  </a:srgbClr>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Training</a:t>
            </a:r>
            <a:endParaRPr lang="en-US" sz="4400" b="1" dirty="0">
              <a:solidFill>
                <a:srgbClr val="A5A5A5">
                  <a:lumMod val="75000"/>
                </a:srgbClr>
              </a:solidFill>
              <a:latin typeface="Oswald" pitchFamily="2" charset="0"/>
              <a:cs typeface="Segoe UI" panose="020B0502040204020203" pitchFamily="34" charset="0"/>
            </a:endParaRPr>
          </a:p>
        </p:txBody>
      </p:sp>
      <p:sp>
        <p:nvSpPr>
          <p:cNvPr id="9" name="TextBox 8">
            <a:extLst>
              <a:ext uri="{FF2B5EF4-FFF2-40B4-BE49-F238E27FC236}">
                <a16:creationId xmlns:a16="http://schemas.microsoft.com/office/drawing/2014/main" id="{983241B4-0F02-4CAE-9A0B-0C5A58060952}"/>
              </a:ext>
            </a:extLst>
          </p:cNvPr>
          <p:cNvSpPr txBox="1"/>
          <p:nvPr/>
        </p:nvSpPr>
        <p:spPr>
          <a:xfrm>
            <a:off x="1143947" y="2493216"/>
            <a:ext cx="6856108" cy="830997"/>
          </a:xfrm>
          <a:prstGeom prst="rect">
            <a:avLst/>
          </a:prstGeom>
          <a:noFill/>
        </p:spPr>
        <p:txBody>
          <a:bodyPr wrap="none" rtlCol="0">
            <a:spAutoFit/>
          </a:bodyPr>
          <a:lstStyle/>
          <a:p>
            <a:pPr defTabSz="685800"/>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					  ON THE</a:t>
            </a:r>
          </a:p>
          <a:p>
            <a:pPr defTabSz="685800"/>
            <a:r>
              <a:rPr lang="en" sz="2400" dirty="0">
                <a:solidFill>
                  <a:srgbClr val="FFC000"/>
                </a:solidFill>
                <a:effectLst>
                  <a:outerShdw blurRad="38100" dist="38100" dir="2700000" algn="tl">
                    <a:srgbClr val="000000">
                      <a:alpha val="43137"/>
                    </a:srgbClr>
                  </a:outerShdw>
                </a:effectLst>
                <a:latin typeface="Cooper Black" panose="0208090404030B020404" pitchFamily="18" charset="0"/>
                <a:ea typeface="Spectral"/>
                <a:cs typeface="Spectral"/>
                <a:sym typeface="Spectral"/>
              </a:rPr>
              <a:t>SAP BUSINESS TECHNOLOGY PLATFORM</a:t>
            </a:r>
            <a:endParaRPr lang="en-US" sz="2400" spc="200" dirty="0">
              <a:solidFill>
                <a:srgbClr val="FFC000"/>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70B7993-6B18-9C8E-E2AF-7AD530B0D196}"/>
              </a:ext>
            </a:extLst>
          </p:cNvPr>
          <p:cNvPicPr>
            <a:picLocks noChangeAspect="1"/>
          </p:cNvPicPr>
          <p:nvPr/>
        </p:nvPicPr>
        <p:blipFill>
          <a:blip r:embed="rId2"/>
          <a:stretch>
            <a:fillRect/>
          </a:stretch>
        </p:blipFill>
        <p:spPr>
          <a:xfrm>
            <a:off x="-131039" y="-82061"/>
            <a:ext cx="1696364" cy="1675507"/>
          </a:xfrm>
          <a:prstGeom prst="rect">
            <a:avLst/>
          </a:prstGeom>
        </p:spPr>
      </p:pic>
      <p:pic>
        <p:nvPicPr>
          <p:cNvPr id="5" name="Picture 4">
            <a:extLst>
              <a:ext uri="{FF2B5EF4-FFF2-40B4-BE49-F238E27FC236}">
                <a16:creationId xmlns:a16="http://schemas.microsoft.com/office/drawing/2014/main" id="{916BA40B-5979-569A-DE19-64637FD65E74}"/>
              </a:ext>
            </a:extLst>
          </p:cNvPr>
          <p:cNvPicPr>
            <a:picLocks noChangeAspect="1"/>
          </p:cNvPicPr>
          <p:nvPr/>
        </p:nvPicPr>
        <p:blipFill>
          <a:blip r:embed="rId3"/>
          <a:stretch>
            <a:fillRect/>
          </a:stretch>
        </p:blipFill>
        <p:spPr>
          <a:xfrm>
            <a:off x="7485918" y="-109237"/>
            <a:ext cx="1810909" cy="1334845"/>
          </a:xfrm>
          <a:prstGeom prst="rect">
            <a:avLst/>
          </a:prstGeom>
        </p:spPr>
      </p:pic>
      <p:sp>
        <p:nvSpPr>
          <p:cNvPr id="17" name="TextBox 16">
            <a:extLst>
              <a:ext uri="{FF2B5EF4-FFF2-40B4-BE49-F238E27FC236}">
                <a16:creationId xmlns:a16="http://schemas.microsoft.com/office/drawing/2014/main" id="{DBA3CC57-3B88-E834-E54B-40F299D40028}"/>
              </a:ext>
            </a:extLst>
          </p:cNvPr>
          <p:cNvSpPr txBox="1"/>
          <p:nvPr/>
        </p:nvSpPr>
        <p:spPr>
          <a:xfrm>
            <a:off x="5746441" y="4779950"/>
            <a:ext cx="2819121" cy="307777"/>
          </a:xfrm>
          <a:prstGeom prst="rect">
            <a:avLst/>
          </a:prstGeom>
          <a:noFill/>
        </p:spPr>
        <p:txBody>
          <a:bodyPr wrap="square" rtlCol="0">
            <a:spAutoFit/>
          </a:bodyPr>
          <a:lstStyle/>
          <a:p>
            <a:pPr defTabSz="685800"/>
            <a:r>
              <a:rPr lang="en-US" sz="1400" dirty="0">
                <a:solidFill>
                  <a:srgbClr val="A5A5A5">
                    <a:lumMod val="75000"/>
                  </a:srgbClr>
                </a:solidFill>
                <a:latin typeface="Cooper Black" panose="0208090404030B020404" pitchFamily="18" charset="0"/>
              </a:rPr>
              <a:t>www.anubhavtrainings.com</a:t>
            </a:r>
            <a:endParaRPr lang="en-IN" sz="1400" dirty="0">
              <a:solidFill>
                <a:srgbClr val="A5A5A5">
                  <a:lumMod val="75000"/>
                </a:srgbClr>
              </a:solidFill>
              <a:latin typeface="Cooper Black" panose="0208090404030B020404" pitchFamily="18" charset="0"/>
            </a:endParaRPr>
          </a:p>
        </p:txBody>
      </p:sp>
      <p:pic>
        <p:nvPicPr>
          <p:cNvPr id="19" name="Picture 18">
            <a:extLst>
              <a:ext uri="{FF2B5EF4-FFF2-40B4-BE49-F238E27FC236}">
                <a16:creationId xmlns:a16="http://schemas.microsoft.com/office/drawing/2014/main" id="{62FA24AE-C70A-0360-068E-525420F38383}"/>
              </a:ext>
            </a:extLst>
          </p:cNvPr>
          <p:cNvPicPr>
            <a:picLocks noChangeAspect="1"/>
          </p:cNvPicPr>
          <p:nvPr/>
        </p:nvPicPr>
        <p:blipFill>
          <a:blip r:embed="rId2"/>
          <a:stretch>
            <a:fillRect/>
          </a:stretch>
        </p:blipFill>
        <p:spPr>
          <a:xfrm>
            <a:off x="8496699" y="4581375"/>
            <a:ext cx="512514" cy="506213"/>
          </a:xfrm>
          <a:prstGeom prst="rect">
            <a:avLst/>
          </a:prstGeom>
        </p:spPr>
      </p:pic>
      <p:sp>
        <p:nvSpPr>
          <p:cNvPr id="2" name="Scroll: Horizontal 1">
            <a:extLst>
              <a:ext uri="{FF2B5EF4-FFF2-40B4-BE49-F238E27FC236}">
                <a16:creationId xmlns:a16="http://schemas.microsoft.com/office/drawing/2014/main" id="{AD93E102-82C8-45BB-BE04-E83F8C7522A0}"/>
              </a:ext>
            </a:extLst>
          </p:cNvPr>
          <p:cNvSpPr/>
          <p:nvPr/>
        </p:nvSpPr>
        <p:spPr>
          <a:xfrm>
            <a:off x="155765" y="3460319"/>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srgbClr val="E7E6E6">
                    <a:lumMod val="10000"/>
                  </a:srgbClr>
                </a:solidFill>
                <a:latin typeface="Garamond" panose="02020404030301010803" pitchFamily="18" charset="0"/>
              </a:rPr>
              <a:t>Date: Dec 16</a:t>
            </a:r>
            <a:r>
              <a:rPr lang="en-US" b="1" baseline="30000" dirty="0">
                <a:solidFill>
                  <a:srgbClr val="E7E6E6">
                    <a:lumMod val="10000"/>
                  </a:srgbClr>
                </a:solidFill>
                <a:latin typeface="Garamond" panose="02020404030301010803" pitchFamily="18" charset="0"/>
              </a:rPr>
              <a:t>th</a:t>
            </a:r>
            <a:r>
              <a:rPr lang="en-US" b="1" dirty="0">
                <a:solidFill>
                  <a:srgbClr val="E7E6E6">
                    <a:lumMod val="10000"/>
                  </a:srgbClr>
                </a:solidFill>
                <a:latin typeface="Garamond" panose="02020404030301010803" pitchFamily="18" charset="0"/>
              </a:rPr>
              <a:t>, 2022	</a:t>
            </a:r>
          </a:p>
          <a:p>
            <a:pPr algn="ctr" defTabSz="685800"/>
            <a:r>
              <a:rPr lang="en-US" b="1" dirty="0">
                <a:solidFill>
                  <a:srgbClr val="E7E6E6">
                    <a:lumMod val="10000"/>
                  </a:srgbClr>
                </a:solidFill>
                <a:latin typeface="Garamond" panose="02020404030301010803" pitchFamily="18" charset="0"/>
              </a:rPr>
              <a:t>Time: 9:00AM IST</a:t>
            </a:r>
            <a:r>
              <a:rPr lang="en-US" dirty="0">
                <a:solidFill>
                  <a:prstClr val="white"/>
                </a:solidFill>
                <a:latin typeface="Garamond" panose="02020404030301010803" pitchFamily="18" charset="0"/>
              </a:rPr>
              <a:t>	</a:t>
            </a:r>
          </a:p>
        </p:txBody>
      </p:sp>
      <p:sp>
        <p:nvSpPr>
          <p:cNvPr id="18" name="Scroll: Horizontal 17">
            <a:extLst>
              <a:ext uri="{FF2B5EF4-FFF2-40B4-BE49-F238E27FC236}">
                <a16:creationId xmlns:a16="http://schemas.microsoft.com/office/drawing/2014/main" id="{98A286DB-CFDB-4A06-B1B4-5137C9616B0F}"/>
              </a:ext>
            </a:extLst>
          </p:cNvPr>
          <p:cNvSpPr/>
          <p:nvPr/>
        </p:nvSpPr>
        <p:spPr>
          <a:xfrm>
            <a:off x="6190093" y="3503850"/>
            <a:ext cx="2819121" cy="719863"/>
          </a:xfrm>
          <a:prstGeom prst="horizontalScroll">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srgbClr val="E7E6E6">
                    <a:lumMod val="10000"/>
                  </a:srgbClr>
                </a:solidFill>
                <a:latin typeface="Garamond" panose="02020404030301010803" pitchFamily="18" charset="0"/>
              </a:rPr>
              <a:t>Facilitator: Anu</a:t>
            </a:r>
            <a:endParaRPr lang="en-US" dirty="0">
              <a:solidFill>
                <a:prstClr val="white"/>
              </a:solidFill>
              <a:latin typeface="Garamond" panose="02020404030301010803" pitchFamily="18" charset="0"/>
            </a:endParaRPr>
          </a:p>
        </p:txBody>
      </p:sp>
    </p:spTree>
    <p:extLst>
      <p:ext uri="{BB962C8B-B14F-4D97-AF65-F5344CB8AC3E}">
        <p14:creationId xmlns:p14="http://schemas.microsoft.com/office/powerpoint/2010/main" val="71003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73EB-0B8D-45E5-B939-FC9ECD719341}"/>
              </a:ext>
            </a:extLst>
          </p:cNvPr>
          <p:cNvSpPr>
            <a:spLocks noGrp="1"/>
          </p:cNvSpPr>
          <p:nvPr>
            <p:ph type="title"/>
          </p:nvPr>
        </p:nvSpPr>
        <p:spPr>
          <a:xfrm>
            <a:off x="486697" y="471950"/>
            <a:ext cx="2629121" cy="1216741"/>
          </a:xfrm>
        </p:spPr>
        <p:txBody>
          <a:bodyPr>
            <a:normAutofit/>
          </a:bodyPr>
          <a:lstStyle/>
          <a:p>
            <a:endParaRPr lang="en-IN"/>
          </a:p>
        </p:txBody>
      </p:sp>
      <p:sp>
        <p:nvSpPr>
          <p:cNvPr id="3" name="Content Placeholder 2">
            <a:extLst>
              <a:ext uri="{FF2B5EF4-FFF2-40B4-BE49-F238E27FC236}">
                <a16:creationId xmlns:a16="http://schemas.microsoft.com/office/drawing/2014/main" id="{E5BFAE31-0287-4797-B598-DEE6E79CA639}"/>
              </a:ext>
            </a:extLst>
          </p:cNvPr>
          <p:cNvSpPr>
            <a:spLocks noGrp="1"/>
          </p:cNvSpPr>
          <p:nvPr>
            <p:ph idx="1"/>
          </p:nvPr>
        </p:nvSpPr>
        <p:spPr>
          <a:xfrm>
            <a:off x="486698" y="1828801"/>
            <a:ext cx="2629121" cy="2839064"/>
          </a:xfrm>
        </p:spPr>
        <p:txBody>
          <a:bodyPr>
            <a:normAutofit/>
          </a:bodyPr>
          <a:lstStyle/>
          <a:p>
            <a:pPr>
              <a:buFont typeface="+mj-lt"/>
              <a:buAutoNum type="arabicPeriod"/>
            </a:pPr>
            <a:r>
              <a:rPr lang="en-US" sz="1500">
                <a:latin typeface="72"/>
              </a:rPr>
              <a:t>Place the Timer shape in the Integration Process shape (at the point where the Start event was previously located).</a:t>
            </a:r>
          </a:p>
          <a:p>
            <a:pPr>
              <a:buFont typeface="+mj-lt"/>
              <a:buAutoNum type="arabicPeriod"/>
            </a:pPr>
            <a:r>
              <a:rPr lang="en-US" sz="1500">
                <a:latin typeface="72"/>
              </a:rPr>
              <a:t>In the properties section of the Timer event (displayed below the integration flow model when the Timer event is selected in the model), go to the </a:t>
            </a:r>
            <a:r>
              <a:rPr lang="en-US" sz="1500" b="1">
                <a:latin typeface="72"/>
              </a:rPr>
              <a:t>Scheduler</a:t>
            </a:r>
            <a:r>
              <a:rPr lang="en-US" sz="1500">
                <a:latin typeface="72"/>
              </a:rPr>
              <a:t> tab.</a:t>
            </a:r>
          </a:p>
          <a:p>
            <a:endParaRPr lang="en-IN" sz="1500"/>
          </a:p>
        </p:txBody>
      </p:sp>
      <p:pic>
        <p:nvPicPr>
          <p:cNvPr id="15362" name="Picture 2" descr="Graphical user interface, text, application&#10;&#10;Description automatically generated">
            <a:extLst>
              <a:ext uri="{FF2B5EF4-FFF2-40B4-BE49-F238E27FC236}">
                <a16:creationId xmlns:a16="http://schemas.microsoft.com/office/drawing/2014/main" id="{58B92FFC-D826-472E-9BD3-9869ABB87B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69717" y="605695"/>
            <a:ext cx="4483859" cy="39296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63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BA9A-4109-4CC6-851F-60FF069055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741EE6-3968-43B8-8382-254664313EB9}"/>
              </a:ext>
            </a:extLst>
          </p:cNvPr>
          <p:cNvSpPr>
            <a:spLocks noGrp="1"/>
          </p:cNvSpPr>
          <p:nvPr>
            <p:ph idx="1"/>
          </p:nvPr>
        </p:nvSpPr>
        <p:spPr/>
        <p:txBody>
          <a:bodyPr/>
          <a:lstStyle/>
          <a:p>
            <a:pPr algn="l"/>
            <a:r>
              <a:rPr lang="en-US" b="0" i="0" dirty="0">
                <a:solidFill>
                  <a:srgbClr val="333333"/>
                </a:solidFill>
                <a:effectLst/>
                <a:latin typeface="72"/>
              </a:rPr>
              <a:t>Make sure that the option </a:t>
            </a:r>
            <a:r>
              <a:rPr lang="en-US" b="1" i="0" dirty="0">
                <a:solidFill>
                  <a:srgbClr val="333333"/>
                </a:solidFill>
                <a:effectLst/>
                <a:latin typeface="72"/>
              </a:rPr>
              <a:t>Run Once</a:t>
            </a:r>
            <a:r>
              <a:rPr lang="en-US" b="0" i="0" dirty="0">
                <a:solidFill>
                  <a:srgbClr val="333333"/>
                </a:solidFill>
                <a:effectLst/>
                <a:latin typeface="72"/>
              </a:rPr>
              <a:t> is selected.</a:t>
            </a:r>
          </a:p>
          <a:p>
            <a:br>
              <a:rPr lang="en-US" dirty="0"/>
            </a:br>
            <a:endParaRPr lang="en-IN" dirty="0"/>
          </a:p>
        </p:txBody>
      </p:sp>
    </p:spTree>
    <p:extLst>
      <p:ext uri="{BB962C8B-B14F-4D97-AF65-F5344CB8AC3E}">
        <p14:creationId xmlns:p14="http://schemas.microsoft.com/office/powerpoint/2010/main" val="71662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E2C8-05A5-4902-A847-4E04D33B6356}"/>
              </a:ext>
            </a:extLst>
          </p:cNvPr>
          <p:cNvSpPr>
            <a:spLocks noGrp="1"/>
          </p:cNvSpPr>
          <p:nvPr>
            <p:ph type="title"/>
          </p:nvPr>
        </p:nvSpPr>
        <p:spPr>
          <a:xfrm>
            <a:off x="595246" y="290198"/>
            <a:ext cx="7549592" cy="973836"/>
          </a:xfrm>
        </p:spPr>
        <p:txBody>
          <a:bodyPr anchor="b">
            <a:normAutofit/>
          </a:bodyPr>
          <a:lstStyle/>
          <a:p>
            <a:r>
              <a:rPr lang="en-US" sz="2550">
                <a:latin typeface="72"/>
              </a:rPr>
              <a:t>Create a Content Modifier to Define the Message Body</a:t>
            </a:r>
            <a:br>
              <a:rPr lang="en-US" sz="2550">
                <a:latin typeface="72"/>
              </a:rPr>
            </a:br>
            <a:endParaRPr lang="en-IN" sz="2550"/>
          </a:p>
        </p:txBody>
      </p:sp>
      <p:sp>
        <p:nvSpPr>
          <p:cNvPr id="3" name="Content Placeholder 2">
            <a:extLst>
              <a:ext uri="{FF2B5EF4-FFF2-40B4-BE49-F238E27FC236}">
                <a16:creationId xmlns:a16="http://schemas.microsoft.com/office/drawing/2014/main" id="{D783A9DE-E125-4DFC-86CE-62EEB33F1E7A}"/>
              </a:ext>
            </a:extLst>
          </p:cNvPr>
          <p:cNvSpPr>
            <a:spLocks noGrp="1"/>
          </p:cNvSpPr>
          <p:nvPr>
            <p:ph idx="1"/>
          </p:nvPr>
        </p:nvSpPr>
        <p:spPr>
          <a:xfrm>
            <a:off x="595246" y="1949632"/>
            <a:ext cx="3398174" cy="2729588"/>
          </a:xfrm>
        </p:spPr>
        <p:txBody>
          <a:bodyPr anchor="ctr">
            <a:normAutofit/>
          </a:bodyPr>
          <a:lstStyle/>
          <a:p>
            <a:r>
              <a:rPr lang="en-IN" sz="1500"/>
              <a:t>A</a:t>
            </a:r>
            <a:r>
              <a:rPr lang="en-US" sz="1500">
                <a:latin typeface="72"/>
              </a:rPr>
              <a:t>dd a Content Modifier step to create the message body.</a:t>
            </a:r>
          </a:p>
          <a:p>
            <a:r>
              <a:rPr lang="en-US" sz="1500">
                <a:latin typeface="72"/>
              </a:rPr>
              <a:t>As the integration flow has no sender, we use a Content Modifier to create a message from scratch.</a:t>
            </a:r>
          </a:p>
          <a:p>
            <a:pPr>
              <a:buFont typeface="+mj-lt"/>
              <a:buAutoNum type="arabicPeriod"/>
            </a:pPr>
            <a:r>
              <a:rPr lang="en-US" sz="1500">
                <a:latin typeface="72"/>
              </a:rPr>
              <a:t>To add a Content Modifier, go to the palette, choose the </a:t>
            </a:r>
            <a:r>
              <a:rPr lang="en-US" sz="1500" b="1">
                <a:latin typeface="72"/>
              </a:rPr>
              <a:t>Message Transformers</a:t>
            </a:r>
            <a:r>
              <a:rPr lang="en-US" sz="1500">
                <a:latin typeface="72"/>
              </a:rPr>
              <a:t> icon, and select the </a:t>
            </a:r>
            <a:r>
              <a:rPr lang="en-US" sz="1500" b="1">
                <a:latin typeface="72"/>
              </a:rPr>
              <a:t>Content Modifier</a:t>
            </a:r>
            <a:r>
              <a:rPr lang="en-US" sz="1500">
                <a:latin typeface="72"/>
              </a:rPr>
              <a:t> icon.</a:t>
            </a:r>
          </a:p>
          <a:p>
            <a:br>
              <a:rPr lang="en-US" sz="1500"/>
            </a:br>
            <a:endParaRPr lang="en-IN" sz="1500"/>
          </a:p>
        </p:txBody>
      </p:sp>
      <p:pic>
        <p:nvPicPr>
          <p:cNvPr id="16386" name="Picture 2" descr="Graphical user interface, application&#10;&#10;Description automatically generated">
            <a:extLst>
              <a:ext uri="{FF2B5EF4-FFF2-40B4-BE49-F238E27FC236}">
                <a16:creationId xmlns:a16="http://schemas.microsoft.com/office/drawing/2014/main" id="{22060B64-5040-48C0-B3D4-304B3B2318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08320" y="1863191"/>
            <a:ext cx="3313367" cy="2785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51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EC06-5267-40C0-9B5B-4670D5EB0E4A}"/>
              </a:ext>
            </a:extLst>
          </p:cNvPr>
          <p:cNvSpPr>
            <a:spLocks noGrp="1"/>
          </p:cNvSpPr>
          <p:nvPr>
            <p:ph type="title"/>
          </p:nvPr>
        </p:nvSpPr>
        <p:spPr>
          <a:xfrm>
            <a:off x="595246" y="290198"/>
            <a:ext cx="7549592" cy="973836"/>
          </a:xfrm>
        </p:spPr>
        <p:txBody>
          <a:bodyPr anchor="b">
            <a:normAutofit/>
          </a:bodyPr>
          <a:lstStyle/>
          <a:p>
            <a:endParaRPr lang="en-IN" sz="3600"/>
          </a:p>
        </p:txBody>
      </p:sp>
      <p:sp>
        <p:nvSpPr>
          <p:cNvPr id="3" name="Content Placeholder 2">
            <a:extLst>
              <a:ext uri="{FF2B5EF4-FFF2-40B4-BE49-F238E27FC236}">
                <a16:creationId xmlns:a16="http://schemas.microsoft.com/office/drawing/2014/main" id="{83C10026-1B4E-4403-86A2-85885AD8D0A5}"/>
              </a:ext>
            </a:extLst>
          </p:cNvPr>
          <p:cNvSpPr>
            <a:spLocks noGrp="1"/>
          </p:cNvSpPr>
          <p:nvPr>
            <p:ph idx="1"/>
          </p:nvPr>
        </p:nvSpPr>
        <p:spPr>
          <a:xfrm>
            <a:off x="595246" y="1949632"/>
            <a:ext cx="3398174" cy="2729588"/>
          </a:xfrm>
        </p:spPr>
        <p:txBody>
          <a:bodyPr anchor="ctr">
            <a:normAutofit/>
          </a:bodyPr>
          <a:lstStyle/>
          <a:p>
            <a:r>
              <a:rPr lang="en-US" sz="1500">
                <a:latin typeface="72"/>
              </a:rPr>
              <a:t>Place the Content Modifier in the model after the Timer Start event.</a:t>
            </a:r>
            <a:br>
              <a:rPr lang="en-US" sz="1500"/>
            </a:br>
            <a:endParaRPr lang="en-IN" sz="1500"/>
          </a:p>
        </p:txBody>
      </p:sp>
      <p:pic>
        <p:nvPicPr>
          <p:cNvPr id="17410" name="Picture 2" descr="Graphical user interface, text, application&#10;&#10;Description automatically generated">
            <a:extLst>
              <a:ext uri="{FF2B5EF4-FFF2-40B4-BE49-F238E27FC236}">
                <a16:creationId xmlns:a16="http://schemas.microsoft.com/office/drawing/2014/main" id="{DCD0838D-DF66-4149-8201-31D110B1E9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3649" y="2517290"/>
            <a:ext cx="3862708" cy="147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819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66A6-D0C0-4754-8BEC-E7B8B4503E9C}"/>
              </a:ext>
            </a:extLst>
          </p:cNvPr>
          <p:cNvSpPr>
            <a:spLocks noGrp="1"/>
          </p:cNvSpPr>
          <p:nvPr>
            <p:ph type="title"/>
          </p:nvPr>
        </p:nvSpPr>
        <p:spPr>
          <a:xfrm>
            <a:off x="595246" y="290198"/>
            <a:ext cx="7549592" cy="973836"/>
          </a:xfrm>
        </p:spPr>
        <p:txBody>
          <a:bodyPr anchor="b">
            <a:normAutofit/>
          </a:bodyPr>
          <a:lstStyle/>
          <a:p>
            <a:endParaRPr lang="en-IN" sz="3600"/>
          </a:p>
        </p:txBody>
      </p:sp>
      <p:sp>
        <p:nvSpPr>
          <p:cNvPr id="3" name="Content Placeholder 2">
            <a:extLst>
              <a:ext uri="{FF2B5EF4-FFF2-40B4-BE49-F238E27FC236}">
                <a16:creationId xmlns:a16="http://schemas.microsoft.com/office/drawing/2014/main" id="{CC5A9D40-48A8-4777-A97E-D40803DD22B1}"/>
              </a:ext>
            </a:extLst>
          </p:cNvPr>
          <p:cNvSpPr>
            <a:spLocks noGrp="1"/>
          </p:cNvSpPr>
          <p:nvPr>
            <p:ph idx="1"/>
          </p:nvPr>
        </p:nvSpPr>
        <p:spPr>
          <a:xfrm>
            <a:off x="595246" y="1949632"/>
            <a:ext cx="3398174" cy="2729588"/>
          </a:xfrm>
        </p:spPr>
        <p:txBody>
          <a:bodyPr anchor="ctr">
            <a:normAutofit/>
          </a:bodyPr>
          <a:lstStyle/>
          <a:p>
            <a:r>
              <a:rPr lang="en-IN" sz="1500"/>
              <a:t> </a:t>
            </a:r>
            <a:r>
              <a:rPr lang="en-US" sz="1500"/>
              <a:t>In the Content Modifier properties section, go to the Message Body tab and enter the following string sequence in the entry field:</a:t>
            </a:r>
          </a:p>
          <a:p>
            <a:endParaRPr lang="en-US" sz="1500"/>
          </a:p>
          <a:p>
            <a:r>
              <a:rPr lang="en-US" sz="1500"/>
              <a:t>Hello World!</a:t>
            </a:r>
          </a:p>
          <a:p>
            <a:endParaRPr lang="en-IN" sz="1500"/>
          </a:p>
        </p:txBody>
      </p:sp>
      <p:pic>
        <p:nvPicPr>
          <p:cNvPr id="18436" name="Picture 4" descr="Graphical user interface, application&#10;&#10;Description automatically generated">
            <a:extLst>
              <a:ext uri="{FF2B5EF4-FFF2-40B4-BE49-F238E27FC236}">
                <a16:creationId xmlns:a16="http://schemas.microsoft.com/office/drawing/2014/main" id="{C56A33CE-633B-4767-8C47-AFB010A0C7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3649" y="2609029"/>
            <a:ext cx="3862708" cy="129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804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2560-1BB9-408F-9D90-CBD2E19DB1B4}"/>
              </a:ext>
            </a:extLst>
          </p:cNvPr>
          <p:cNvSpPr>
            <a:spLocks noGrp="1"/>
          </p:cNvSpPr>
          <p:nvPr>
            <p:ph type="title"/>
          </p:nvPr>
        </p:nvSpPr>
        <p:spPr>
          <a:xfrm>
            <a:off x="595246" y="290198"/>
            <a:ext cx="7549592" cy="973836"/>
          </a:xfrm>
        </p:spPr>
        <p:txBody>
          <a:bodyPr anchor="b">
            <a:normAutofit/>
          </a:bodyPr>
          <a:lstStyle/>
          <a:p>
            <a:endParaRPr lang="en-IN" sz="3600"/>
          </a:p>
        </p:txBody>
      </p:sp>
      <p:sp>
        <p:nvSpPr>
          <p:cNvPr id="3" name="Content Placeholder 2">
            <a:extLst>
              <a:ext uri="{FF2B5EF4-FFF2-40B4-BE49-F238E27FC236}">
                <a16:creationId xmlns:a16="http://schemas.microsoft.com/office/drawing/2014/main" id="{AE1E95F0-C345-484A-B4BF-26AAB5CE48CE}"/>
              </a:ext>
            </a:extLst>
          </p:cNvPr>
          <p:cNvSpPr>
            <a:spLocks noGrp="1"/>
          </p:cNvSpPr>
          <p:nvPr>
            <p:ph idx="1"/>
          </p:nvPr>
        </p:nvSpPr>
        <p:spPr>
          <a:xfrm>
            <a:off x="595246" y="1949632"/>
            <a:ext cx="3398174" cy="2729588"/>
          </a:xfrm>
        </p:spPr>
        <p:txBody>
          <a:bodyPr anchor="ctr">
            <a:normAutofit/>
          </a:bodyPr>
          <a:lstStyle/>
          <a:p>
            <a:pPr>
              <a:buFont typeface="+mj-lt"/>
              <a:buAutoNum type="arabicPeriod"/>
            </a:pPr>
            <a:r>
              <a:rPr lang="en-US" sz="1500">
                <a:latin typeface="72"/>
              </a:rPr>
              <a:t>This simulates the inbound XML message.</a:t>
            </a:r>
          </a:p>
          <a:p>
            <a:pPr>
              <a:buFont typeface="+mj-lt"/>
              <a:buAutoNum type="arabicPeriod"/>
            </a:pPr>
            <a:r>
              <a:rPr lang="en-US" sz="1500">
                <a:latin typeface="72"/>
              </a:rPr>
              <a:t>Connect the Timer event with the Content Modifier. To do this, select the Timer event.</a:t>
            </a:r>
          </a:p>
          <a:p>
            <a:endParaRPr lang="en-IN" sz="1500"/>
          </a:p>
        </p:txBody>
      </p:sp>
      <p:pic>
        <p:nvPicPr>
          <p:cNvPr id="19458" name="Picture 2" descr="Graphical user interface, text, application&#10;&#10;Description automatically generated">
            <a:extLst>
              <a:ext uri="{FF2B5EF4-FFF2-40B4-BE49-F238E27FC236}">
                <a16:creationId xmlns:a16="http://schemas.microsoft.com/office/drawing/2014/main" id="{55512908-AE75-4005-831D-1E99EFA41E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3649" y="2222759"/>
            <a:ext cx="3862708" cy="206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47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03EB-0910-43BE-9A68-E6F1D6A14FFE}"/>
              </a:ext>
            </a:extLst>
          </p:cNvPr>
          <p:cNvSpPr>
            <a:spLocks noGrp="1"/>
          </p:cNvSpPr>
          <p:nvPr>
            <p:ph type="title"/>
          </p:nvPr>
        </p:nvSpPr>
        <p:spPr>
          <a:xfrm>
            <a:off x="595246" y="290198"/>
            <a:ext cx="7549592" cy="973836"/>
          </a:xfrm>
        </p:spPr>
        <p:txBody>
          <a:bodyPr anchor="b">
            <a:normAutofit/>
          </a:bodyPr>
          <a:lstStyle/>
          <a:p>
            <a:endParaRPr lang="en-IN" sz="3600"/>
          </a:p>
        </p:txBody>
      </p:sp>
      <p:sp>
        <p:nvSpPr>
          <p:cNvPr id="3" name="Content Placeholder 2">
            <a:extLst>
              <a:ext uri="{FF2B5EF4-FFF2-40B4-BE49-F238E27FC236}">
                <a16:creationId xmlns:a16="http://schemas.microsoft.com/office/drawing/2014/main" id="{EF864738-4B79-47F4-BC12-22BA52F367D2}"/>
              </a:ext>
            </a:extLst>
          </p:cNvPr>
          <p:cNvSpPr>
            <a:spLocks noGrp="1"/>
          </p:cNvSpPr>
          <p:nvPr>
            <p:ph idx="1"/>
          </p:nvPr>
        </p:nvSpPr>
        <p:spPr>
          <a:xfrm>
            <a:off x="595246" y="1949632"/>
            <a:ext cx="3398174" cy="2729588"/>
          </a:xfrm>
        </p:spPr>
        <p:txBody>
          <a:bodyPr anchor="ctr">
            <a:normAutofit/>
          </a:bodyPr>
          <a:lstStyle/>
          <a:p>
            <a:r>
              <a:rPr lang="en-US" sz="1500">
                <a:latin typeface="72"/>
              </a:rPr>
              <a:t>Click the arrow icon, and drag and drop the cursor to the Content Modifier.</a:t>
            </a:r>
            <a:br>
              <a:rPr lang="en-US" sz="1500"/>
            </a:br>
            <a:endParaRPr lang="en-IN" sz="1500"/>
          </a:p>
        </p:txBody>
      </p:sp>
      <p:pic>
        <p:nvPicPr>
          <p:cNvPr id="20482" name="Picture 2" descr="Graphical user interface, diagram&#10;&#10;Description automatically generated with medium confidence">
            <a:extLst>
              <a:ext uri="{FF2B5EF4-FFF2-40B4-BE49-F238E27FC236}">
                <a16:creationId xmlns:a16="http://schemas.microsoft.com/office/drawing/2014/main" id="{F0AC8038-87A3-43F6-9BDE-F5B59190E9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3649" y="2145504"/>
            <a:ext cx="3862708" cy="222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362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8FF9-2144-42F2-A3A6-53BBDA42B877}"/>
              </a:ext>
            </a:extLst>
          </p:cNvPr>
          <p:cNvSpPr>
            <a:spLocks noGrp="1"/>
          </p:cNvSpPr>
          <p:nvPr>
            <p:ph type="title"/>
          </p:nvPr>
        </p:nvSpPr>
        <p:spPr/>
        <p:txBody>
          <a:bodyPr>
            <a:normAutofit fontScale="90000"/>
          </a:bodyPr>
          <a:lstStyle/>
          <a:p>
            <a:r>
              <a:rPr lang="en-US" b="0" i="0" dirty="0">
                <a:solidFill>
                  <a:srgbClr val="333333"/>
                </a:solidFill>
                <a:effectLst/>
                <a:latin typeface="72"/>
              </a:rPr>
              <a:t>Create a Script Step to Log the Payload</a:t>
            </a:r>
            <a:br>
              <a:rPr lang="en-US"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F19869F9-D7BB-46F0-B772-4FE049AF1379}"/>
              </a:ext>
            </a:extLst>
          </p:cNvPr>
          <p:cNvSpPr>
            <a:spLocks noGrp="1"/>
          </p:cNvSpPr>
          <p:nvPr>
            <p:ph idx="1"/>
          </p:nvPr>
        </p:nvSpPr>
        <p:spPr/>
        <p:txBody>
          <a:bodyPr/>
          <a:lstStyle/>
          <a:p>
            <a:pPr algn="l"/>
            <a:r>
              <a:rPr lang="en-US" b="0" i="0" dirty="0">
                <a:solidFill>
                  <a:srgbClr val="333333"/>
                </a:solidFill>
                <a:effectLst/>
                <a:latin typeface="72"/>
              </a:rPr>
              <a:t>Add a Script step to log the message payload.</a:t>
            </a:r>
          </a:p>
          <a:p>
            <a:pPr algn="l"/>
            <a:r>
              <a:rPr lang="en-US" b="0" i="0" dirty="0">
                <a:solidFill>
                  <a:srgbClr val="333333"/>
                </a:solidFill>
                <a:effectLst/>
                <a:latin typeface="72"/>
              </a:rPr>
              <a:t>With a Groovy Script step, you can configure the integration in such a way that the payload of the message is written to the message processing log as attachment.</a:t>
            </a:r>
          </a:p>
          <a:p>
            <a:pPr algn="l">
              <a:buFont typeface="+mj-lt"/>
              <a:buAutoNum type="arabicPeriod"/>
            </a:pPr>
            <a:r>
              <a:rPr lang="en-US" b="0" i="0" dirty="0">
                <a:solidFill>
                  <a:srgbClr val="333333"/>
                </a:solidFill>
                <a:effectLst/>
                <a:latin typeface="72"/>
              </a:rPr>
              <a:t>To add a Script step (containing a Groovy script), go to the palette and choose the </a:t>
            </a:r>
            <a:r>
              <a:rPr lang="en-US" b="1" i="0" dirty="0">
                <a:solidFill>
                  <a:srgbClr val="333333"/>
                </a:solidFill>
                <a:effectLst/>
                <a:latin typeface="72"/>
              </a:rPr>
              <a:t>Message Transformers</a:t>
            </a:r>
            <a:r>
              <a:rPr lang="en-US" b="0" i="0" dirty="0">
                <a:solidFill>
                  <a:srgbClr val="333333"/>
                </a:solidFill>
                <a:effectLst/>
                <a:latin typeface="72"/>
              </a:rPr>
              <a:t> icon and select the </a:t>
            </a:r>
            <a:r>
              <a:rPr lang="en-US" b="1" i="0" dirty="0">
                <a:solidFill>
                  <a:srgbClr val="333333"/>
                </a:solidFill>
                <a:effectLst/>
                <a:latin typeface="72"/>
              </a:rPr>
              <a:t>Script</a:t>
            </a:r>
            <a:r>
              <a:rPr lang="en-US" b="0" i="0" dirty="0">
                <a:solidFill>
                  <a:srgbClr val="333333"/>
                </a:solidFill>
                <a:effectLst/>
                <a:latin typeface="72"/>
              </a:rPr>
              <a:t> icon.</a:t>
            </a:r>
          </a:p>
          <a:p>
            <a:endParaRPr lang="en-IN" dirty="0"/>
          </a:p>
        </p:txBody>
      </p:sp>
    </p:spTree>
    <p:extLst>
      <p:ext uri="{BB962C8B-B14F-4D97-AF65-F5344CB8AC3E}">
        <p14:creationId xmlns:p14="http://schemas.microsoft.com/office/powerpoint/2010/main" val="1090894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B70C-556A-40E7-BBAB-4824FAEA1DC9}"/>
              </a:ext>
            </a:extLst>
          </p:cNvPr>
          <p:cNvSpPr>
            <a:spLocks noGrp="1"/>
          </p:cNvSpPr>
          <p:nvPr>
            <p:ph type="title"/>
          </p:nvPr>
        </p:nvSpPr>
        <p:spPr>
          <a:xfrm>
            <a:off x="442170" y="642135"/>
            <a:ext cx="3420438" cy="846051"/>
          </a:xfrm>
        </p:spPr>
        <p:txBody>
          <a:bodyPr anchor="ctr">
            <a:normAutofit/>
          </a:bodyPr>
          <a:lstStyle/>
          <a:p>
            <a:endParaRPr lang="en-IN" sz="3000"/>
          </a:p>
        </p:txBody>
      </p:sp>
      <p:sp>
        <p:nvSpPr>
          <p:cNvPr id="21510" name="Content Placeholder 21509">
            <a:extLst>
              <a:ext uri="{FF2B5EF4-FFF2-40B4-BE49-F238E27FC236}">
                <a16:creationId xmlns:a16="http://schemas.microsoft.com/office/drawing/2014/main" id="{F28B37B8-7077-69CD-C3A7-A54D58958EBB}"/>
              </a:ext>
            </a:extLst>
          </p:cNvPr>
          <p:cNvSpPr>
            <a:spLocks noGrp="1"/>
          </p:cNvSpPr>
          <p:nvPr>
            <p:ph idx="1"/>
          </p:nvPr>
        </p:nvSpPr>
        <p:spPr>
          <a:xfrm>
            <a:off x="443040" y="1747879"/>
            <a:ext cx="3419569" cy="2984689"/>
          </a:xfrm>
        </p:spPr>
        <p:txBody>
          <a:bodyPr anchor="ctr">
            <a:normAutofit/>
          </a:bodyPr>
          <a:lstStyle/>
          <a:p>
            <a:endParaRPr lang="en-US" sz="1500"/>
          </a:p>
        </p:txBody>
      </p:sp>
      <p:pic>
        <p:nvPicPr>
          <p:cNvPr id="21506" name="Picture 2" descr="Graphical user interface, text, application&#10;&#10;Description automatically generated">
            <a:extLst>
              <a:ext uri="{FF2B5EF4-FFF2-40B4-BE49-F238E27FC236}">
                <a16:creationId xmlns:a16="http://schemas.microsoft.com/office/drawing/2014/main" id="{72F94FA3-CE77-4EDB-A5AF-1219FC1EAE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4" r="18688" b="-2"/>
          <a:stretch/>
        </p:blipFill>
        <p:spPr bwMode="auto">
          <a:xfrm>
            <a:off x="4483341" y="599514"/>
            <a:ext cx="4069058" cy="394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662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51AB-AF62-4F22-9265-A5E6569727AE}"/>
              </a:ext>
            </a:extLst>
          </p:cNvPr>
          <p:cNvSpPr>
            <a:spLocks noGrp="1"/>
          </p:cNvSpPr>
          <p:nvPr>
            <p:ph type="title"/>
          </p:nvPr>
        </p:nvSpPr>
        <p:spPr>
          <a:xfrm>
            <a:off x="442170" y="642135"/>
            <a:ext cx="3420438" cy="846051"/>
          </a:xfrm>
        </p:spPr>
        <p:txBody>
          <a:bodyPr anchor="ctr">
            <a:normAutofit/>
          </a:bodyPr>
          <a:lstStyle/>
          <a:p>
            <a:endParaRPr lang="en-IN" sz="3000"/>
          </a:p>
        </p:txBody>
      </p:sp>
      <p:sp>
        <p:nvSpPr>
          <p:cNvPr id="3" name="Content Placeholder 2">
            <a:extLst>
              <a:ext uri="{FF2B5EF4-FFF2-40B4-BE49-F238E27FC236}">
                <a16:creationId xmlns:a16="http://schemas.microsoft.com/office/drawing/2014/main" id="{0781A754-35CA-455E-A55C-9F80D3C57F2A}"/>
              </a:ext>
            </a:extLst>
          </p:cNvPr>
          <p:cNvSpPr>
            <a:spLocks noGrp="1"/>
          </p:cNvSpPr>
          <p:nvPr>
            <p:ph idx="1"/>
          </p:nvPr>
        </p:nvSpPr>
        <p:spPr>
          <a:xfrm>
            <a:off x="443040" y="1747879"/>
            <a:ext cx="3419569" cy="2984689"/>
          </a:xfrm>
        </p:spPr>
        <p:txBody>
          <a:bodyPr anchor="ctr">
            <a:normAutofit/>
          </a:bodyPr>
          <a:lstStyle/>
          <a:p>
            <a:r>
              <a:rPr lang="en-US" sz="1500">
                <a:latin typeface="72"/>
              </a:rPr>
              <a:t>In the </a:t>
            </a:r>
            <a:r>
              <a:rPr lang="en-US" sz="1500" b="1">
                <a:latin typeface="72"/>
              </a:rPr>
              <a:t>Script</a:t>
            </a:r>
            <a:r>
              <a:rPr lang="en-US" sz="1500">
                <a:latin typeface="72"/>
              </a:rPr>
              <a:t> submenu, select </a:t>
            </a:r>
            <a:r>
              <a:rPr lang="en-US" sz="1500" b="1">
                <a:latin typeface="72"/>
              </a:rPr>
              <a:t>Groovy Script</a:t>
            </a:r>
            <a:r>
              <a:rPr lang="en-US" sz="1500">
                <a:latin typeface="72"/>
              </a:rPr>
              <a:t>.</a:t>
            </a:r>
            <a:br>
              <a:rPr lang="en-US" sz="1500"/>
            </a:br>
            <a:endParaRPr lang="en-IN" sz="1500"/>
          </a:p>
        </p:txBody>
      </p:sp>
      <p:pic>
        <p:nvPicPr>
          <p:cNvPr id="22530" name="Picture 2" descr="Graphical user interface, application&#10;&#10;Description automatically generated">
            <a:extLst>
              <a:ext uri="{FF2B5EF4-FFF2-40B4-BE49-F238E27FC236}">
                <a16:creationId xmlns:a16="http://schemas.microsoft.com/office/drawing/2014/main" id="{DC8F3636-6B46-4CFB-8133-3976448192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10" r="34023" b="1"/>
          <a:stretch/>
        </p:blipFill>
        <p:spPr bwMode="auto">
          <a:xfrm>
            <a:off x="4483341" y="599514"/>
            <a:ext cx="4069058" cy="394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04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1205-CC25-4142-A6B5-AA048D3CD3C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796CF40D-604B-4265-A041-339F331EFAFD}"/>
              </a:ext>
            </a:extLst>
          </p:cNvPr>
          <p:cNvSpPr>
            <a:spLocks noGrp="1"/>
          </p:cNvSpPr>
          <p:nvPr>
            <p:ph idx="1"/>
          </p:nvPr>
        </p:nvSpPr>
        <p:spPr>
          <a:xfrm>
            <a:off x="628651" y="1369219"/>
            <a:ext cx="3753251" cy="3263504"/>
          </a:xfrm>
        </p:spPr>
        <p:txBody>
          <a:bodyPr>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IN" sz="2400" dirty="0"/>
              <a:t>Smoke test Basic </a:t>
            </a:r>
            <a:r>
              <a:rPr lang="en-IN" sz="2400" dirty="0" err="1"/>
              <a:t>iflow</a:t>
            </a:r>
            <a:r>
              <a:rPr lang="en-IN" sz="2400" dirty="0"/>
              <a:t> – hello world</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400" dirty="0"/>
              <a:t>Smoke Test Scenario with External Data Source</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sz="2400" dirty="0"/>
              <a:t>Content Modifier</a:t>
            </a:r>
            <a:br>
              <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4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IN" sz="4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IN" sz="4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
        <p:nvSpPr>
          <p:cNvPr id="4" name="Content Placeholder 2">
            <a:extLst>
              <a:ext uri="{FF2B5EF4-FFF2-40B4-BE49-F238E27FC236}">
                <a16:creationId xmlns:a16="http://schemas.microsoft.com/office/drawing/2014/main" id="{F1C7563A-83CB-4054-BCAA-F9923C000269}"/>
              </a:ext>
            </a:extLst>
          </p:cNvPr>
          <p:cNvSpPr txBox="1">
            <a:spLocks/>
          </p:cNvSpPr>
          <p:nvPr/>
        </p:nvSpPr>
        <p:spPr>
          <a:xfrm>
            <a:off x="4381902" y="1380072"/>
            <a:ext cx="3753251"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IN" sz="2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6073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68B75-D54C-4E80-90BE-6FE5EA5CEAC1}"/>
              </a:ext>
            </a:extLst>
          </p:cNvPr>
          <p:cNvSpPr>
            <a:spLocks noGrp="1"/>
          </p:cNvSpPr>
          <p:nvPr>
            <p:ph type="title"/>
          </p:nvPr>
        </p:nvSpPr>
        <p:spPr>
          <a:xfrm>
            <a:off x="595246" y="290198"/>
            <a:ext cx="7549592" cy="973836"/>
          </a:xfrm>
        </p:spPr>
        <p:txBody>
          <a:bodyPr anchor="b">
            <a:normAutofit/>
          </a:bodyPr>
          <a:lstStyle/>
          <a:p>
            <a:endParaRPr lang="en-IN" sz="3600"/>
          </a:p>
        </p:txBody>
      </p:sp>
      <p:sp>
        <p:nvSpPr>
          <p:cNvPr id="3" name="Content Placeholder 2">
            <a:extLst>
              <a:ext uri="{FF2B5EF4-FFF2-40B4-BE49-F238E27FC236}">
                <a16:creationId xmlns:a16="http://schemas.microsoft.com/office/drawing/2014/main" id="{93E72C63-0F44-43D2-95D0-23F351E23000}"/>
              </a:ext>
            </a:extLst>
          </p:cNvPr>
          <p:cNvSpPr>
            <a:spLocks noGrp="1"/>
          </p:cNvSpPr>
          <p:nvPr>
            <p:ph idx="1"/>
          </p:nvPr>
        </p:nvSpPr>
        <p:spPr>
          <a:xfrm>
            <a:off x="595246" y="1949632"/>
            <a:ext cx="3398174" cy="2729588"/>
          </a:xfrm>
        </p:spPr>
        <p:txBody>
          <a:bodyPr anchor="ctr">
            <a:normAutofit/>
          </a:bodyPr>
          <a:lstStyle/>
          <a:p>
            <a:pPr>
              <a:buFont typeface="+mj-lt"/>
              <a:buAutoNum type="arabicPeriod"/>
            </a:pPr>
            <a:r>
              <a:rPr lang="en-US" sz="1500">
                <a:latin typeface="72"/>
              </a:rPr>
              <a:t>Place the Script step shape after the Content Modifier step and connect both shapes.</a:t>
            </a:r>
          </a:p>
          <a:p>
            <a:pPr>
              <a:buFont typeface="+mj-lt"/>
              <a:buAutoNum type="arabicPeriod"/>
            </a:pPr>
            <a:r>
              <a:rPr lang="en-US" sz="1500">
                <a:latin typeface="72"/>
              </a:rPr>
              <a:t>Select the Script step.</a:t>
            </a:r>
          </a:p>
          <a:p>
            <a:pPr>
              <a:buFont typeface="+mj-lt"/>
              <a:buAutoNum type="arabicPeriod"/>
            </a:pPr>
            <a:r>
              <a:rPr lang="en-US" sz="1500">
                <a:latin typeface="72"/>
              </a:rPr>
              <a:t>The context icons are displayed.</a:t>
            </a:r>
          </a:p>
          <a:p>
            <a:endParaRPr lang="en-IN" sz="1500"/>
          </a:p>
        </p:txBody>
      </p:sp>
      <p:pic>
        <p:nvPicPr>
          <p:cNvPr id="23554" name="Picture 2" descr="Diagram&#10;&#10;Description automatically generated">
            <a:extLst>
              <a:ext uri="{FF2B5EF4-FFF2-40B4-BE49-F238E27FC236}">
                <a16:creationId xmlns:a16="http://schemas.microsoft.com/office/drawing/2014/main" id="{3D322919-D365-4B41-A563-BCDA5C2210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3649" y="2531775"/>
            <a:ext cx="3862708" cy="144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74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A229-D6ED-4EC2-A070-55A2C08D7352}"/>
              </a:ext>
            </a:extLst>
          </p:cNvPr>
          <p:cNvSpPr>
            <a:spLocks noGrp="1"/>
          </p:cNvSpPr>
          <p:nvPr>
            <p:ph type="title"/>
          </p:nvPr>
        </p:nvSpPr>
        <p:spPr>
          <a:xfrm>
            <a:off x="486697" y="471950"/>
            <a:ext cx="2629121" cy="1216741"/>
          </a:xfrm>
        </p:spPr>
        <p:txBody>
          <a:bodyPr>
            <a:normAutofit/>
          </a:bodyPr>
          <a:lstStyle/>
          <a:p>
            <a:endParaRPr lang="en-IN" dirty="0"/>
          </a:p>
        </p:txBody>
      </p:sp>
      <p:sp>
        <p:nvSpPr>
          <p:cNvPr id="3" name="Content Placeholder 2">
            <a:extLst>
              <a:ext uri="{FF2B5EF4-FFF2-40B4-BE49-F238E27FC236}">
                <a16:creationId xmlns:a16="http://schemas.microsoft.com/office/drawing/2014/main" id="{78108E98-DCE6-462A-BCBA-66263F4B073F}"/>
              </a:ext>
            </a:extLst>
          </p:cNvPr>
          <p:cNvSpPr>
            <a:spLocks noGrp="1"/>
          </p:cNvSpPr>
          <p:nvPr>
            <p:ph idx="1"/>
          </p:nvPr>
        </p:nvSpPr>
        <p:spPr>
          <a:xfrm>
            <a:off x="486698" y="1828801"/>
            <a:ext cx="2629121" cy="2839064"/>
          </a:xfrm>
        </p:spPr>
        <p:txBody>
          <a:bodyPr>
            <a:normAutofit/>
          </a:bodyPr>
          <a:lstStyle/>
          <a:p>
            <a:pPr>
              <a:buFont typeface="+mj-lt"/>
              <a:buAutoNum type="arabicPeriod"/>
            </a:pPr>
            <a:r>
              <a:rPr lang="en-US" sz="1500">
                <a:latin typeface="72"/>
              </a:rPr>
              <a:t>Choose the</a:t>
            </a:r>
            <a:r>
              <a:rPr lang="en-US" sz="1500" b="1">
                <a:latin typeface="72"/>
              </a:rPr>
              <a:t> +</a:t>
            </a:r>
            <a:r>
              <a:rPr lang="en-US" sz="1500">
                <a:latin typeface="72"/>
              </a:rPr>
              <a:t> icon.</a:t>
            </a:r>
          </a:p>
          <a:p>
            <a:pPr>
              <a:buFont typeface="+mj-lt"/>
              <a:buAutoNum type="arabicPeriod"/>
            </a:pPr>
            <a:r>
              <a:rPr lang="en-US" sz="1500">
                <a:latin typeface="72"/>
              </a:rPr>
              <a:t>The default script coding of the step is displayed.</a:t>
            </a:r>
          </a:p>
          <a:p>
            <a:endParaRPr lang="en-IN" sz="1500"/>
          </a:p>
        </p:txBody>
      </p:sp>
      <p:pic>
        <p:nvPicPr>
          <p:cNvPr id="24578" name="Picture 2" descr="Graphical user interface, text, application, email&#10;&#10;Description automatically generated">
            <a:extLst>
              <a:ext uri="{FF2B5EF4-FFF2-40B4-BE49-F238E27FC236}">
                <a16:creationId xmlns:a16="http://schemas.microsoft.com/office/drawing/2014/main" id="{8AA68A03-F22B-40A9-8476-1307B4C344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397" y="1261329"/>
            <a:ext cx="4514498" cy="261840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019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20B5-1C1A-4EA4-BBFF-5F58038AA7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ACCA72-57BD-416A-80DD-F914FD144ED8}"/>
              </a:ext>
            </a:extLst>
          </p:cNvPr>
          <p:cNvSpPr>
            <a:spLocks noGrp="1"/>
          </p:cNvSpPr>
          <p:nvPr>
            <p:ph idx="1"/>
          </p:nvPr>
        </p:nvSpPr>
        <p:spPr/>
        <p:txBody>
          <a:bodyPr>
            <a:normAutofit fontScale="47500" lnSpcReduction="20000"/>
          </a:bodyPr>
          <a:lstStyle/>
          <a:p>
            <a:pPr algn="l"/>
            <a:r>
              <a:rPr lang="en-US" b="0" i="0" dirty="0">
                <a:solidFill>
                  <a:srgbClr val="333333"/>
                </a:solidFill>
                <a:effectLst/>
                <a:latin typeface="72"/>
              </a:rPr>
              <a:t>Replace this content by the script provided in the coding example below.</a:t>
            </a:r>
          </a:p>
          <a:p>
            <a:br>
              <a:rPr lang="en-US" b="0" i="0" dirty="0">
                <a:solidFill>
                  <a:srgbClr val="333333"/>
                </a:solidFill>
                <a:effectLst/>
                <a:latin typeface="72"/>
              </a:rPr>
            </a:br>
            <a:r>
              <a:rPr lang="en-US" b="0" i="0" dirty="0">
                <a:solidFill>
                  <a:srgbClr val="333333"/>
                </a:solidFill>
                <a:effectLst/>
                <a:latin typeface="72"/>
              </a:rPr>
              <a:t>import </a:t>
            </a:r>
            <a:r>
              <a:rPr lang="en-US" b="0" i="0" dirty="0" err="1">
                <a:solidFill>
                  <a:srgbClr val="333333"/>
                </a:solidFill>
                <a:effectLst/>
                <a:latin typeface="72"/>
              </a:rPr>
              <a:t>com.sap.gateway.ip.core.customdev.util.Message</a:t>
            </a:r>
            <a:r>
              <a:rPr lang="en-US" b="0" i="0" dirty="0">
                <a:solidFill>
                  <a:srgbClr val="333333"/>
                </a:solidFill>
                <a:effectLst/>
                <a:latin typeface="72"/>
              </a:rPr>
              <a:t>;</a:t>
            </a:r>
          </a:p>
          <a:p>
            <a:r>
              <a:rPr lang="en-US" b="0" i="0" dirty="0">
                <a:solidFill>
                  <a:srgbClr val="333333"/>
                </a:solidFill>
                <a:effectLst/>
                <a:latin typeface="72"/>
              </a:rPr>
              <a:t>import </a:t>
            </a:r>
            <a:r>
              <a:rPr lang="en-US" b="0" i="0" dirty="0" err="1">
                <a:solidFill>
                  <a:srgbClr val="333333"/>
                </a:solidFill>
                <a:effectLst/>
                <a:latin typeface="72"/>
              </a:rPr>
              <a:t>java.util.HashMap</a:t>
            </a:r>
            <a:r>
              <a:rPr lang="en-US" b="0" i="0" dirty="0">
                <a:solidFill>
                  <a:srgbClr val="333333"/>
                </a:solidFill>
                <a:effectLst/>
                <a:latin typeface="72"/>
              </a:rPr>
              <a:t>;</a:t>
            </a:r>
          </a:p>
          <a:p>
            <a:endParaRPr lang="en-US" b="0" i="0" dirty="0">
              <a:solidFill>
                <a:srgbClr val="333333"/>
              </a:solidFill>
              <a:effectLst/>
              <a:latin typeface="72"/>
            </a:endParaRPr>
          </a:p>
          <a:p>
            <a:r>
              <a:rPr lang="en-US" b="0" i="0" dirty="0">
                <a:solidFill>
                  <a:srgbClr val="333333"/>
                </a:solidFill>
                <a:effectLst/>
                <a:latin typeface="72"/>
              </a:rPr>
              <a:t>def Message </a:t>
            </a:r>
            <a:r>
              <a:rPr lang="en-US" b="0" i="0" dirty="0" err="1">
                <a:solidFill>
                  <a:srgbClr val="333333"/>
                </a:solidFill>
                <a:effectLst/>
                <a:latin typeface="72"/>
              </a:rPr>
              <a:t>processData</a:t>
            </a:r>
            <a:r>
              <a:rPr lang="en-US" b="0" i="0" dirty="0">
                <a:solidFill>
                  <a:srgbClr val="333333"/>
                </a:solidFill>
                <a:effectLst/>
                <a:latin typeface="72"/>
              </a:rPr>
              <a:t>(Message message) </a:t>
            </a:r>
          </a:p>
          <a:p>
            <a:r>
              <a:rPr lang="en-US" b="0" i="0" dirty="0">
                <a:solidFill>
                  <a:srgbClr val="333333"/>
                </a:solidFill>
                <a:effectLst/>
                <a:latin typeface="72"/>
              </a:rPr>
              <a:t>{</a:t>
            </a:r>
          </a:p>
          <a:p>
            <a:r>
              <a:rPr lang="en-US" b="0" i="0" dirty="0">
                <a:solidFill>
                  <a:srgbClr val="333333"/>
                </a:solidFill>
                <a:effectLst/>
                <a:latin typeface="72"/>
              </a:rPr>
              <a:t>	def body = </a:t>
            </a:r>
            <a:r>
              <a:rPr lang="en-US" b="0" i="0" dirty="0" err="1">
                <a:solidFill>
                  <a:srgbClr val="333333"/>
                </a:solidFill>
                <a:effectLst/>
                <a:latin typeface="72"/>
              </a:rPr>
              <a:t>message.getBody</a:t>
            </a:r>
            <a:r>
              <a:rPr lang="en-US" b="0" i="0" dirty="0">
                <a:solidFill>
                  <a:srgbClr val="333333"/>
                </a:solidFill>
                <a:effectLst/>
                <a:latin typeface="72"/>
              </a:rPr>
              <a:t>(</a:t>
            </a:r>
            <a:r>
              <a:rPr lang="en-US" b="0" i="0" dirty="0" err="1">
                <a:solidFill>
                  <a:srgbClr val="333333"/>
                </a:solidFill>
                <a:effectLst/>
                <a:latin typeface="72"/>
              </a:rPr>
              <a:t>java.lang.String</a:t>
            </a:r>
            <a:r>
              <a:rPr lang="en-US" b="0" i="0" dirty="0">
                <a:solidFill>
                  <a:srgbClr val="333333"/>
                </a:solidFill>
                <a:effectLst/>
                <a:latin typeface="72"/>
              </a:rPr>
              <a:t>) as String;</a:t>
            </a:r>
          </a:p>
          <a:p>
            <a:r>
              <a:rPr lang="en-US" b="0" i="0" dirty="0">
                <a:solidFill>
                  <a:srgbClr val="333333"/>
                </a:solidFill>
                <a:effectLst/>
                <a:latin typeface="72"/>
              </a:rPr>
              <a:t>	def </a:t>
            </a:r>
            <a:r>
              <a:rPr lang="en-US" b="0" i="0" dirty="0" err="1">
                <a:solidFill>
                  <a:srgbClr val="333333"/>
                </a:solidFill>
                <a:effectLst/>
                <a:latin typeface="72"/>
              </a:rPr>
              <a:t>messageLog</a:t>
            </a:r>
            <a:r>
              <a:rPr lang="en-US" b="0" i="0" dirty="0">
                <a:solidFill>
                  <a:srgbClr val="333333"/>
                </a:solidFill>
                <a:effectLst/>
                <a:latin typeface="72"/>
              </a:rPr>
              <a:t> = </a:t>
            </a:r>
            <a:r>
              <a:rPr lang="en-US" b="0" i="0" dirty="0" err="1">
                <a:solidFill>
                  <a:srgbClr val="333333"/>
                </a:solidFill>
                <a:effectLst/>
                <a:latin typeface="72"/>
              </a:rPr>
              <a:t>messageLogFactory.getMessageLog</a:t>
            </a:r>
            <a:r>
              <a:rPr lang="en-US" b="0" i="0" dirty="0">
                <a:solidFill>
                  <a:srgbClr val="333333"/>
                </a:solidFill>
                <a:effectLst/>
                <a:latin typeface="72"/>
              </a:rPr>
              <a:t>(message);</a:t>
            </a:r>
          </a:p>
          <a:p>
            <a:r>
              <a:rPr lang="en-US" b="0" i="0" dirty="0">
                <a:solidFill>
                  <a:srgbClr val="333333"/>
                </a:solidFill>
                <a:effectLst/>
                <a:latin typeface="72"/>
              </a:rPr>
              <a:t>	if(</a:t>
            </a:r>
            <a:r>
              <a:rPr lang="en-US" b="0" i="0" dirty="0" err="1">
                <a:solidFill>
                  <a:srgbClr val="333333"/>
                </a:solidFill>
                <a:effectLst/>
                <a:latin typeface="72"/>
              </a:rPr>
              <a:t>messageLog</a:t>
            </a:r>
            <a:r>
              <a:rPr lang="en-US" b="0" i="0" dirty="0">
                <a:solidFill>
                  <a:srgbClr val="333333"/>
                </a:solidFill>
                <a:effectLst/>
                <a:latin typeface="72"/>
              </a:rPr>
              <a:t> != null)</a:t>
            </a:r>
          </a:p>
          <a:p>
            <a:r>
              <a:rPr lang="en-US" b="0" i="0" dirty="0">
                <a:solidFill>
                  <a:srgbClr val="333333"/>
                </a:solidFill>
                <a:effectLst/>
                <a:latin typeface="72"/>
              </a:rPr>
              <a:t>	{</a:t>
            </a:r>
          </a:p>
          <a:p>
            <a:r>
              <a:rPr lang="en-US" b="0" i="0" dirty="0">
                <a:solidFill>
                  <a:srgbClr val="333333"/>
                </a:solidFill>
                <a:effectLst/>
                <a:latin typeface="72"/>
              </a:rPr>
              <a:t>	</a:t>
            </a:r>
            <a:r>
              <a:rPr lang="en-US" b="0" i="0" dirty="0" err="1">
                <a:solidFill>
                  <a:srgbClr val="333333"/>
                </a:solidFill>
                <a:effectLst/>
                <a:latin typeface="72"/>
              </a:rPr>
              <a:t>messageLog.addAttachmentAsString</a:t>
            </a:r>
            <a:r>
              <a:rPr lang="en-US" b="0" i="0" dirty="0">
                <a:solidFill>
                  <a:srgbClr val="333333"/>
                </a:solidFill>
                <a:effectLst/>
                <a:latin typeface="72"/>
              </a:rPr>
              <a:t>("Log current Payload:", body, "text/plain");</a:t>
            </a:r>
          </a:p>
          <a:p>
            <a:r>
              <a:rPr lang="en-US" b="0" i="0" dirty="0">
                <a:solidFill>
                  <a:srgbClr val="333333"/>
                </a:solidFill>
                <a:effectLst/>
                <a:latin typeface="72"/>
              </a:rPr>
              <a:t>     }</a:t>
            </a:r>
          </a:p>
          <a:p>
            <a:r>
              <a:rPr lang="en-US" b="0" i="0" dirty="0">
                <a:solidFill>
                  <a:srgbClr val="333333"/>
                </a:solidFill>
                <a:effectLst/>
                <a:latin typeface="72"/>
              </a:rPr>
              <a:t>	return message;</a:t>
            </a:r>
          </a:p>
          <a:p>
            <a:r>
              <a:rPr lang="en-US" b="0" i="0" dirty="0">
                <a:solidFill>
                  <a:srgbClr val="333333"/>
                </a:solidFill>
                <a:effectLst/>
                <a:latin typeface="72"/>
              </a:rPr>
              <a:t>}</a:t>
            </a:r>
            <a:endParaRPr lang="en-IN" dirty="0"/>
          </a:p>
        </p:txBody>
      </p:sp>
    </p:spTree>
    <p:extLst>
      <p:ext uri="{BB962C8B-B14F-4D97-AF65-F5344CB8AC3E}">
        <p14:creationId xmlns:p14="http://schemas.microsoft.com/office/powerpoint/2010/main" val="151658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89F3-288A-4F5C-B597-B5793DEB41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53714D-2742-4AFB-B471-46A1AF42B59C}"/>
              </a:ext>
            </a:extLst>
          </p:cNvPr>
          <p:cNvSpPr>
            <a:spLocks noGrp="1"/>
          </p:cNvSpPr>
          <p:nvPr>
            <p:ph idx="1"/>
          </p:nvPr>
        </p:nvSpPr>
        <p:spPr/>
        <p:txBody>
          <a:bodyPr/>
          <a:lstStyle/>
          <a:p>
            <a:pPr algn="l"/>
            <a:r>
              <a:rPr lang="en-IN" b="0" i="0" dirty="0">
                <a:solidFill>
                  <a:srgbClr val="333333"/>
                </a:solidFill>
                <a:effectLst/>
                <a:latin typeface="72"/>
              </a:rPr>
              <a:t>Choose </a:t>
            </a:r>
            <a:r>
              <a:rPr lang="en-IN" b="1" i="0" dirty="0">
                <a:solidFill>
                  <a:srgbClr val="333333"/>
                </a:solidFill>
                <a:effectLst/>
                <a:latin typeface="72"/>
              </a:rPr>
              <a:t>OK</a:t>
            </a:r>
            <a:r>
              <a:rPr lang="en-IN" b="0" i="0" dirty="0">
                <a:solidFill>
                  <a:srgbClr val="333333"/>
                </a:solidFill>
                <a:effectLst/>
                <a:latin typeface="72"/>
              </a:rPr>
              <a:t>.</a:t>
            </a:r>
          </a:p>
          <a:p>
            <a:br>
              <a:rPr lang="en-IN" dirty="0"/>
            </a:br>
            <a:endParaRPr lang="en-IN" dirty="0"/>
          </a:p>
        </p:txBody>
      </p:sp>
    </p:spTree>
    <p:extLst>
      <p:ext uri="{BB962C8B-B14F-4D97-AF65-F5344CB8AC3E}">
        <p14:creationId xmlns:p14="http://schemas.microsoft.com/office/powerpoint/2010/main" val="181943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75CD-F2CE-4C34-92C0-CEDBEB61BDB9}"/>
              </a:ext>
            </a:extLst>
          </p:cNvPr>
          <p:cNvSpPr>
            <a:spLocks noGrp="1"/>
          </p:cNvSpPr>
          <p:nvPr>
            <p:ph type="title"/>
          </p:nvPr>
        </p:nvSpPr>
        <p:spPr>
          <a:xfrm>
            <a:off x="486697" y="471950"/>
            <a:ext cx="2629121" cy="1216741"/>
          </a:xfrm>
        </p:spPr>
        <p:txBody>
          <a:bodyPr>
            <a:normAutofit/>
          </a:bodyPr>
          <a:lstStyle/>
          <a:p>
            <a:endParaRPr lang="en-IN"/>
          </a:p>
        </p:txBody>
      </p:sp>
      <p:sp>
        <p:nvSpPr>
          <p:cNvPr id="3" name="Content Placeholder 2">
            <a:extLst>
              <a:ext uri="{FF2B5EF4-FFF2-40B4-BE49-F238E27FC236}">
                <a16:creationId xmlns:a16="http://schemas.microsoft.com/office/drawing/2014/main" id="{A3CB6C17-4860-4D9B-8B5A-6A313823B6BE}"/>
              </a:ext>
            </a:extLst>
          </p:cNvPr>
          <p:cNvSpPr>
            <a:spLocks noGrp="1"/>
          </p:cNvSpPr>
          <p:nvPr>
            <p:ph idx="1"/>
          </p:nvPr>
        </p:nvSpPr>
        <p:spPr>
          <a:xfrm>
            <a:off x="486698" y="1828801"/>
            <a:ext cx="2629121" cy="2839064"/>
          </a:xfrm>
        </p:spPr>
        <p:txBody>
          <a:bodyPr>
            <a:normAutofit/>
          </a:bodyPr>
          <a:lstStyle/>
          <a:p>
            <a:r>
              <a:rPr lang="en-US" sz="1500">
                <a:latin typeface="72"/>
              </a:rPr>
              <a:t>Save and deploy the integration flow on the tenant to process it.</a:t>
            </a:r>
          </a:p>
          <a:p>
            <a:pPr>
              <a:buFont typeface="+mj-lt"/>
              <a:buAutoNum type="arabicPeriod"/>
            </a:pPr>
            <a:r>
              <a:rPr lang="en-US" sz="1500">
                <a:latin typeface="72"/>
              </a:rPr>
              <a:t>When you've finished modeling the integration flow, select </a:t>
            </a:r>
            <a:r>
              <a:rPr lang="en-US" sz="1500" b="1">
                <a:latin typeface="72"/>
              </a:rPr>
              <a:t>Save</a:t>
            </a:r>
            <a:r>
              <a:rPr lang="en-US" sz="1500">
                <a:latin typeface="72"/>
              </a:rPr>
              <a:t>.</a:t>
            </a:r>
          </a:p>
          <a:p>
            <a:endParaRPr lang="en-IN" sz="1500"/>
          </a:p>
        </p:txBody>
      </p:sp>
      <p:pic>
        <p:nvPicPr>
          <p:cNvPr id="25602" name="Picture 2" descr="Graphical user interface&#10;&#10;Description automatically generated with medium confidence">
            <a:extLst>
              <a:ext uri="{FF2B5EF4-FFF2-40B4-BE49-F238E27FC236}">
                <a16:creationId xmlns:a16="http://schemas.microsoft.com/office/drawing/2014/main" id="{222338A9-41A9-423E-B96C-59C8A9657D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397" y="2243232"/>
            <a:ext cx="4514498" cy="65460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991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D7C3-4B32-4450-A1B0-92000170E7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A8DA35-6E59-49B3-BA13-E1D347F29C48}"/>
              </a:ext>
            </a:extLst>
          </p:cNvPr>
          <p:cNvSpPr>
            <a:spLocks noGrp="1"/>
          </p:cNvSpPr>
          <p:nvPr>
            <p:ph idx="1"/>
          </p:nvPr>
        </p:nvSpPr>
        <p:spPr/>
        <p:txBody>
          <a:bodyPr>
            <a:normAutofit lnSpcReduction="10000"/>
          </a:bodyPr>
          <a:lstStyle/>
          <a:p>
            <a:pPr algn="l">
              <a:buFont typeface="+mj-lt"/>
              <a:buAutoNum type="arabicPeriod"/>
            </a:pPr>
            <a:r>
              <a:rPr lang="en-US" b="0" i="0" dirty="0">
                <a:solidFill>
                  <a:srgbClr val="333333"/>
                </a:solidFill>
                <a:effectLst/>
                <a:latin typeface="72"/>
              </a:rPr>
              <a:t>Once saving has been successful, a corresponding status message is displayed.</a:t>
            </a:r>
          </a:p>
          <a:p>
            <a:pPr algn="l">
              <a:buFont typeface="+mj-lt"/>
              <a:buAutoNum type="arabicPeriod"/>
            </a:pPr>
            <a:r>
              <a:rPr lang="en-US" b="0" i="0" dirty="0">
                <a:solidFill>
                  <a:srgbClr val="333333"/>
                </a:solidFill>
                <a:effectLst/>
                <a:latin typeface="72"/>
              </a:rPr>
              <a:t>Select </a:t>
            </a:r>
            <a:r>
              <a:rPr lang="en-US" b="1" i="0" dirty="0">
                <a:solidFill>
                  <a:srgbClr val="333333"/>
                </a:solidFill>
                <a:effectLst/>
                <a:latin typeface="72"/>
              </a:rPr>
              <a:t>Deploy</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A message is displayed that asks you to confirm this action.</a:t>
            </a:r>
          </a:p>
          <a:p>
            <a:pPr algn="l">
              <a:buFont typeface="+mj-lt"/>
              <a:buAutoNum type="arabicPeriod"/>
            </a:pPr>
            <a:r>
              <a:rPr lang="en-US" b="0" i="0" dirty="0">
                <a:solidFill>
                  <a:srgbClr val="333333"/>
                </a:solidFill>
                <a:effectLst/>
                <a:latin typeface="72"/>
              </a:rPr>
              <a:t>Select </a:t>
            </a:r>
            <a:r>
              <a:rPr lang="en-US" b="1" i="0" dirty="0">
                <a:solidFill>
                  <a:srgbClr val="333333"/>
                </a:solidFill>
                <a:effectLst/>
                <a:latin typeface="72"/>
              </a:rPr>
              <a:t>Yes</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Another message is displayed when the validation has been performed and the integration flow deployment has been triggered.</a:t>
            </a:r>
          </a:p>
          <a:p>
            <a:pPr algn="l">
              <a:buFont typeface="+mj-lt"/>
              <a:buAutoNum type="arabicPeriod"/>
            </a:pPr>
            <a:r>
              <a:rPr lang="en-US" b="0" i="0" dirty="0">
                <a:solidFill>
                  <a:srgbClr val="333333"/>
                </a:solidFill>
                <a:effectLst/>
                <a:latin typeface="72"/>
              </a:rPr>
              <a:t>Select </a:t>
            </a:r>
            <a:r>
              <a:rPr lang="en-US" b="1" i="0" dirty="0">
                <a:solidFill>
                  <a:srgbClr val="333333"/>
                </a:solidFill>
                <a:effectLst/>
                <a:latin typeface="72"/>
              </a:rPr>
              <a:t>OK</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After successful deployment, a status message is displayed.</a:t>
            </a:r>
          </a:p>
          <a:p>
            <a:endParaRPr lang="en-IN" dirty="0"/>
          </a:p>
        </p:txBody>
      </p:sp>
    </p:spTree>
    <p:extLst>
      <p:ext uri="{BB962C8B-B14F-4D97-AF65-F5344CB8AC3E}">
        <p14:creationId xmlns:p14="http://schemas.microsoft.com/office/powerpoint/2010/main" val="344472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9A71-116D-4CA2-B1B3-24AEDC83E3D5}"/>
              </a:ext>
            </a:extLst>
          </p:cNvPr>
          <p:cNvSpPr>
            <a:spLocks noGrp="1"/>
          </p:cNvSpPr>
          <p:nvPr>
            <p:ph type="title"/>
          </p:nvPr>
        </p:nvSpPr>
        <p:spPr>
          <a:xfrm>
            <a:off x="486697" y="471950"/>
            <a:ext cx="2629121" cy="1216741"/>
          </a:xfrm>
        </p:spPr>
        <p:txBody>
          <a:bodyPr>
            <a:normAutofit/>
          </a:bodyPr>
          <a:lstStyle/>
          <a:p>
            <a:endParaRPr lang="en-IN"/>
          </a:p>
        </p:txBody>
      </p:sp>
      <p:sp>
        <p:nvSpPr>
          <p:cNvPr id="3" name="Content Placeholder 2">
            <a:extLst>
              <a:ext uri="{FF2B5EF4-FFF2-40B4-BE49-F238E27FC236}">
                <a16:creationId xmlns:a16="http://schemas.microsoft.com/office/drawing/2014/main" id="{0574F04B-D6E1-496F-B7C4-A87D69EF9037}"/>
              </a:ext>
            </a:extLst>
          </p:cNvPr>
          <p:cNvSpPr>
            <a:spLocks noGrp="1"/>
          </p:cNvSpPr>
          <p:nvPr>
            <p:ph idx="1"/>
          </p:nvPr>
        </p:nvSpPr>
        <p:spPr>
          <a:xfrm>
            <a:off x="486698" y="1828801"/>
            <a:ext cx="2629121" cy="2839064"/>
          </a:xfrm>
        </p:spPr>
        <p:txBody>
          <a:bodyPr>
            <a:normAutofit/>
          </a:bodyPr>
          <a:lstStyle/>
          <a:p>
            <a:pPr>
              <a:buFont typeface="+mj-lt"/>
              <a:buAutoNum type="arabicPeriod"/>
            </a:pPr>
            <a:r>
              <a:rPr lang="en-US" sz="1500">
                <a:latin typeface="72"/>
              </a:rPr>
              <a:t>Choose the </a:t>
            </a:r>
            <a:r>
              <a:rPr lang="en-US" sz="1500" b="1">
                <a:latin typeface="72"/>
              </a:rPr>
              <a:t>Operations</a:t>
            </a:r>
            <a:r>
              <a:rPr lang="en-US" sz="1500">
                <a:latin typeface="72"/>
              </a:rPr>
              <a:t> view to check the status of the deployment.</a:t>
            </a:r>
          </a:p>
          <a:p>
            <a:pPr>
              <a:buFont typeface="+mj-lt"/>
              <a:buAutoNum type="arabicPeriod"/>
            </a:pPr>
            <a:r>
              <a:rPr lang="en-US" sz="1500">
                <a:latin typeface="72"/>
              </a:rPr>
              <a:t>Select a tile in the section </a:t>
            </a:r>
            <a:r>
              <a:rPr lang="en-US" sz="1500" b="1">
                <a:latin typeface="72"/>
              </a:rPr>
              <a:t>Manage Integration Content</a:t>
            </a:r>
            <a:r>
              <a:rPr lang="en-US" sz="1500">
                <a:latin typeface="72"/>
              </a:rPr>
              <a:t>.</a:t>
            </a:r>
          </a:p>
          <a:p>
            <a:endParaRPr lang="en-IN" sz="1500"/>
          </a:p>
        </p:txBody>
      </p:sp>
      <p:pic>
        <p:nvPicPr>
          <p:cNvPr id="26626" name="Picture 2" descr="Graphical user interface, text, application, chat or text message&#10;&#10;Description automatically generated">
            <a:extLst>
              <a:ext uri="{FF2B5EF4-FFF2-40B4-BE49-F238E27FC236}">
                <a16:creationId xmlns:a16="http://schemas.microsoft.com/office/drawing/2014/main" id="{50A34E1D-1E71-4002-987D-C3EAA67A7C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31276" y="605695"/>
            <a:ext cx="3960740" cy="39296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132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6D91-B992-41F3-9452-844F8E573F94}"/>
              </a:ext>
            </a:extLst>
          </p:cNvPr>
          <p:cNvSpPr>
            <a:spLocks noGrp="1"/>
          </p:cNvSpPr>
          <p:nvPr>
            <p:ph type="title"/>
          </p:nvPr>
        </p:nvSpPr>
        <p:spPr>
          <a:xfrm>
            <a:off x="486697" y="471950"/>
            <a:ext cx="2629121" cy="1216741"/>
          </a:xfrm>
        </p:spPr>
        <p:txBody>
          <a:bodyPr>
            <a:normAutofit/>
          </a:bodyPr>
          <a:lstStyle/>
          <a:p>
            <a:endParaRPr lang="en-IN"/>
          </a:p>
        </p:txBody>
      </p:sp>
      <p:sp>
        <p:nvSpPr>
          <p:cNvPr id="3" name="Content Placeholder 2">
            <a:extLst>
              <a:ext uri="{FF2B5EF4-FFF2-40B4-BE49-F238E27FC236}">
                <a16:creationId xmlns:a16="http://schemas.microsoft.com/office/drawing/2014/main" id="{BD28704E-DDE1-4321-9BD6-60BEECE289D1}"/>
              </a:ext>
            </a:extLst>
          </p:cNvPr>
          <p:cNvSpPr>
            <a:spLocks noGrp="1"/>
          </p:cNvSpPr>
          <p:nvPr>
            <p:ph idx="1"/>
          </p:nvPr>
        </p:nvSpPr>
        <p:spPr>
          <a:xfrm>
            <a:off x="486698" y="1828801"/>
            <a:ext cx="2629121" cy="2839064"/>
          </a:xfrm>
        </p:spPr>
        <p:txBody>
          <a:bodyPr>
            <a:normAutofit/>
          </a:bodyPr>
          <a:lstStyle/>
          <a:p>
            <a:r>
              <a:rPr lang="en-US" sz="1500">
                <a:latin typeface="72"/>
              </a:rPr>
              <a:t>You can check the deployment status of your integration flow.</a:t>
            </a:r>
            <a:br>
              <a:rPr lang="en-US" sz="1500"/>
            </a:br>
            <a:r>
              <a:rPr lang="en-US" sz="1500">
                <a:latin typeface="72"/>
              </a:rPr>
              <a:t>You can check the deployment status of your integration flow.</a:t>
            </a:r>
            <a:br>
              <a:rPr lang="en-US" sz="1500"/>
            </a:br>
            <a:endParaRPr lang="en-IN" sz="1500"/>
          </a:p>
        </p:txBody>
      </p:sp>
      <p:pic>
        <p:nvPicPr>
          <p:cNvPr id="27650" name="Picture 2" descr="Graphical user interface, application&#10;&#10;Description automatically generated">
            <a:extLst>
              <a:ext uri="{FF2B5EF4-FFF2-40B4-BE49-F238E27FC236}">
                <a16:creationId xmlns:a16="http://schemas.microsoft.com/office/drawing/2014/main" id="{D565A787-0FA4-4C85-8AA1-50C430C1F1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397" y="1227470"/>
            <a:ext cx="4514498" cy="268612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17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D251-8D8E-445C-9DDE-F9DA964663F0}"/>
              </a:ext>
            </a:extLst>
          </p:cNvPr>
          <p:cNvSpPr>
            <a:spLocks noGrp="1"/>
          </p:cNvSpPr>
          <p:nvPr>
            <p:ph type="title"/>
          </p:nvPr>
        </p:nvSpPr>
        <p:spPr>
          <a:xfrm>
            <a:off x="486697" y="471950"/>
            <a:ext cx="2629121" cy="1216741"/>
          </a:xfrm>
        </p:spPr>
        <p:txBody>
          <a:bodyPr>
            <a:normAutofit/>
          </a:bodyPr>
          <a:lstStyle/>
          <a:p>
            <a:endParaRPr lang="en-IN"/>
          </a:p>
        </p:txBody>
      </p:sp>
      <p:sp>
        <p:nvSpPr>
          <p:cNvPr id="4" name="Rectangle 1">
            <a:extLst>
              <a:ext uri="{FF2B5EF4-FFF2-40B4-BE49-F238E27FC236}">
                <a16:creationId xmlns:a16="http://schemas.microsoft.com/office/drawing/2014/main" id="{9EE8FBF4-357E-46F2-A305-AFC597A6CE31}"/>
              </a:ext>
            </a:extLst>
          </p:cNvPr>
          <p:cNvSpPr>
            <a:spLocks noGrp="1" noChangeArrowheads="1"/>
          </p:cNvSpPr>
          <p:nvPr>
            <p:ph idx="1"/>
          </p:nvPr>
        </p:nvSpPr>
        <p:spPr bwMode="auto">
          <a:xfrm>
            <a:off x="486698" y="1828801"/>
            <a:ext cx="2629121" cy="28390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68580" tIns="34290" rIns="68580" bIns="3429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spcAft>
                <a:spcPts val="450"/>
              </a:spcAft>
              <a:buNone/>
            </a:pPr>
            <a:r>
              <a:rPr lang="en-US" altLang="en-US" sz="1500">
                <a:latin typeface="72"/>
              </a:rPr>
              <a:t>It changes from </a:t>
            </a:r>
            <a:r>
              <a:rPr lang="en-US" altLang="en-US" sz="1500">
                <a:latin typeface="Monaco"/>
              </a:rPr>
              <a:t>Starting</a:t>
            </a:r>
            <a:r>
              <a:rPr lang="en-US" altLang="en-US" sz="1500">
                <a:latin typeface="72"/>
              </a:rPr>
              <a:t> to </a:t>
            </a:r>
            <a:r>
              <a:rPr lang="en-US" altLang="en-US" sz="1500">
                <a:latin typeface="Monaco"/>
              </a:rPr>
              <a:t>Started</a:t>
            </a:r>
            <a:r>
              <a:rPr lang="en-US" altLang="en-US" sz="1500">
                <a:latin typeface="72"/>
              </a:rPr>
              <a:t>.</a:t>
            </a:r>
            <a:br>
              <a:rPr lang="en-US" altLang="en-US" sz="1500"/>
            </a:br>
            <a:endParaRPr lang="en-US" altLang="en-US" sz="1500"/>
          </a:p>
        </p:txBody>
      </p:sp>
      <p:pic>
        <p:nvPicPr>
          <p:cNvPr id="28675" name="Picture 3" descr="Graphical user interface, application&#10;&#10;Description automatically generated">
            <a:extLst>
              <a:ext uri="{FF2B5EF4-FFF2-40B4-BE49-F238E27FC236}">
                <a16:creationId xmlns:a16="http://schemas.microsoft.com/office/drawing/2014/main" id="{8127630C-3EAC-4FD4-84A0-C1705C5F2F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397" y="1836927"/>
            <a:ext cx="4514498" cy="146721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466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6D84-5D9F-404C-81A7-0874A35BC876}"/>
              </a:ext>
            </a:extLst>
          </p:cNvPr>
          <p:cNvSpPr>
            <a:spLocks noGrp="1"/>
          </p:cNvSpPr>
          <p:nvPr>
            <p:ph type="title"/>
          </p:nvPr>
        </p:nvSpPr>
        <p:spPr/>
        <p:txBody>
          <a:bodyPr/>
          <a:lstStyle/>
          <a:p>
            <a:endParaRPr lang="en-IN"/>
          </a:p>
        </p:txBody>
      </p:sp>
      <p:pic>
        <p:nvPicPr>
          <p:cNvPr id="11" name="Picture 4">
            <a:extLst>
              <a:ext uri="{FF2B5EF4-FFF2-40B4-BE49-F238E27FC236}">
                <a16:creationId xmlns:a16="http://schemas.microsoft.com/office/drawing/2014/main" id="{684CC2C6-2FBE-4E2C-9E29-79795B4C0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206" y="2656610"/>
            <a:ext cx="4286250" cy="186451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51FF077A-71E2-4FBE-B701-F523311C1B72}"/>
              </a:ext>
            </a:extLst>
          </p:cNvPr>
          <p:cNvSpPr>
            <a:spLocks noGrp="1" noChangeArrowheads="1"/>
          </p:cNvSpPr>
          <p:nvPr>
            <p:ph idx="1"/>
          </p:nvPr>
        </p:nvSpPr>
        <p:spPr bwMode="auto">
          <a:xfrm>
            <a:off x="628651" y="1434793"/>
            <a:ext cx="5839527" cy="161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148781" rIns="68580" bIns="148781"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900" dirty="0">
                <a:solidFill>
                  <a:srgbClr val="333333"/>
                </a:solidFill>
                <a:latin typeface="72"/>
              </a:rPr>
              <a:t>When the integration flow has been deployed successfully, the message is processed without any further trigger (based on the settings of the timer).</a:t>
            </a:r>
            <a:endParaRPr lang="en-US" altLang="en-US" sz="600" dirty="0"/>
          </a:p>
          <a:p>
            <a:pPr marL="0" indent="0" eaLnBrk="0" fontAlgn="base" hangingPunct="0">
              <a:lnSpc>
                <a:spcPct val="100000"/>
              </a:lnSpc>
              <a:spcBef>
                <a:spcPct val="0"/>
              </a:spcBef>
              <a:spcAft>
                <a:spcPct val="0"/>
              </a:spcAft>
              <a:buFontTx/>
              <a:buAutoNum type="arabicPeriod"/>
            </a:pPr>
            <a:r>
              <a:rPr lang="en-US" altLang="en-US" sz="900" dirty="0">
                <a:solidFill>
                  <a:srgbClr val="333333"/>
                </a:solidFill>
                <a:latin typeface="72"/>
              </a:rPr>
              <a:t>Go to the Operations view and select a tile under </a:t>
            </a:r>
            <a:r>
              <a:rPr lang="en-US" altLang="en-US" sz="900" b="1" dirty="0">
                <a:solidFill>
                  <a:srgbClr val="333333"/>
                </a:solidFill>
                <a:latin typeface="72"/>
              </a:rPr>
              <a:t>Monitor Message Processing</a:t>
            </a:r>
            <a:r>
              <a:rPr lang="en-US" altLang="en-US" sz="900" dirty="0">
                <a:solidFill>
                  <a:srgbClr val="333333"/>
                </a:solidFill>
                <a:latin typeface="72"/>
              </a:rPr>
              <a:t>.</a:t>
            </a:r>
          </a:p>
          <a:p>
            <a:pPr marL="0" indent="0" eaLnBrk="0" fontAlgn="base" hangingPunct="0">
              <a:lnSpc>
                <a:spcPct val="100000"/>
              </a:lnSpc>
              <a:spcBef>
                <a:spcPct val="0"/>
              </a:spcBef>
              <a:spcAft>
                <a:spcPct val="0"/>
              </a:spcAft>
              <a:buNone/>
            </a:pPr>
            <a:r>
              <a:rPr lang="en-US" altLang="en-US" sz="900" dirty="0">
                <a:solidFill>
                  <a:srgbClr val="333333"/>
                </a:solidFill>
                <a:latin typeface="72"/>
              </a:rPr>
              <a:t>If your integration flow has been processed successfully, the status </a:t>
            </a:r>
            <a:r>
              <a:rPr lang="en-US" altLang="en-US" sz="900" b="1" dirty="0">
                <a:solidFill>
                  <a:srgbClr val="333333"/>
                </a:solidFill>
                <a:latin typeface="72"/>
              </a:rPr>
              <a:t>Completed</a:t>
            </a:r>
            <a:r>
              <a:rPr lang="en-US" altLang="en-US" sz="900" dirty="0">
                <a:solidFill>
                  <a:srgbClr val="333333"/>
                </a:solidFill>
                <a:latin typeface="72"/>
              </a:rPr>
              <a:t> should be shown.</a:t>
            </a:r>
          </a:p>
          <a:p>
            <a:pPr marL="0" indent="0" eaLnBrk="0" fontAlgn="base" hangingPunct="0">
              <a:lnSpc>
                <a:spcPct val="100000"/>
              </a:lnSpc>
              <a:spcBef>
                <a:spcPct val="0"/>
              </a:spcBef>
              <a:spcAft>
                <a:spcPct val="0"/>
              </a:spcAft>
              <a:buFontTx/>
              <a:buAutoNum type="arabicPeriod" startAt="2"/>
            </a:pPr>
            <a:r>
              <a:rPr lang="en-US" altLang="en-US" sz="900" dirty="0">
                <a:solidFill>
                  <a:srgbClr val="333333"/>
                </a:solidFill>
                <a:latin typeface="72"/>
              </a:rPr>
              <a:t>Select the integration flow and analyze the details area to the right of the integration flow list.</a:t>
            </a:r>
          </a:p>
          <a:p>
            <a:pPr marL="0" indent="0" eaLnBrk="0" fontAlgn="base" hangingPunct="0">
              <a:lnSpc>
                <a:spcPct val="100000"/>
              </a:lnSpc>
              <a:spcBef>
                <a:spcPct val="0"/>
              </a:spcBef>
              <a:spcAft>
                <a:spcPct val="0"/>
              </a:spcAft>
              <a:buFontTx/>
              <a:buAutoNum type="arabicPeriod" startAt="3"/>
            </a:pPr>
            <a:r>
              <a:rPr lang="en-US" altLang="en-US" sz="900" dirty="0">
                <a:solidFill>
                  <a:srgbClr val="333333"/>
                </a:solidFill>
                <a:latin typeface="72"/>
              </a:rPr>
              <a:t>Under </a:t>
            </a:r>
            <a:r>
              <a:rPr lang="en-US" altLang="en-US" sz="900" b="1" dirty="0">
                <a:solidFill>
                  <a:srgbClr val="333333"/>
                </a:solidFill>
                <a:latin typeface="72"/>
              </a:rPr>
              <a:t>Attachments</a:t>
            </a:r>
            <a:r>
              <a:rPr lang="en-US" altLang="en-US" sz="900" dirty="0">
                <a:solidFill>
                  <a:srgbClr val="333333"/>
                </a:solidFill>
                <a:latin typeface="72"/>
              </a:rPr>
              <a:t>, click </a:t>
            </a:r>
            <a:r>
              <a:rPr lang="en-US" altLang="en-US" sz="900" b="1" dirty="0">
                <a:solidFill>
                  <a:srgbClr val="333333"/>
                </a:solidFill>
                <a:latin typeface="72"/>
              </a:rPr>
              <a:t>Log current Payload</a:t>
            </a:r>
            <a:r>
              <a:rPr lang="en-US" altLang="en-US" sz="900" dirty="0">
                <a:solidFill>
                  <a:srgbClr val="333333"/>
                </a:solidFill>
                <a:latin typeface="72"/>
              </a:rPr>
              <a:t>.</a:t>
            </a:r>
          </a:p>
          <a:p>
            <a:pPr marL="0" indent="0" eaLnBrk="0" fontAlgn="base" hangingPunct="0">
              <a:lnSpc>
                <a:spcPct val="100000"/>
              </a:lnSpc>
              <a:spcBef>
                <a:spcPct val="0"/>
              </a:spcBef>
              <a:spcAft>
                <a:spcPct val="0"/>
              </a:spcAft>
              <a:buNone/>
            </a:pPr>
            <a:r>
              <a:rPr lang="en-US" altLang="en-US" sz="900" dirty="0">
                <a:solidFill>
                  <a:srgbClr val="333333"/>
                </a:solidFill>
                <a:latin typeface="72"/>
              </a:rPr>
              <a:t>You should see the message content, which consists of the following text:</a:t>
            </a:r>
          </a:p>
          <a:p>
            <a:pPr marL="0" indent="0" eaLnBrk="0" fontAlgn="base" hangingPunct="0">
              <a:lnSpc>
                <a:spcPct val="100000"/>
              </a:lnSpc>
              <a:spcBef>
                <a:spcPct val="0"/>
              </a:spcBef>
              <a:spcAft>
                <a:spcPct val="0"/>
              </a:spcAft>
              <a:buNone/>
            </a:pPr>
            <a:r>
              <a:rPr lang="en-US" altLang="en-US" sz="900" dirty="0">
                <a:solidFill>
                  <a:srgbClr val="333333"/>
                </a:solidFill>
                <a:latin typeface="Monaco"/>
              </a:rPr>
              <a:t>Hello World!</a:t>
            </a:r>
            <a:endParaRPr lang="en-US" altLang="en-US" sz="900" dirty="0">
              <a:solidFill>
                <a:srgbClr val="333333"/>
              </a:solidFill>
              <a:latin typeface="72"/>
            </a:endParaRPr>
          </a:p>
          <a:p>
            <a:pPr marL="0" indent="0" eaLnBrk="0" fontAlgn="base" hangingPunct="0">
              <a:lnSpc>
                <a:spcPct val="100000"/>
              </a:lnSpc>
              <a:spcBef>
                <a:spcPct val="0"/>
              </a:spcBef>
              <a:spcAft>
                <a:spcPct val="0"/>
              </a:spcAft>
              <a:buNone/>
            </a:pPr>
            <a:endParaRPr lang="en-US" altLang="en-US" sz="1350" dirty="0">
              <a:latin typeface="Arial" panose="020B0604020202020204" pitchFamily="34" charset="0"/>
            </a:endParaRPr>
          </a:p>
        </p:txBody>
      </p:sp>
    </p:spTree>
    <p:extLst>
      <p:ext uri="{BB962C8B-B14F-4D97-AF65-F5344CB8AC3E}">
        <p14:creationId xmlns:p14="http://schemas.microsoft.com/office/powerpoint/2010/main" val="3993922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D892E-6F58-421F-8242-1948BD81DE1A}"/>
              </a:ext>
            </a:extLst>
          </p:cNvPr>
          <p:cNvSpPr>
            <a:spLocks noGrp="1"/>
          </p:cNvSpPr>
          <p:nvPr>
            <p:ph type="title"/>
          </p:nvPr>
        </p:nvSpPr>
        <p:spPr/>
        <p:txBody>
          <a:bodyPr>
            <a:normAutofit fontScale="90000"/>
          </a:bodyPr>
          <a:lstStyle/>
          <a:p>
            <a:r>
              <a:rPr lang="en-IN" b="0" dirty="0">
                <a:effectLst/>
              </a:rPr>
              <a:t>Smoke Test Scenario</a:t>
            </a:r>
            <a:br>
              <a:rPr lang="en-IN" b="0" dirty="0">
                <a:effectLst/>
              </a:rPr>
            </a:br>
            <a:br>
              <a:rPr lang="en-IN" dirty="0">
                <a:effectLst/>
              </a:rPr>
            </a:br>
            <a:endParaRPr lang="en-IN" dirty="0"/>
          </a:p>
        </p:txBody>
      </p:sp>
      <p:sp>
        <p:nvSpPr>
          <p:cNvPr id="3" name="Content Placeholder 2">
            <a:extLst>
              <a:ext uri="{FF2B5EF4-FFF2-40B4-BE49-F238E27FC236}">
                <a16:creationId xmlns:a16="http://schemas.microsoft.com/office/drawing/2014/main" id="{35C643FF-14D7-4B80-B566-3FAD8F77307A}"/>
              </a:ext>
            </a:extLst>
          </p:cNvPr>
          <p:cNvSpPr>
            <a:spLocks noGrp="1"/>
          </p:cNvSpPr>
          <p:nvPr>
            <p:ph idx="1"/>
          </p:nvPr>
        </p:nvSpPr>
        <p:spPr/>
        <p:txBody>
          <a:bodyPr/>
          <a:lstStyle/>
          <a:p>
            <a:pPr algn="l"/>
            <a:r>
              <a:rPr lang="en-IN" dirty="0"/>
              <a:t>T</a:t>
            </a:r>
            <a:r>
              <a:rPr lang="en-US" b="0" i="0" dirty="0">
                <a:solidFill>
                  <a:srgbClr val="333333"/>
                </a:solidFill>
                <a:effectLst/>
                <a:latin typeface="72"/>
              </a:rPr>
              <a:t>his is a very simple test to verify that your SAP Cloud Integration is working as expected. You do not need any receiver system to perform this test.</a:t>
            </a:r>
          </a:p>
          <a:p>
            <a:pPr algn="l"/>
            <a:r>
              <a:rPr lang="en-US" b="0" i="0" dirty="0">
                <a:solidFill>
                  <a:srgbClr val="333333"/>
                </a:solidFill>
                <a:effectLst/>
                <a:latin typeface="72"/>
              </a:rPr>
              <a:t>In this scenario, you create a </a:t>
            </a:r>
            <a:r>
              <a:rPr lang="en-US" b="0" i="1" dirty="0">
                <a:solidFill>
                  <a:srgbClr val="333333"/>
                </a:solidFill>
                <a:effectLst/>
                <a:latin typeface="72"/>
              </a:rPr>
              <a:t>Hello World</a:t>
            </a:r>
            <a:r>
              <a:rPr lang="en-US" b="0" i="0" dirty="0">
                <a:solidFill>
                  <a:srgbClr val="333333"/>
                </a:solidFill>
                <a:effectLst/>
                <a:latin typeface="72"/>
              </a:rPr>
              <a:t> text and write it into the message body (scheduled on deployment of the integration flow). The result is written into the message processing log which you can directly inspect with the message monitoring application.</a:t>
            </a:r>
          </a:p>
          <a:p>
            <a:endParaRPr lang="en-IN" dirty="0"/>
          </a:p>
        </p:txBody>
      </p:sp>
    </p:spTree>
    <p:extLst>
      <p:ext uri="{BB962C8B-B14F-4D97-AF65-F5344CB8AC3E}">
        <p14:creationId xmlns:p14="http://schemas.microsoft.com/office/powerpoint/2010/main" val="879150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6CFE-4E83-460A-AB50-91E2A663586C}"/>
              </a:ext>
            </a:extLst>
          </p:cNvPr>
          <p:cNvSpPr>
            <a:spLocks noGrp="1"/>
          </p:cNvSpPr>
          <p:nvPr>
            <p:ph type="title"/>
          </p:nvPr>
        </p:nvSpPr>
        <p:spPr/>
        <p:txBody>
          <a:bodyPr>
            <a:normAutofit fontScale="90000"/>
          </a:bodyPr>
          <a:lstStyle/>
          <a:p>
            <a:r>
              <a:rPr lang="en-US" b="0" dirty="0">
                <a:effectLst/>
              </a:rPr>
              <a:t>Smoke Test Scenario with External Data Source</a:t>
            </a:r>
            <a:br>
              <a:rPr lang="en-US" b="0" dirty="0">
                <a:effectLst/>
              </a:rPr>
            </a:br>
            <a:br>
              <a:rPr lang="en-US" dirty="0">
                <a:effectLst/>
              </a:rPr>
            </a:br>
            <a:endParaRPr lang="en-IN" dirty="0"/>
          </a:p>
        </p:txBody>
      </p:sp>
      <p:sp>
        <p:nvSpPr>
          <p:cNvPr id="3" name="Content Placeholder 2">
            <a:extLst>
              <a:ext uri="{FF2B5EF4-FFF2-40B4-BE49-F238E27FC236}">
                <a16:creationId xmlns:a16="http://schemas.microsoft.com/office/drawing/2014/main" id="{E9CBA0F6-CF52-48DC-AF99-512FC7BFAD74}"/>
              </a:ext>
            </a:extLst>
          </p:cNvPr>
          <p:cNvSpPr>
            <a:spLocks noGrp="1"/>
          </p:cNvSpPr>
          <p:nvPr>
            <p:ph idx="1"/>
          </p:nvPr>
        </p:nvSpPr>
        <p:spPr/>
        <p:txBody>
          <a:bodyPr/>
          <a:lstStyle/>
          <a:p>
            <a:pPr algn="l"/>
            <a:r>
              <a:rPr lang="en-US" b="0" i="0" dirty="0">
                <a:solidFill>
                  <a:srgbClr val="333333"/>
                </a:solidFill>
                <a:effectLst/>
                <a:latin typeface="72"/>
              </a:rPr>
              <a:t>This is a very simple test to verify that your SAP Cloud Integration is working as expected. You do not need any receiver system to perform this test.</a:t>
            </a:r>
          </a:p>
          <a:p>
            <a:pPr algn="l"/>
            <a:r>
              <a:rPr lang="en-US" b="0" i="0" dirty="0">
                <a:solidFill>
                  <a:srgbClr val="333333"/>
                </a:solidFill>
                <a:effectLst/>
                <a:latin typeface="72"/>
              </a:rPr>
              <a:t>In this scenario, you access an OData API and get information about a product (for a specific product ID). The result is written into the message processing log which you can directly inspect with the message monitoring application.</a:t>
            </a:r>
          </a:p>
          <a:p>
            <a:br>
              <a:rPr lang="en-US" dirty="0"/>
            </a:br>
            <a:endParaRPr lang="en-IN" dirty="0"/>
          </a:p>
        </p:txBody>
      </p:sp>
    </p:spTree>
    <p:extLst>
      <p:ext uri="{BB962C8B-B14F-4D97-AF65-F5344CB8AC3E}">
        <p14:creationId xmlns:p14="http://schemas.microsoft.com/office/powerpoint/2010/main" val="2768702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0670-05C0-4894-96D8-A59F6E0C204D}"/>
              </a:ext>
            </a:extLst>
          </p:cNvPr>
          <p:cNvSpPr>
            <a:spLocks noGrp="1"/>
          </p:cNvSpPr>
          <p:nvPr>
            <p:ph type="title"/>
          </p:nvPr>
        </p:nvSpPr>
        <p:spPr>
          <a:xfrm>
            <a:off x="486697" y="471950"/>
            <a:ext cx="2629121" cy="1216741"/>
          </a:xfrm>
        </p:spPr>
        <p:txBody>
          <a:bodyPr>
            <a:normAutofit/>
          </a:bodyPr>
          <a:lstStyle/>
          <a:p>
            <a:endParaRPr lang="en-IN"/>
          </a:p>
        </p:txBody>
      </p:sp>
      <p:sp>
        <p:nvSpPr>
          <p:cNvPr id="3" name="Content Placeholder 2">
            <a:extLst>
              <a:ext uri="{FF2B5EF4-FFF2-40B4-BE49-F238E27FC236}">
                <a16:creationId xmlns:a16="http://schemas.microsoft.com/office/drawing/2014/main" id="{D6E71B1E-CDAD-493A-90C6-AAA6395DC23D}"/>
              </a:ext>
            </a:extLst>
          </p:cNvPr>
          <p:cNvSpPr>
            <a:spLocks noGrp="1"/>
          </p:cNvSpPr>
          <p:nvPr>
            <p:ph idx="1"/>
          </p:nvPr>
        </p:nvSpPr>
        <p:spPr>
          <a:xfrm>
            <a:off x="486698" y="1828801"/>
            <a:ext cx="2629121" cy="2839064"/>
          </a:xfrm>
        </p:spPr>
        <p:txBody>
          <a:bodyPr>
            <a:normAutofit/>
          </a:bodyPr>
          <a:lstStyle/>
          <a:p>
            <a:r>
              <a:rPr lang="en-US" sz="1500">
                <a:latin typeface="72"/>
              </a:rPr>
              <a:t>In the course of this exercise, you develop the following integration flow.</a:t>
            </a:r>
          </a:p>
          <a:p>
            <a:br>
              <a:rPr lang="en-US" sz="1500"/>
            </a:br>
            <a:endParaRPr lang="en-IN" sz="1500"/>
          </a:p>
        </p:txBody>
      </p:sp>
      <p:pic>
        <p:nvPicPr>
          <p:cNvPr id="31746" name="Picture 2" descr="Diagram&#10;&#10;Description automatically generated">
            <a:extLst>
              <a:ext uri="{FF2B5EF4-FFF2-40B4-BE49-F238E27FC236}">
                <a16:creationId xmlns:a16="http://schemas.microsoft.com/office/drawing/2014/main" id="{DA208974-F480-448E-8D6B-5B75A2C7DF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397" y="1520912"/>
            <a:ext cx="4514498" cy="209924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791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55066-2960-40FA-89B8-87C5AB8B1D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96D391-BC77-4C48-8856-A7DAE4F0E56A}"/>
              </a:ext>
            </a:extLst>
          </p:cNvPr>
          <p:cNvSpPr>
            <a:spLocks noGrp="1"/>
          </p:cNvSpPr>
          <p:nvPr>
            <p:ph idx="1"/>
          </p:nvPr>
        </p:nvSpPr>
        <p:spPr/>
        <p:txBody>
          <a:bodyPr/>
          <a:lstStyle/>
          <a:p>
            <a:r>
              <a:rPr lang="en-US" b="0" i="0" dirty="0">
                <a:solidFill>
                  <a:srgbClr val="333333"/>
                </a:solidFill>
                <a:effectLst/>
                <a:latin typeface="72"/>
              </a:rPr>
              <a:t>To make it as easy as possible for you to develop this first integration flow, you don't need to configure any sender system. That saves the effort for you to set up a dedicated sender system and to connect it to SAP Cloud Integration. Instead of this, message processing is triggered by a Timer event, and the inbound message payload is created </a:t>
            </a:r>
            <a:r>
              <a:rPr lang="en-US" b="0" i="1" dirty="0">
                <a:solidFill>
                  <a:srgbClr val="333333"/>
                </a:solidFill>
                <a:effectLst/>
                <a:latin typeface="72"/>
              </a:rPr>
              <a:t>within the integration flow</a:t>
            </a:r>
            <a:r>
              <a:rPr lang="en-US" b="0" i="0" dirty="0">
                <a:solidFill>
                  <a:srgbClr val="333333"/>
                </a:solidFill>
                <a:effectLst/>
                <a:latin typeface="72"/>
              </a:rPr>
              <a:t>, in a dedicated Content Modifier step.</a:t>
            </a:r>
            <a:endParaRPr lang="en-IN" dirty="0"/>
          </a:p>
        </p:txBody>
      </p:sp>
    </p:spTree>
    <p:extLst>
      <p:ext uri="{BB962C8B-B14F-4D97-AF65-F5344CB8AC3E}">
        <p14:creationId xmlns:p14="http://schemas.microsoft.com/office/powerpoint/2010/main" val="3192514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B293-1A70-470A-8FA5-21E7B07E4C64}"/>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B3370822-213B-4EAD-98A4-387E4F85ACE8}"/>
              </a:ext>
            </a:extLst>
          </p:cNvPr>
          <p:cNvSpPr>
            <a:spLocks noGrp="1" noChangeArrowheads="1"/>
          </p:cNvSpPr>
          <p:nvPr>
            <p:ph idx="1"/>
          </p:nvPr>
        </p:nvSpPr>
        <p:spPr bwMode="auto">
          <a:xfrm>
            <a:off x="628650" y="1761909"/>
            <a:ext cx="8583930" cy="251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148781" rIns="68580" bIns="148781"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None/>
            </a:pPr>
            <a:r>
              <a:rPr lang="en-US" altLang="en-US" sz="900">
                <a:solidFill>
                  <a:srgbClr val="333333"/>
                </a:solidFill>
                <a:latin typeface="72"/>
              </a:rPr>
              <a:t>This is how the integration flow will process the message at runtime:</a:t>
            </a:r>
            <a:endParaRPr lang="en-US" altLang="en-US" sz="600"/>
          </a:p>
          <a:p>
            <a:pPr marL="0" indent="0">
              <a:lnSpc>
                <a:spcPct val="100000"/>
              </a:lnSpc>
              <a:buFontTx/>
              <a:buAutoNum type="arabicPeriod"/>
            </a:pPr>
            <a:r>
              <a:rPr lang="en-US" altLang="en-US" sz="900">
                <a:solidFill>
                  <a:srgbClr val="333333"/>
                </a:solidFill>
                <a:latin typeface="72"/>
              </a:rPr>
              <a:t>The Timer event triggers the processing of the message (according to the settings of the Timer's scheduler).</a:t>
            </a:r>
          </a:p>
          <a:p>
            <a:pPr marL="0" indent="0">
              <a:lnSpc>
                <a:spcPct val="100000"/>
              </a:lnSpc>
              <a:buFontTx/>
              <a:buAutoNum type="arabicPeriod" startAt="2"/>
            </a:pPr>
            <a:r>
              <a:rPr lang="en-US" altLang="en-US" sz="900">
                <a:solidFill>
                  <a:srgbClr val="333333"/>
                </a:solidFill>
                <a:latin typeface="72"/>
              </a:rPr>
              <a:t>The first Content Modifier step creates a message with only one element, a </a:t>
            </a:r>
            <a:r>
              <a:rPr lang="en-US" altLang="en-US" sz="900">
                <a:solidFill>
                  <a:srgbClr val="333333"/>
                </a:solidFill>
                <a:latin typeface="Monaco"/>
              </a:rPr>
              <a:t>productIdentifier</a:t>
            </a:r>
            <a:r>
              <a:rPr lang="en-US" altLang="en-US" sz="900">
                <a:solidFill>
                  <a:srgbClr val="333333"/>
                </a:solidFill>
                <a:latin typeface="72"/>
              </a:rPr>
              <a:t> (to identify a product from the product catalog).</a:t>
            </a:r>
          </a:p>
          <a:p>
            <a:pPr marL="0" indent="0">
              <a:lnSpc>
                <a:spcPct val="100000"/>
              </a:lnSpc>
              <a:buNone/>
            </a:pPr>
            <a:r>
              <a:rPr lang="en-US" altLang="en-US" sz="900">
                <a:solidFill>
                  <a:srgbClr val="333333"/>
                </a:solidFill>
                <a:latin typeface="72"/>
              </a:rPr>
              <a:t>The actual value of the </a:t>
            </a:r>
            <a:r>
              <a:rPr lang="en-US" altLang="en-US" sz="900">
                <a:solidFill>
                  <a:srgbClr val="333333"/>
                </a:solidFill>
                <a:latin typeface="Monaco"/>
              </a:rPr>
              <a:t>productIdentifier</a:t>
            </a:r>
            <a:r>
              <a:rPr lang="en-US" altLang="en-US" sz="900">
                <a:solidFill>
                  <a:srgbClr val="333333"/>
                </a:solidFill>
                <a:latin typeface="72"/>
              </a:rPr>
              <a:t> is </a:t>
            </a:r>
            <a:r>
              <a:rPr lang="en-US" altLang="en-US" sz="900" i="1">
                <a:solidFill>
                  <a:srgbClr val="333333"/>
                </a:solidFill>
                <a:latin typeface="72"/>
              </a:rPr>
              <a:t>hard-coded</a:t>
            </a:r>
            <a:r>
              <a:rPr lang="en-US" altLang="en-US" sz="900">
                <a:solidFill>
                  <a:srgbClr val="333333"/>
                </a:solidFill>
                <a:latin typeface="72"/>
              </a:rPr>
              <a:t> in this step. If you like to process the integration flow with another product identifier, you need to change the value in this step and re-deploy the integration flow again. This is the drawback which results from abstaining from a dedicated sender system.</a:t>
            </a:r>
          </a:p>
          <a:p>
            <a:pPr marL="0" indent="0">
              <a:lnSpc>
                <a:spcPct val="100000"/>
              </a:lnSpc>
              <a:buFontTx/>
              <a:buAutoNum type="arabicPeriod" startAt="3"/>
            </a:pPr>
            <a:r>
              <a:rPr lang="en-US" altLang="en-US" sz="900">
                <a:solidFill>
                  <a:srgbClr val="333333"/>
                </a:solidFill>
                <a:latin typeface="72"/>
              </a:rPr>
              <a:t>The second Content Modifier creates a message header (which we also call </a:t>
            </a:r>
            <a:r>
              <a:rPr lang="en-US" altLang="en-US" sz="900">
                <a:solidFill>
                  <a:srgbClr val="333333"/>
                </a:solidFill>
                <a:latin typeface="Monaco"/>
              </a:rPr>
              <a:t>productIdentifier</a:t>
            </a:r>
            <a:r>
              <a:rPr lang="en-US" altLang="en-US" sz="900">
                <a:solidFill>
                  <a:srgbClr val="333333"/>
                </a:solidFill>
                <a:latin typeface="72"/>
              </a:rPr>
              <a:t>) and writes the actual value of the </a:t>
            </a:r>
            <a:r>
              <a:rPr lang="en-US" altLang="en-US" sz="900">
                <a:solidFill>
                  <a:srgbClr val="333333"/>
                </a:solidFill>
                <a:latin typeface="Monaco"/>
              </a:rPr>
              <a:t>productIdentifier</a:t>
            </a:r>
            <a:r>
              <a:rPr lang="en-US" altLang="en-US" sz="900">
                <a:solidFill>
                  <a:srgbClr val="333333"/>
                </a:solidFill>
                <a:latin typeface="72"/>
              </a:rPr>
              <a:t> element into it. This header will be used in the subsequent step.</a:t>
            </a:r>
          </a:p>
          <a:p>
            <a:pPr marL="0" indent="0">
              <a:lnSpc>
                <a:spcPct val="100000"/>
              </a:lnSpc>
              <a:buFontTx/>
              <a:buAutoNum type="arabicPeriod" startAt="4"/>
            </a:pPr>
            <a:r>
              <a:rPr lang="en-US" altLang="en-US" sz="900">
                <a:solidFill>
                  <a:srgbClr val="333333"/>
                </a:solidFill>
                <a:latin typeface="72"/>
              </a:rPr>
              <a:t>The Request Reply step passes over the message to an external data source and retrieves data (about products) from there.</a:t>
            </a:r>
          </a:p>
          <a:p>
            <a:pPr marL="0" indent="0">
              <a:lnSpc>
                <a:spcPct val="100000"/>
              </a:lnSpc>
              <a:buNone/>
            </a:pPr>
            <a:r>
              <a:rPr lang="en-US" altLang="en-US" sz="900">
                <a:solidFill>
                  <a:srgbClr val="333333"/>
                </a:solidFill>
                <a:latin typeface="72"/>
              </a:rPr>
              <a:t>The external data source is represented by the lower </a:t>
            </a:r>
            <a:r>
              <a:rPr lang="en-US" altLang="en-US" sz="900">
                <a:solidFill>
                  <a:srgbClr val="333333"/>
                </a:solidFill>
                <a:latin typeface="Monaco"/>
              </a:rPr>
              <a:t>WebShop</a:t>
            </a:r>
            <a:r>
              <a:rPr lang="en-US" altLang="en-US" sz="900">
                <a:solidFill>
                  <a:srgbClr val="333333"/>
                </a:solidFill>
                <a:latin typeface="72"/>
              </a:rPr>
              <a:t> shape.</a:t>
            </a:r>
          </a:p>
          <a:p>
            <a:pPr marL="0" indent="0">
              <a:lnSpc>
                <a:spcPct val="100000"/>
              </a:lnSpc>
              <a:buNone/>
            </a:pPr>
            <a:r>
              <a:rPr lang="en-US" altLang="en-US" sz="900">
                <a:solidFill>
                  <a:srgbClr val="333333"/>
                </a:solidFill>
                <a:latin typeface="72"/>
              </a:rPr>
              <a:t>The external data source supports the Open DataProtocol (OData). For our scenario, we use the ESPM WebShop, which is based on the Enterprise Sales and Procurement Model (ESPM) provided by SAP.</a:t>
            </a:r>
          </a:p>
          <a:p>
            <a:pPr marL="0" indent="0">
              <a:lnSpc>
                <a:spcPct val="100000"/>
              </a:lnSpc>
              <a:buNone/>
            </a:pPr>
            <a:r>
              <a:rPr lang="en-US" altLang="en-US" sz="900">
                <a:solidFill>
                  <a:srgbClr val="333333"/>
                </a:solidFill>
                <a:latin typeface="72"/>
              </a:rPr>
              <a:t>For the connection to the WebShop, an OData receiver channel is used. To query for exactly one product (for the product identifier provided with the inbound message), the header that has been created in the preceding Content Modifier is used.</a:t>
            </a:r>
          </a:p>
          <a:p>
            <a:pPr marL="0" indent="0">
              <a:lnSpc>
                <a:spcPct val="100000"/>
              </a:lnSpc>
              <a:buFontTx/>
              <a:buAutoNum type="arabicPeriod" startAt="5"/>
            </a:pPr>
            <a:r>
              <a:rPr lang="en-US" altLang="en-US" sz="900">
                <a:solidFill>
                  <a:srgbClr val="333333"/>
                </a:solidFill>
                <a:latin typeface="72"/>
              </a:rPr>
              <a:t>The OData API provides the details of one specific product (according to the product identifier provided with the inbound message).</a:t>
            </a:r>
          </a:p>
          <a:p>
            <a:pPr marL="0" indent="0">
              <a:lnSpc>
                <a:spcPct val="100000"/>
              </a:lnSpc>
              <a:buFontTx/>
              <a:buAutoNum type="arabicPeriod" startAt="6"/>
            </a:pPr>
            <a:r>
              <a:rPr lang="en-US" altLang="en-US" sz="900">
                <a:solidFill>
                  <a:srgbClr val="333333"/>
                </a:solidFill>
                <a:latin typeface="72"/>
              </a:rPr>
              <a:t>The Groovy Script step logs the payload of the message (that means, it writes the message content into the message processing log).</a:t>
            </a:r>
          </a:p>
          <a:p>
            <a:pPr marL="0" indent="0">
              <a:lnSpc>
                <a:spcPct val="100000"/>
              </a:lnSpc>
              <a:buNone/>
            </a:pPr>
            <a:r>
              <a:rPr lang="en-US" altLang="en-US" sz="900">
                <a:solidFill>
                  <a:srgbClr val="333333"/>
                </a:solidFill>
                <a:latin typeface="72"/>
              </a:rPr>
              <a:t>You can then run the integration flow and monitor message processing as described under:</a:t>
            </a:r>
            <a:endParaRPr lang="en-US" altLang="en-US" sz="1350"/>
          </a:p>
        </p:txBody>
      </p:sp>
    </p:spTree>
    <p:extLst>
      <p:ext uri="{BB962C8B-B14F-4D97-AF65-F5344CB8AC3E}">
        <p14:creationId xmlns:p14="http://schemas.microsoft.com/office/powerpoint/2010/main" val="84644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E0A0-6147-48D8-95E2-EB91C8C81033}"/>
              </a:ext>
            </a:extLst>
          </p:cNvPr>
          <p:cNvSpPr>
            <a:spLocks noGrp="1"/>
          </p:cNvSpPr>
          <p:nvPr>
            <p:ph type="title"/>
          </p:nvPr>
        </p:nvSpPr>
        <p:spPr>
          <a:xfrm>
            <a:off x="486697" y="471950"/>
            <a:ext cx="2629121" cy="1216741"/>
          </a:xfrm>
        </p:spPr>
        <p:txBody>
          <a:bodyPr>
            <a:normAutofit/>
          </a:bodyPr>
          <a:lstStyle/>
          <a:p>
            <a:endParaRPr lang="en-IN"/>
          </a:p>
        </p:txBody>
      </p:sp>
      <p:sp>
        <p:nvSpPr>
          <p:cNvPr id="3" name="Content Placeholder 2">
            <a:extLst>
              <a:ext uri="{FF2B5EF4-FFF2-40B4-BE49-F238E27FC236}">
                <a16:creationId xmlns:a16="http://schemas.microsoft.com/office/drawing/2014/main" id="{04E66D05-0106-480E-9378-D7217BB21A91}"/>
              </a:ext>
            </a:extLst>
          </p:cNvPr>
          <p:cNvSpPr>
            <a:spLocks noGrp="1"/>
          </p:cNvSpPr>
          <p:nvPr>
            <p:ph idx="1"/>
          </p:nvPr>
        </p:nvSpPr>
        <p:spPr>
          <a:xfrm>
            <a:off x="486698" y="1828801"/>
            <a:ext cx="2629121" cy="2839064"/>
          </a:xfrm>
        </p:spPr>
        <p:txBody>
          <a:bodyPr>
            <a:normAutofit/>
          </a:bodyPr>
          <a:lstStyle/>
          <a:p>
            <a:r>
              <a:rPr lang="en-US" sz="1275">
                <a:latin typeface="72"/>
              </a:rPr>
              <a:t>Create a Content Modifier to Define the Message Body</a:t>
            </a:r>
          </a:p>
          <a:p>
            <a:r>
              <a:rPr lang="en-US" sz="1275">
                <a:latin typeface="72"/>
              </a:rPr>
              <a:t>Add a Content Modifier step to create the message body.</a:t>
            </a:r>
          </a:p>
          <a:p>
            <a:r>
              <a:rPr lang="en-US" sz="1275">
                <a:latin typeface="72"/>
              </a:rPr>
              <a:t>As the integration flow has no sender, we use a Content Modifier to create a message from scratch.</a:t>
            </a:r>
          </a:p>
          <a:p>
            <a:pPr>
              <a:buFont typeface="+mj-lt"/>
              <a:buAutoNum type="arabicPeriod"/>
            </a:pPr>
            <a:r>
              <a:rPr lang="en-US" sz="1275">
                <a:latin typeface="72"/>
              </a:rPr>
              <a:t>To add a Content Modifier, go to the palette, choose the </a:t>
            </a:r>
            <a:r>
              <a:rPr lang="en-US" sz="1275" b="1">
                <a:latin typeface="72"/>
              </a:rPr>
              <a:t>Message Transformers</a:t>
            </a:r>
            <a:r>
              <a:rPr lang="en-US" sz="1275">
                <a:latin typeface="72"/>
              </a:rPr>
              <a:t> icon, and select the </a:t>
            </a:r>
            <a:r>
              <a:rPr lang="en-US" sz="1275" b="1">
                <a:latin typeface="72"/>
              </a:rPr>
              <a:t>Content Modifier</a:t>
            </a:r>
            <a:r>
              <a:rPr lang="en-US" sz="1275">
                <a:latin typeface="72"/>
              </a:rPr>
              <a:t> icon.</a:t>
            </a:r>
          </a:p>
          <a:p>
            <a:endParaRPr lang="en-IN" sz="1275"/>
          </a:p>
        </p:txBody>
      </p:sp>
      <p:pic>
        <p:nvPicPr>
          <p:cNvPr id="33794" name="Picture 2" descr="Graphical user interface, application&#10;&#10;Description automatically generated">
            <a:extLst>
              <a:ext uri="{FF2B5EF4-FFF2-40B4-BE49-F238E27FC236}">
                <a16:creationId xmlns:a16="http://schemas.microsoft.com/office/drawing/2014/main" id="{0C803E2F-FD49-4617-8A92-F9125E5C7A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397" y="672772"/>
            <a:ext cx="4514498" cy="379552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670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CEE0-5A0F-4D77-A2C9-6F09D6FA41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07D027-F593-4667-9D4D-F744B7202D90}"/>
              </a:ext>
            </a:extLst>
          </p:cNvPr>
          <p:cNvSpPr>
            <a:spLocks noGrp="1"/>
          </p:cNvSpPr>
          <p:nvPr>
            <p:ph idx="1"/>
          </p:nvPr>
        </p:nvSpPr>
        <p:spPr>
          <a:xfrm>
            <a:off x="780248" y="1471612"/>
            <a:ext cx="7886700" cy="3263504"/>
          </a:xfrm>
        </p:spPr>
        <p:txBody>
          <a:bodyPr/>
          <a:lstStyle/>
          <a:p>
            <a:pPr algn="l">
              <a:buFont typeface="+mj-lt"/>
              <a:buAutoNum type="arabicPeriod"/>
            </a:pPr>
            <a:r>
              <a:rPr lang="en-US" b="0" i="0" dirty="0">
                <a:solidFill>
                  <a:srgbClr val="333333"/>
                </a:solidFill>
                <a:effectLst/>
                <a:latin typeface="72"/>
              </a:rPr>
              <a:t>Place the Content Modifier in the model after the Timer Start event.</a:t>
            </a:r>
          </a:p>
          <a:p>
            <a:pPr algn="l">
              <a:buFont typeface="+mj-lt"/>
              <a:buAutoNum type="arabicPeriod"/>
            </a:pPr>
            <a:r>
              <a:rPr lang="en-US" b="0" i="0" dirty="0">
                <a:solidFill>
                  <a:srgbClr val="333333"/>
                </a:solidFill>
                <a:effectLst/>
                <a:latin typeface="72"/>
              </a:rPr>
              <a:t>In the Content Modifier properties section, go to the </a:t>
            </a:r>
            <a:r>
              <a:rPr lang="en-US" b="1" i="0" dirty="0">
                <a:solidFill>
                  <a:srgbClr val="333333"/>
                </a:solidFill>
                <a:effectLst/>
                <a:latin typeface="72"/>
              </a:rPr>
              <a:t>Message Body</a:t>
            </a:r>
            <a:r>
              <a:rPr lang="en-US" b="0" i="0" dirty="0">
                <a:solidFill>
                  <a:srgbClr val="333333"/>
                </a:solidFill>
                <a:effectLst/>
                <a:latin typeface="72"/>
              </a:rPr>
              <a:t> tab and enter the following string sequence in the entry field:</a:t>
            </a:r>
          </a:p>
          <a:p>
            <a:endParaRPr lang="en-IN" dirty="0"/>
          </a:p>
        </p:txBody>
      </p:sp>
      <p:sp>
        <p:nvSpPr>
          <p:cNvPr id="4" name="Rectangle 1">
            <a:extLst>
              <a:ext uri="{FF2B5EF4-FFF2-40B4-BE49-F238E27FC236}">
                <a16:creationId xmlns:a16="http://schemas.microsoft.com/office/drawing/2014/main" id="{8762ACC3-5AE3-4315-BBD4-2B988FE2D613}"/>
              </a:ext>
            </a:extLst>
          </p:cNvPr>
          <p:cNvSpPr>
            <a:spLocks noChangeArrowheads="1"/>
          </p:cNvSpPr>
          <p:nvPr/>
        </p:nvSpPr>
        <p:spPr bwMode="auto">
          <a:xfrm>
            <a:off x="477052" y="2877097"/>
            <a:ext cx="2859726" cy="26545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9981"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900" b="1">
                <a:solidFill>
                  <a:srgbClr val="333333"/>
                </a:solidFill>
                <a:latin typeface="72"/>
              </a:rPr>
              <a:t>Sample Code</a:t>
            </a:r>
            <a:endParaRPr lang="en-US" altLang="en-US" sz="600"/>
          </a:p>
          <a:p>
            <a:pPr defTabSz="685800"/>
            <a:r>
              <a:rPr lang="en-US" altLang="en-US" sz="825">
                <a:solidFill>
                  <a:srgbClr val="000088"/>
                </a:solidFill>
                <a:latin typeface="Monaco"/>
              </a:rPr>
              <a:t>&lt;root&gt;</a:t>
            </a:r>
            <a:r>
              <a:rPr lang="en-US" altLang="en-US" sz="825">
                <a:solidFill>
                  <a:srgbClr val="000000"/>
                </a:solidFill>
                <a:latin typeface="Monaco"/>
              </a:rPr>
              <a:t> </a:t>
            </a:r>
            <a:r>
              <a:rPr lang="en-US" altLang="en-US" sz="825">
                <a:solidFill>
                  <a:srgbClr val="000088"/>
                </a:solidFill>
                <a:latin typeface="Monaco"/>
              </a:rPr>
              <a:t>&lt;productIdentifier&gt;</a:t>
            </a:r>
            <a:r>
              <a:rPr lang="en-US" altLang="en-US" sz="825">
                <a:solidFill>
                  <a:srgbClr val="000000"/>
                </a:solidFill>
                <a:latin typeface="Monaco"/>
              </a:rPr>
              <a:t>HT-1080</a:t>
            </a:r>
            <a:r>
              <a:rPr lang="en-US" altLang="en-US" sz="825">
                <a:solidFill>
                  <a:srgbClr val="000088"/>
                </a:solidFill>
                <a:latin typeface="Monaco"/>
              </a:rPr>
              <a:t>&lt;/productIdentifier&gt;</a:t>
            </a:r>
            <a:r>
              <a:rPr lang="en-US" altLang="en-US" sz="825">
                <a:solidFill>
                  <a:srgbClr val="000000"/>
                </a:solidFill>
                <a:latin typeface="Monaco"/>
              </a:rPr>
              <a:t> </a:t>
            </a:r>
            <a:r>
              <a:rPr lang="en-US" altLang="en-US" sz="825">
                <a:solidFill>
                  <a:srgbClr val="000088"/>
                </a:solidFill>
                <a:latin typeface="Monaco"/>
              </a:rPr>
              <a:t>&lt;/root&gt;</a:t>
            </a:r>
            <a:endParaRPr lang="en-US" altLang="en-US" sz="1350"/>
          </a:p>
        </p:txBody>
      </p:sp>
    </p:spTree>
    <p:extLst>
      <p:ext uri="{BB962C8B-B14F-4D97-AF65-F5344CB8AC3E}">
        <p14:creationId xmlns:p14="http://schemas.microsoft.com/office/powerpoint/2010/main" val="2467387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315E-2A92-4301-A38E-9C6FA2F5A8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BC6A95-70A9-47C5-B556-3125B2AE1DF3}"/>
              </a:ext>
            </a:extLst>
          </p:cNvPr>
          <p:cNvSpPr>
            <a:spLocks noGrp="1"/>
          </p:cNvSpPr>
          <p:nvPr>
            <p:ph idx="1"/>
          </p:nvPr>
        </p:nvSpPr>
        <p:spPr/>
        <p:txBody>
          <a:bodyPr/>
          <a:lstStyle/>
          <a:p>
            <a:r>
              <a:rPr lang="en-US" b="0" i="0" dirty="0">
                <a:solidFill>
                  <a:srgbClr val="333333"/>
                </a:solidFill>
                <a:effectLst/>
                <a:latin typeface="72"/>
              </a:rPr>
              <a:t>This simulates the inbound XML message.</a:t>
            </a:r>
            <a:br>
              <a:rPr lang="en-US" dirty="0"/>
            </a:br>
            <a:endParaRPr lang="en-IN" dirty="0"/>
          </a:p>
        </p:txBody>
      </p:sp>
      <p:pic>
        <p:nvPicPr>
          <p:cNvPr id="35842" name="Picture 2">
            <a:extLst>
              <a:ext uri="{FF2B5EF4-FFF2-40B4-BE49-F238E27FC236}">
                <a16:creationId xmlns:a16="http://schemas.microsoft.com/office/drawing/2014/main" id="{B5C1E923-EC33-4CC1-A374-55A22E11F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304" y="1785938"/>
            <a:ext cx="4293394"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108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B680-7FFC-4FAB-AB8F-2F81145E462D}"/>
              </a:ext>
            </a:extLst>
          </p:cNvPr>
          <p:cNvSpPr>
            <a:spLocks noGrp="1"/>
          </p:cNvSpPr>
          <p:nvPr>
            <p:ph type="title"/>
          </p:nvPr>
        </p:nvSpPr>
        <p:spPr>
          <a:xfrm>
            <a:off x="486697" y="471950"/>
            <a:ext cx="2629121" cy="1216741"/>
          </a:xfrm>
        </p:spPr>
        <p:txBody>
          <a:bodyPr>
            <a:normAutofit/>
          </a:bodyPr>
          <a:lstStyle/>
          <a:p>
            <a:endParaRPr lang="en-IN"/>
          </a:p>
        </p:txBody>
      </p:sp>
      <p:sp>
        <p:nvSpPr>
          <p:cNvPr id="3" name="Content Placeholder 2">
            <a:extLst>
              <a:ext uri="{FF2B5EF4-FFF2-40B4-BE49-F238E27FC236}">
                <a16:creationId xmlns:a16="http://schemas.microsoft.com/office/drawing/2014/main" id="{769613F8-F041-4507-AA4D-63660C79C601}"/>
              </a:ext>
            </a:extLst>
          </p:cNvPr>
          <p:cNvSpPr>
            <a:spLocks noGrp="1"/>
          </p:cNvSpPr>
          <p:nvPr>
            <p:ph idx="1"/>
          </p:nvPr>
        </p:nvSpPr>
        <p:spPr>
          <a:xfrm>
            <a:off x="486698" y="1828801"/>
            <a:ext cx="2629121" cy="2839064"/>
          </a:xfrm>
        </p:spPr>
        <p:txBody>
          <a:bodyPr>
            <a:normAutofit/>
          </a:bodyPr>
          <a:lstStyle/>
          <a:p>
            <a:r>
              <a:rPr lang="en-US" sz="1500">
                <a:latin typeface="72"/>
              </a:rPr>
              <a:t>Connect the Timer event with the Content Modifier. To do this, select the Timer event, click the arrow icon, and drag and drop the cursor to the Content Modifier.</a:t>
            </a:r>
            <a:br>
              <a:rPr lang="en-US" sz="1500"/>
            </a:br>
            <a:endParaRPr lang="en-IN" sz="1500"/>
          </a:p>
        </p:txBody>
      </p:sp>
      <p:pic>
        <p:nvPicPr>
          <p:cNvPr id="36866" name="Picture 2">
            <a:extLst>
              <a:ext uri="{FF2B5EF4-FFF2-40B4-BE49-F238E27FC236}">
                <a16:creationId xmlns:a16="http://schemas.microsoft.com/office/drawing/2014/main" id="{6A7B2D41-54C8-487D-A4D1-4549E940BF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397" y="1362905"/>
            <a:ext cx="4514498" cy="241525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696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2571-D609-48C2-9E45-92FB4FB850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DB629E-1BA3-432C-9C1B-171A1F41A378}"/>
              </a:ext>
            </a:extLst>
          </p:cNvPr>
          <p:cNvSpPr>
            <a:spLocks noGrp="1"/>
          </p:cNvSpPr>
          <p:nvPr>
            <p:ph idx="1"/>
          </p:nvPr>
        </p:nvSpPr>
        <p:spPr/>
        <p:txBody>
          <a:bodyPr/>
          <a:lstStyle/>
          <a:p>
            <a:r>
              <a:rPr lang="en-US" b="0" i="0" dirty="0">
                <a:solidFill>
                  <a:srgbClr val="333333"/>
                </a:solidFill>
                <a:effectLst/>
                <a:latin typeface="72"/>
              </a:rPr>
              <a:t>Create a Content Modifier to Add a Header</a:t>
            </a:r>
          </a:p>
          <a:p>
            <a:endParaRPr lang="en-IN" dirty="0"/>
          </a:p>
        </p:txBody>
      </p:sp>
    </p:spTree>
    <p:extLst>
      <p:ext uri="{BB962C8B-B14F-4D97-AF65-F5344CB8AC3E}">
        <p14:creationId xmlns:p14="http://schemas.microsoft.com/office/powerpoint/2010/main" val="3850749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66BB-D516-4574-A064-6E8ACAC61661}"/>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8BA85623-7EA5-441D-8CA0-BE76A74A7270}"/>
              </a:ext>
            </a:extLst>
          </p:cNvPr>
          <p:cNvSpPr>
            <a:spLocks noGrp="1" noChangeArrowheads="1"/>
          </p:cNvSpPr>
          <p:nvPr>
            <p:ph idx="1"/>
          </p:nvPr>
        </p:nvSpPr>
        <p:spPr bwMode="auto">
          <a:xfrm>
            <a:off x="404262" y="2045530"/>
            <a:ext cx="8739739" cy="1971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119025" rIns="68580" bIns="119025"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None/>
            </a:pPr>
            <a:r>
              <a:rPr lang="en-US" altLang="en-US" sz="900" dirty="0">
                <a:solidFill>
                  <a:srgbClr val="333333"/>
                </a:solidFill>
                <a:latin typeface="72"/>
              </a:rPr>
              <a:t>Add a Content Modifier to your model to define a header, which will be used in a later step to filter data from the external source.</a:t>
            </a:r>
            <a:endParaRPr lang="en-US" altLang="en-US" sz="600" dirty="0"/>
          </a:p>
          <a:p>
            <a:pPr marL="0" indent="0">
              <a:lnSpc>
                <a:spcPct val="100000"/>
              </a:lnSpc>
              <a:buNone/>
            </a:pPr>
            <a:r>
              <a:rPr lang="en-US" altLang="en-US" sz="900" dirty="0">
                <a:solidFill>
                  <a:srgbClr val="333333"/>
                </a:solidFill>
                <a:latin typeface="72"/>
              </a:rPr>
              <a:t>If you remember, our input message has only one field: </a:t>
            </a:r>
            <a:r>
              <a:rPr lang="en-US" altLang="en-US" sz="900" dirty="0" err="1">
                <a:solidFill>
                  <a:srgbClr val="333333"/>
                </a:solidFill>
                <a:latin typeface="Monaco"/>
              </a:rPr>
              <a:t>productIdentifier</a:t>
            </a:r>
            <a:r>
              <a:rPr lang="en-US" altLang="en-US" sz="900" dirty="0">
                <a:solidFill>
                  <a:srgbClr val="333333"/>
                </a:solidFill>
                <a:latin typeface="72"/>
              </a:rPr>
              <a:t>. This field will contain a product identifier that we want to use to filter the results from the</a:t>
            </a:r>
          </a:p>
          <a:p>
            <a:pPr marL="0" indent="0">
              <a:lnSpc>
                <a:spcPct val="100000"/>
              </a:lnSpc>
              <a:buNone/>
            </a:pPr>
            <a:r>
              <a:rPr lang="en-US" altLang="en-US" sz="900" dirty="0">
                <a:solidFill>
                  <a:srgbClr val="333333"/>
                </a:solidFill>
                <a:latin typeface="72"/>
              </a:rPr>
              <a:t> </a:t>
            </a:r>
            <a:r>
              <a:rPr lang="en-US" altLang="en-US" sz="900" dirty="0" err="1">
                <a:solidFill>
                  <a:srgbClr val="333333"/>
                </a:solidFill>
                <a:latin typeface="72"/>
              </a:rPr>
              <a:t>WebShop</a:t>
            </a:r>
            <a:r>
              <a:rPr lang="en-US" altLang="en-US" sz="900" dirty="0">
                <a:solidFill>
                  <a:srgbClr val="333333"/>
                </a:solidFill>
                <a:latin typeface="72"/>
              </a:rPr>
              <a:t> application.</a:t>
            </a:r>
            <a:endParaRPr lang="en-US" altLang="en-US" sz="600" dirty="0"/>
          </a:p>
          <a:p>
            <a:pPr marL="0" indent="0">
              <a:lnSpc>
                <a:spcPct val="100000"/>
              </a:lnSpc>
              <a:buNone/>
            </a:pPr>
            <a:r>
              <a:rPr lang="en-US" altLang="en-US" sz="900" dirty="0">
                <a:solidFill>
                  <a:srgbClr val="333333"/>
                </a:solidFill>
                <a:latin typeface="72"/>
              </a:rPr>
              <a:t>To make this number available to the integration framework during message processing, SAP Cloud Integration provides the option to store the value of </a:t>
            </a:r>
            <a:r>
              <a:rPr lang="en-US" altLang="en-US" sz="900" dirty="0" err="1">
                <a:solidFill>
                  <a:srgbClr val="333333"/>
                </a:solidFill>
                <a:latin typeface="Monaco"/>
              </a:rPr>
              <a:t>productIde</a:t>
            </a:r>
            <a:endParaRPr lang="en-US" altLang="en-US" sz="900" dirty="0">
              <a:solidFill>
                <a:srgbClr val="333333"/>
              </a:solidFill>
              <a:latin typeface="Monaco"/>
            </a:endParaRPr>
          </a:p>
          <a:p>
            <a:pPr marL="0" indent="0">
              <a:lnSpc>
                <a:spcPct val="100000"/>
              </a:lnSpc>
              <a:buNone/>
            </a:pPr>
            <a:r>
              <a:rPr lang="en-US" altLang="en-US" sz="900" dirty="0" err="1">
                <a:solidFill>
                  <a:srgbClr val="333333"/>
                </a:solidFill>
                <a:latin typeface="Monaco"/>
              </a:rPr>
              <a:t>ntifier</a:t>
            </a:r>
            <a:r>
              <a:rPr lang="en-US" altLang="en-US" sz="900" dirty="0">
                <a:solidFill>
                  <a:srgbClr val="333333"/>
                </a:solidFill>
                <a:latin typeface="72"/>
              </a:rPr>
              <a:t> from the incoming message either in the message header or in a data container referred to as an exchange property.</a:t>
            </a:r>
            <a:endParaRPr lang="en-US" altLang="en-US" sz="600" dirty="0"/>
          </a:p>
          <a:p>
            <a:pPr marL="0" indent="0">
              <a:lnSpc>
                <a:spcPct val="100000"/>
              </a:lnSpc>
              <a:buNone/>
            </a:pPr>
            <a:r>
              <a:rPr lang="en-US" altLang="en-US" sz="900" dirty="0">
                <a:solidFill>
                  <a:srgbClr val="333333"/>
                </a:solidFill>
                <a:latin typeface="72"/>
              </a:rPr>
              <a:t>We use the first option, and to prepare the message accordingly we use a Content Modifier.</a:t>
            </a:r>
            <a:endParaRPr lang="en-US" altLang="en-US" sz="600" dirty="0"/>
          </a:p>
          <a:p>
            <a:pPr marL="0" indent="0">
              <a:lnSpc>
                <a:spcPct val="100000"/>
              </a:lnSpc>
              <a:buFontTx/>
              <a:buAutoNum type="arabicPeriod"/>
            </a:pPr>
            <a:r>
              <a:rPr lang="en-US" altLang="en-US" sz="900" dirty="0">
                <a:solidFill>
                  <a:srgbClr val="333333"/>
                </a:solidFill>
                <a:latin typeface="72"/>
              </a:rPr>
              <a:t>Add a second Content Modifier (after the first one) to the integration flow model.</a:t>
            </a:r>
          </a:p>
          <a:p>
            <a:pPr marL="0" indent="0">
              <a:lnSpc>
                <a:spcPct val="100000"/>
              </a:lnSpc>
              <a:buFontTx/>
              <a:buAutoNum type="arabicPeriod" startAt="2"/>
            </a:pPr>
            <a:r>
              <a:rPr lang="en-US" altLang="en-US" sz="900" dirty="0">
                <a:solidFill>
                  <a:srgbClr val="333333"/>
                </a:solidFill>
                <a:latin typeface="72"/>
              </a:rPr>
              <a:t>In the properties section of the second Content Modifier, go to the </a:t>
            </a:r>
            <a:r>
              <a:rPr lang="en-US" altLang="en-US" sz="900" b="1" dirty="0">
                <a:solidFill>
                  <a:srgbClr val="333333"/>
                </a:solidFill>
                <a:latin typeface="72"/>
              </a:rPr>
              <a:t>Message Header</a:t>
            </a:r>
            <a:r>
              <a:rPr lang="en-US" altLang="en-US" sz="900" dirty="0">
                <a:solidFill>
                  <a:srgbClr val="333333"/>
                </a:solidFill>
                <a:latin typeface="72"/>
              </a:rPr>
              <a:t> tab and choose </a:t>
            </a:r>
            <a:r>
              <a:rPr lang="en-US" altLang="en-US" sz="900" b="1" dirty="0">
                <a:solidFill>
                  <a:srgbClr val="333333"/>
                </a:solidFill>
                <a:latin typeface="72"/>
              </a:rPr>
              <a:t>Add</a:t>
            </a:r>
            <a:r>
              <a:rPr lang="en-US" altLang="en-US" sz="900" dirty="0">
                <a:solidFill>
                  <a:srgbClr val="333333"/>
                </a:solidFill>
                <a:latin typeface="72"/>
              </a:rPr>
              <a:t>.</a:t>
            </a:r>
          </a:p>
          <a:p>
            <a:pPr marL="0" indent="0">
              <a:lnSpc>
                <a:spcPct val="100000"/>
              </a:lnSpc>
              <a:buFontTx/>
              <a:buAutoNum type="arabicPeriod" startAt="3"/>
            </a:pPr>
            <a:r>
              <a:rPr lang="en-US" altLang="en-US" sz="900" dirty="0">
                <a:solidFill>
                  <a:srgbClr val="333333"/>
                </a:solidFill>
                <a:latin typeface="72"/>
              </a:rPr>
              <a:t>Specify the following parameters:</a:t>
            </a:r>
          </a:p>
          <a:p>
            <a:pPr marL="342900" lvl="1" indent="0">
              <a:lnSpc>
                <a:spcPct val="100000"/>
              </a:lnSpc>
              <a:buFontTx/>
              <a:buChar char="•"/>
            </a:pPr>
            <a:r>
              <a:rPr lang="en-US" altLang="en-US" sz="900" b="1" dirty="0">
                <a:solidFill>
                  <a:srgbClr val="333333"/>
                </a:solidFill>
                <a:latin typeface="72"/>
              </a:rPr>
              <a:t>Name</a:t>
            </a:r>
            <a:r>
              <a:rPr lang="en-US" altLang="en-US" sz="900" dirty="0">
                <a:solidFill>
                  <a:srgbClr val="333333"/>
                </a:solidFill>
                <a:latin typeface="72"/>
              </a:rPr>
              <a:t>: Enter any name, for example, </a:t>
            </a:r>
            <a:r>
              <a:rPr lang="en-US" altLang="en-US" sz="750" dirty="0" err="1">
                <a:solidFill>
                  <a:srgbClr val="333333"/>
                </a:solidFill>
                <a:latin typeface="Monaco"/>
              </a:rPr>
              <a:t>productIdentifier</a:t>
            </a:r>
            <a:r>
              <a:rPr lang="en-US" altLang="en-US" sz="900" dirty="0">
                <a:solidFill>
                  <a:srgbClr val="333333"/>
                </a:solidFill>
                <a:latin typeface="72"/>
              </a:rPr>
              <a:t>. This is the name of the header that will be created by the Content Modifier step.</a:t>
            </a:r>
          </a:p>
          <a:p>
            <a:pPr marL="342900" lvl="1" indent="0">
              <a:lnSpc>
                <a:spcPct val="100000"/>
              </a:lnSpc>
              <a:buFontTx/>
              <a:buChar char="•"/>
            </a:pPr>
            <a:r>
              <a:rPr lang="en-US" altLang="en-US" sz="900" b="1" dirty="0">
                <a:solidFill>
                  <a:srgbClr val="333333"/>
                </a:solidFill>
                <a:latin typeface="72"/>
              </a:rPr>
              <a:t>Type</a:t>
            </a:r>
            <a:r>
              <a:rPr lang="en-US" altLang="en-US" sz="900" dirty="0">
                <a:solidFill>
                  <a:srgbClr val="333333"/>
                </a:solidFill>
                <a:latin typeface="72"/>
              </a:rPr>
              <a:t>: Select </a:t>
            </a:r>
            <a:r>
              <a:rPr lang="en-US" altLang="en-US" sz="900" b="1" dirty="0">
                <a:solidFill>
                  <a:srgbClr val="333333"/>
                </a:solidFill>
                <a:latin typeface="72"/>
              </a:rPr>
              <a:t>XPath</a:t>
            </a:r>
            <a:r>
              <a:rPr lang="en-US" altLang="en-US" sz="900" dirty="0">
                <a:solidFill>
                  <a:srgbClr val="333333"/>
                </a:solidFill>
                <a:latin typeface="72"/>
              </a:rPr>
              <a:t>.</a:t>
            </a:r>
          </a:p>
          <a:p>
            <a:pPr marL="0" indent="0">
              <a:lnSpc>
                <a:spcPct val="100000"/>
              </a:lnSpc>
              <a:buNone/>
            </a:pPr>
            <a:endParaRPr lang="en-US" altLang="en-US" sz="1350" dirty="0"/>
          </a:p>
        </p:txBody>
      </p:sp>
    </p:spTree>
    <p:extLst>
      <p:ext uri="{BB962C8B-B14F-4D97-AF65-F5344CB8AC3E}">
        <p14:creationId xmlns:p14="http://schemas.microsoft.com/office/powerpoint/2010/main" val="322553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82A2-E011-442C-9E40-562426F36D1A}"/>
              </a:ext>
            </a:extLst>
          </p:cNvPr>
          <p:cNvSpPr>
            <a:spLocks noGrp="1"/>
          </p:cNvSpPr>
          <p:nvPr>
            <p:ph type="title"/>
          </p:nvPr>
        </p:nvSpPr>
        <p:spPr/>
        <p:txBody>
          <a:bodyPr/>
          <a:lstStyle/>
          <a:p>
            <a:endParaRPr lang="en-IN"/>
          </a:p>
        </p:txBody>
      </p:sp>
      <p:pic>
        <p:nvPicPr>
          <p:cNvPr id="12290" name="Picture 2">
            <a:extLst>
              <a:ext uri="{FF2B5EF4-FFF2-40B4-BE49-F238E27FC236}">
                <a16:creationId xmlns:a16="http://schemas.microsoft.com/office/drawing/2014/main" id="{C5B09737-BAF1-4896-A437-51F5D75426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7849" y="2368744"/>
            <a:ext cx="3368303" cy="1264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622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34CB7-8691-45E1-8F8A-E4B91D6DA4EB}"/>
              </a:ext>
            </a:extLst>
          </p:cNvPr>
          <p:cNvSpPr>
            <a:spLocks noGrp="1"/>
          </p:cNvSpPr>
          <p:nvPr>
            <p:ph type="title"/>
          </p:nvPr>
        </p:nvSpPr>
        <p:spPr>
          <a:xfrm>
            <a:off x="965201" y="965201"/>
            <a:ext cx="7213599" cy="592610"/>
          </a:xfrm>
          <a:solidFill>
            <a:schemeClr val="tx1"/>
          </a:solidFill>
        </p:spPr>
        <p:txBody>
          <a:bodyPr>
            <a:normAutofit/>
          </a:bodyPr>
          <a:lstStyle/>
          <a:p>
            <a:pPr algn="ctr"/>
            <a:endParaRPr lang="en-IN" sz="2400">
              <a:solidFill>
                <a:schemeClr val="bg1"/>
              </a:solidFill>
            </a:endParaRPr>
          </a:p>
        </p:txBody>
      </p:sp>
      <p:sp>
        <p:nvSpPr>
          <p:cNvPr id="3" name="Content Placeholder 2">
            <a:extLst>
              <a:ext uri="{FF2B5EF4-FFF2-40B4-BE49-F238E27FC236}">
                <a16:creationId xmlns:a16="http://schemas.microsoft.com/office/drawing/2014/main" id="{6C8DE8A2-554C-4EDE-8EB0-BD8A1FD1C37D}"/>
              </a:ext>
            </a:extLst>
          </p:cNvPr>
          <p:cNvSpPr>
            <a:spLocks noGrp="1"/>
          </p:cNvSpPr>
          <p:nvPr>
            <p:ph idx="1"/>
          </p:nvPr>
        </p:nvSpPr>
        <p:spPr>
          <a:xfrm>
            <a:off x="965201" y="1773751"/>
            <a:ext cx="7213599" cy="1152287"/>
          </a:xfrm>
        </p:spPr>
        <p:txBody>
          <a:bodyPr>
            <a:normAutofit/>
          </a:bodyPr>
          <a:lstStyle/>
          <a:p>
            <a:endParaRPr lang="en-US" sz="1500"/>
          </a:p>
          <a:p>
            <a:r>
              <a:rPr lang="en-US" sz="1500"/>
              <a:t>Data Type: Enter java.lang.String.</a:t>
            </a:r>
          </a:p>
          <a:p>
            <a:r>
              <a:rPr lang="en-US" sz="1500"/>
              <a:t>Value: Enter //productIdentifier (which is the XPath expression that points to the productIdentifier field in the inbound message)</a:t>
            </a:r>
            <a:endParaRPr lang="en-IN" sz="1500"/>
          </a:p>
        </p:txBody>
      </p:sp>
      <p:pic>
        <p:nvPicPr>
          <p:cNvPr id="38917" name="Picture 5" descr="Graphical user interface, application&#10;&#10;Description automatically generated">
            <a:extLst>
              <a:ext uri="{FF2B5EF4-FFF2-40B4-BE49-F238E27FC236}">
                <a16:creationId xmlns:a16="http://schemas.microsoft.com/office/drawing/2014/main" id="{801017A0-941F-4A14-B37F-54FD8F2AAF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35769" y="3340100"/>
            <a:ext cx="4572002" cy="64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17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CBC3-3CC1-4261-BD4B-12C69D1D19A4}"/>
              </a:ext>
            </a:extLst>
          </p:cNvPr>
          <p:cNvSpPr>
            <a:spLocks noGrp="1"/>
          </p:cNvSpPr>
          <p:nvPr>
            <p:ph type="title"/>
          </p:nvPr>
        </p:nvSpPr>
        <p:spPr/>
        <p:txBody>
          <a:bodyPr>
            <a:normAutofit fontScale="90000"/>
          </a:bodyPr>
          <a:lstStyle/>
          <a:p>
            <a:r>
              <a:rPr lang="en-US" b="0" i="0" dirty="0">
                <a:solidFill>
                  <a:srgbClr val="333333"/>
                </a:solidFill>
                <a:effectLst/>
                <a:latin typeface="72"/>
              </a:rPr>
              <a:t>Create the Outbound OData Channel</a:t>
            </a:r>
            <a:br>
              <a:rPr lang="en-US" b="0" i="0" dirty="0">
                <a:solidFill>
                  <a:srgbClr val="333333"/>
                </a:solidFill>
                <a:effectLst/>
                <a:latin typeface="72"/>
              </a:rPr>
            </a:br>
            <a:endParaRPr lang="en-IN" dirty="0"/>
          </a:p>
        </p:txBody>
      </p:sp>
      <p:sp>
        <p:nvSpPr>
          <p:cNvPr id="3" name="Content Placeholder 2">
            <a:extLst>
              <a:ext uri="{FF2B5EF4-FFF2-40B4-BE49-F238E27FC236}">
                <a16:creationId xmlns:a16="http://schemas.microsoft.com/office/drawing/2014/main" id="{ADA2754E-19D4-44D9-B39E-F2287A493ECF}"/>
              </a:ext>
            </a:extLst>
          </p:cNvPr>
          <p:cNvSpPr>
            <a:spLocks noGrp="1"/>
          </p:cNvSpPr>
          <p:nvPr>
            <p:ph idx="1"/>
          </p:nvPr>
        </p:nvSpPr>
        <p:spPr/>
        <p:txBody>
          <a:bodyPr/>
          <a:lstStyle/>
          <a:p>
            <a:r>
              <a:rPr lang="en-US" b="0" i="0" dirty="0">
                <a:solidFill>
                  <a:srgbClr val="333333"/>
                </a:solidFill>
                <a:effectLst/>
                <a:latin typeface="72"/>
              </a:rPr>
              <a:t>Connect the first Content Modifier (which defines the message body) with the second one.</a:t>
            </a:r>
          </a:p>
          <a:p>
            <a:endParaRPr lang="en-IN" dirty="0"/>
          </a:p>
        </p:txBody>
      </p:sp>
    </p:spTree>
    <p:extLst>
      <p:ext uri="{BB962C8B-B14F-4D97-AF65-F5344CB8AC3E}">
        <p14:creationId xmlns:p14="http://schemas.microsoft.com/office/powerpoint/2010/main" val="2195760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3F8A-4648-4BEA-A87B-46683078A7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9914A5-E323-4500-8916-CD1DC6417820}"/>
              </a:ext>
            </a:extLst>
          </p:cNvPr>
          <p:cNvSpPr>
            <a:spLocks noGrp="1"/>
          </p:cNvSpPr>
          <p:nvPr>
            <p:ph idx="1"/>
          </p:nvPr>
        </p:nvSpPr>
        <p:spPr/>
        <p:txBody>
          <a:bodyPr>
            <a:normAutofit fontScale="92500" lnSpcReduction="10000"/>
          </a:bodyPr>
          <a:lstStyle/>
          <a:p>
            <a:r>
              <a:rPr lang="en-US" b="0" i="0" dirty="0">
                <a:solidFill>
                  <a:srgbClr val="333333"/>
                </a:solidFill>
                <a:effectLst/>
                <a:latin typeface="72"/>
              </a:rPr>
              <a:t>To call the external data source, add a Request Reply step to the integration flow model and connect this step with the external system using an OData channel.</a:t>
            </a:r>
          </a:p>
          <a:p>
            <a:pPr algn="l"/>
            <a:r>
              <a:rPr lang="en-US" b="0" i="0" dirty="0">
                <a:solidFill>
                  <a:srgbClr val="333333"/>
                </a:solidFill>
                <a:effectLst/>
                <a:latin typeface="72"/>
              </a:rPr>
              <a:t>o configure SAP Cloud Integration to send a request message to the external OData API (to retrieve the required data), you need to do the following:</a:t>
            </a:r>
          </a:p>
          <a:p>
            <a:pPr algn="l">
              <a:buFont typeface="Arial" panose="020B0604020202020204" pitchFamily="34" charset="0"/>
              <a:buChar char="•"/>
            </a:pPr>
            <a:r>
              <a:rPr lang="en-US" b="0" i="0" dirty="0">
                <a:solidFill>
                  <a:srgbClr val="333333"/>
                </a:solidFill>
                <a:effectLst/>
                <a:latin typeface="72"/>
              </a:rPr>
              <a:t>Create a Request Reply step.</a:t>
            </a:r>
          </a:p>
          <a:p>
            <a:pPr algn="l">
              <a:buFont typeface="Arial" panose="020B0604020202020204" pitchFamily="34" charset="0"/>
              <a:buChar char="•"/>
            </a:pPr>
            <a:r>
              <a:rPr lang="en-US" b="0" i="0" dirty="0">
                <a:solidFill>
                  <a:srgbClr val="333333"/>
                </a:solidFill>
                <a:effectLst/>
                <a:latin typeface="72"/>
              </a:rPr>
              <a:t>Connect the Request Reply step to a Receiver shape and select the OData adapter type.</a:t>
            </a:r>
          </a:p>
          <a:p>
            <a:pPr algn="l">
              <a:buFont typeface="Arial" panose="020B0604020202020204" pitchFamily="34" charset="0"/>
              <a:buChar char="•"/>
            </a:pPr>
            <a:r>
              <a:rPr lang="en-US" b="0" i="0" dirty="0">
                <a:solidFill>
                  <a:srgbClr val="333333"/>
                </a:solidFill>
                <a:effectLst/>
                <a:latin typeface="72"/>
              </a:rPr>
              <a:t>Configure the OData adapter to specify how the OData API of the external service should be called (to define query options, for example).</a:t>
            </a:r>
          </a:p>
          <a:p>
            <a:endParaRPr lang="en-IN" dirty="0"/>
          </a:p>
        </p:txBody>
      </p:sp>
    </p:spTree>
    <p:extLst>
      <p:ext uri="{BB962C8B-B14F-4D97-AF65-F5344CB8AC3E}">
        <p14:creationId xmlns:p14="http://schemas.microsoft.com/office/powerpoint/2010/main" val="3625732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6753-E802-43E1-86F0-9AB01CEB407D}"/>
              </a:ext>
            </a:extLst>
          </p:cNvPr>
          <p:cNvSpPr>
            <a:spLocks noGrp="1"/>
          </p:cNvSpPr>
          <p:nvPr>
            <p:ph type="title"/>
          </p:nvPr>
        </p:nvSpPr>
        <p:spPr>
          <a:xfrm>
            <a:off x="595246" y="290198"/>
            <a:ext cx="7549592" cy="973836"/>
          </a:xfrm>
        </p:spPr>
        <p:txBody>
          <a:bodyPr anchor="b">
            <a:normAutofit/>
          </a:bodyPr>
          <a:lstStyle/>
          <a:p>
            <a:endParaRPr lang="en-IN" sz="3600"/>
          </a:p>
        </p:txBody>
      </p:sp>
      <p:sp>
        <p:nvSpPr>
          <p:cNvPr id="3" name="Content Placeholder 2">
            <a:extLst>
              <a:ext uri="{FF2B5EF4-FFF2-40B4-BE49-F238E27FC236}">
                <a16:creationId xmlns:a16="http://schemas.microsoft.com/office/drawing/2014/main" id="{8B424C5D-E538-41A3-8ABA-52A16A5AFCD3}"/>
              </a:ext>
            </a:extLst>
          </p:cNvPr>
          <p:cNvSpPr>
            <a:spLocks noGrp="1"/>
          </p:cNvSpPr>
          <p:nvPr>
            <p:ph idx="1"/>
          </p:nvPr>
        </p:nvSpPr>
        <p:spPr>
          <a:xfrm>
            <a:off x="595246" y="1949632"/>
            <a:ext cx="3398174" cy="2729588"/>
          </a:xfrm>
        </p:spPr>
        <p:txBody>
          <a:bodyPr anchor="ctr">
            <a:normAutofit/>
          </a:bodyPr>
          <a:lstStyle/>
          <a:p>
            <a:r>
              <a:rPr lang="en-US" sz="1500">
                <a:latin typeface="72"/>
              </a:rPr>
              <a:t>Go to the palette and select the </a:t>
            </a:r>
            <a:r>
              <a:rPr lang="en-US" sz="1500" b="1">
                <a:latin typeface="72"/>
              </a:rPr>
              <a:t>Call</a:t>
            </a:r>
            <a:r>
              <a:rPr lang="en-US" sz="1500">
                <a:latin typeface="72"/>
              </a:rPr>
              <a:t> entry.</a:t>
            </a:r>
            <a:endParaRPr lang="en-IN" sz="1500"/>
          </a:p>
        </p:txBody>
      </p:sp>
      <p:pic>
        <p:nvPicPr>
          <p:cNvPr id="39938" name="Picture 2" descr="Graphical user interface, text, application&#10;&#10;Description automatically generated">
            <a:extLst>
              <a:ext uri="{FF2B5EF4-FFF2-40B4-BE49-F238E27FC236}">
                <a16:creationId xmlns:a16="http://schemas.microsoft.com/office/drawing/2014/main" id="{D3584026-4BDC-48E7-B374-FC7DA5B558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3649" y="2150529"/>
            <a:ext cx="3862708" cy="2211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044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A9F3D-E121-45E0-A875-AC1CE43A1EFA}"/>
              </a:ext>
            </a:extLst>
          </p:cNvPr>
          <p:cNvSpPr>
            <a:spLocks noGrp="1"/>
          </p:cNvSpPr>
          <p:nvPr>
            <p:ph type="title"/>
          </p:nvPr>
        </p:nvSpPr>
        <p:spPr>
          <a:xfrm>
            <a:off x="595246" y="290198"/>
            <a:ext cx="7549592" cy="973836"/>
          </a:xfrm>
        </p:spPr>
        <p:txBody>
          <a:bodyPr anchor="b">
            <a:normAutofit/>
          </a:bodyPr>
          <a:lstStyle/>
          <a:p>
            <a:endParaRPr lang="en-IN" sz="3600"/>
          </a:p>
        </p:txBody>
      </p:sp>
      <p:sp>
        <p:nvSpPr>
          <p:cNvPr id="3" name="Content Placeholder 2">
            <a:extLst>
              <a:ext uri="{FF2B5EF4-FFF2-40B4-BE49-F238E27FC236}">
                <a16:creationId xmlns:a16="http://schemas.microsoft.com/office/drawing/2014/main" id="{3A1312B8-38F9-4FA4-A577-2A031B871AD2}"/>
              </a:ext>
            </a:extLst>
          </p:cNvPr>
          <p:cNvSpPr>
            <a:spLocks noGrp="1"/>
          </p:cNvSpPr>
          <p:nvPr>
            <p:ph idx="1"/>
          </p:nvPr>
        </p:nvSpPr>
        <p:spPr>
          <a:xfrm>
            <a:off x="595246" y="1949632"/>
            <a:ext cx="3398174" cy="2729588"/>
          </a:xfrm>
        </p:spPr>
        <p:txBody>
          <a:bodyPr anchor="ctr">
            <a:normAutofit/>
          </a:bodyPr>
          <a:lstStyle/>
          <a:p>
            <a:r>
              <a:rPr lang="en-US" sz="1500">
                <a:latin typeface="72"/>
              </a:rPr>
              <a:t>Select </a:t>
            </a:r>
            <a:r>
              <a:rPr lang="en-US" sz="1500" b="1">
                <a:latin typeface="72"/>
              </a:rPr>
              <a:t>External Call</a:t>
            </a:r>
            <a:r>
              <a:rPr lang="en-US" sz="1500">
                <a:latin typeface="72"/>
              </a:rPr>
              <a:t> and in the submenu choose </a:t>
            </a:r>
            <a:r>
              <a:rPr lang="en-US" sz="1500" b="1">
                <a:latin typeface="72"/>
              </a:rPr>
              <a:t>Request Reply</a:t>
            </a:r>
            <a:r>
              <a:rPr lang="en-US" sz="1500">
                <a:latin typeface="72"/>
              </a:rPr>
              <a:t>.</a:t>
            </a:r>
            <a:br>
              <a:rPr lang="en-US" sz="1500"/>
            </a:br>
            <a:endParaRPr lang="en-IN" sz="1500"/>
          </a:p>
        </p:txBody>
      </p:sp>
      <p:pic>
        <p:nvPicPr>
          <p:cNvPr id="40962" name="Picture 2">
            <a:extLst>
              <a:ext uri="{FF2B5EF4-FFF2-40B4-BE49-F238E27FC236}">
                <a16:creationId xmlns:a16="http://schemas.microsoft.com/office/drawing/2014/main" id="{4DDD8081-062D-498D-A356-9FD60C863C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83658" y="1863191"/>
            <a:ext cx="3762689" cy="2785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860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2E954-6DAE-4F24-887D-57D9F66508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DDBF2B-5950-4C5B-9E42-6FEE63138BA6}"/>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rgbClr val="333333"/>
                </a:solidFill>
                <a:effectLst/>
                <a:latin typeface="72"/>
              </a:rPr>
              <a:t>Place the Request Reply shape between the second Content Modifier and the End event in the model.</a:t>
            </a:r>
          </a:p>
          <a:p>
            <a:pPr algn="l">
              <a:buFont typeface="+mj-lt"/>
              <a:buAutoNum type="arabicPeriod"/>
            </a:pPr>
            <a:r>
              <a:rPr lang="en-US" b="0" i="0" dirty="0">
                <a:solidFill>
                  <a:srgbClr val="333333"/>
                </a:solidFill>
                <a:effectLst/>
                <a:latin typeface="72"/>
              </a:rPr>
              <a:t>Furthermore, connect the second Content Modifier with the Request Reply step and the Request Reply step with the End event.</a:t>
            </a:r>
          </a:p>
          <a:p>
            <a:pPr algn="l">
              <a:buFont typeface="+mj-lt"/>
              <a:buAutoNum type="arabicPeriod"/>
            </a:pPr>
            <a:r>
              <a:rPr lang="en-US" b="0" i="0" dirty="0">
                <a:solidFill>
                  <a:srgbClr val="333333"/>
                </a:solidFill>
                <a:effectLst/>
                <a:latin typeface="72"/>
              </a:rPr>
              <a:t>Move the Receiver shape closer to the Request Reply shape (below the Request Reply shape but outside the Integration Process shape, as shown in the overall integration flow model under </a:t>
            </a:r>
            <a:r>
              <a:rPr lang="en-US" b="0" i="0" u="none" strike="noStrike" dirty="0">
                <a:solidFill>
                  <a:srgbClr val="007DB8"/>
                </a:solidFill>
                <a:effectLst/>
                <a:latin typeface="72"/>
                <a:hlinkClick r:id="rId2"/>
              </a:rPr>
              <a:t>Smoke Test Scenario with External Data Source</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Connect the Request Reply shape to the Receiver shape (by selecting the Request Reply shape, clicking the arrow icon, and dragging and dropping the cursor on the Receiver shape).</a:t>
            </a:r>
          </a:p>
          <a:p>
            <a:pPr algn="l">
              <a:buFont typeface="+mj-lt"/>
              <a:buAutoNum type="arabicPeriod"/>
            </a:pPr>
            <a:r>
              <a:rPr lang="en-US" b="0" i="0" dirty="0">
                <a:solidFill>
                  <a:srgbClr val="333333"/>
                </a:solidFill>
                <a:effectLst/>
                <a:latin typeface="72"/>
              </a:rPr>
              <a:t>In the next dialog, choose adapter type </a:t>
            </a:r>
            <a:r>
              <a:rPr lang="en-US" b="1" i="0" dirty="0">
                <a:solidFill>
                  <a:srgbClr val="333333"/>
                </a:solidFill>
                <a:effectLst/>
                <a:latin typeface="72"/>
              </a:rPr>
              <a:t>OData</a:t>
            </a:r>
            <a:r>
              <a:rPr lang="en-US" b="0" i="0" dirty="0">
                <a:solidFill>
                  <a:srgbClr val="333333"/>
                </a:solidFill>
                <a:effectLst/>
                <a:latin typeface="72"/>
              </a:rPr>
              <a:t>  </a:t>
            </a:r>
            <a:r>
              <a:rPr lang="en-US" b="1" i="0" dirty="0" err="1">
                <a:solidFill>
                  <a:srgbClr val="333333"/>
                </a:solidFill>
                <a:effectLst/>
                <a:latin typeface="72"/>
              </a:rPr>
              <a:t>OData</a:t>
            </a:r>
            <a:r>
              <a:rPr lang="en-US" b="1" i="0" dirty="0">
                <a:solidFill>
                  <a:srgbClr val="333333"/>
                </a:solidFill>
                <a:effectLst/>
                <a:latin typeface="72"/>
              </a:rPr>
              <a:t> V2</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In the next dialog, as </a:t>
            </a:r>
            <a:r>
              <a:rPr lang="en-US" b="1" i="0" dirty="0">
                <a:solidFill>
                  <a:srgbClr val="333333"/>
                </a:solidFill>
                <a:effectLst/>
                <a:latin typeface="72"/>
              </a:rPr>
              <a:t>Message Protocol</a:t>
            </a:r>
            <a:r>
              <a:rPr lang="en-US" b="0" i="0" dirty="0">
                <a:solidFill>
                  <a:srgbClr val="333333"/>
                </a:solidFill>
                <a:effectLst/>
                <a:latin typeface="72"/>
              </a:rPr>
              <a:t> select </a:t>
            </a:r>
            <a:r>
              <a:rPr lang="en-US" b="1" i="0" dirty="0">
                <a:solidFill>
                  <a:srgbClr val="333333"/>
                </a:solidFill>
                <a:effectLst/>
                <a:latin typeface="72"/>
              </a:rPr>
              <a:t>OData V2</a:t>
            </a:r>
            <a:r>
              <a:rPr lang="en-US" b="0" i="0" dirty="0">
                <a:solidFill>
                  <a:srgbClr val="333333"/>
                </a:solidFill>
                <a:effectLst/>
                <a:latin typeface="72"/>
              </a:rPr>
              <a:t>.</a:t>
            </a:r>
          </a:p>
          <a:p>
            <a:endParaRPr lang="en-IN" dirty="0"/>
          </a:p>
        </p:txBody>
      </p:sp>
    </p:spTree>
    <p:extLst>
      <p:ext uri="{BB962C8B-B14F-4D97-AF65-F5344CB8AC3E}">
        <p14:creationId xmlns:p14="http://schemas.microsoft.com/office/powerpoint/2010/main" val="738502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713C-54BE-4786-8826-85A263DAE64B}"/>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B1DAD094-E689-42BB-B436-2C6DDE50FEB9}"/>
              </a:ext>
            </a:extLst>
          </p:cNvPr>
          <p:cNvSpPr>
            <a:spLocks noGrp="1" noChangeArrowheads="1"/>
          </p:cNvSpPr>
          <p:nvPr>
            <p:ph idx="1"/>
          </p:nvPr>
        </p:nvSpPr>
        <p:spPr bwMode="auto">
          <a:xfrm>
            <a:off x="471488" y="2089146"/>
            <a:ext cx="404662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None/>
            </a:pPr>
            <a:r>
              <a:rPr lang="en-US" altLang="en-US" sz="900">
                <a:solidFill>
                  <a:srgbClr val="333333"/>
                </a:solidFill>
                <a:latin typeface="72"/>
              </a:rPr>
              <a:t>Go to the </a:t>
            </a:r>
            <a:r>
              <a:rPr lang="en-US" altLang="en-US" sz="900" b="1">
                <a:solidFill>
                  <a:srgbClr val="333333"/>
                </a:solidFill>
                <a:latin typeface="72"/>
              </a:rPr>
              <a:t>Connection</a:t>
            </a:r>
            <a:r>
              <a:rPr lang="en-US" altLang="en-US" sz="900">
                <a:solidFill>
                  <a:srgbClr val="333333"/>
                </a:solidFill>
                <a:latin typeface="72"/>
              </a:rPr>
              <a:t> tab of the OData adapter and enter the following as </a:t>
            </a:r>
            <a:r>
              <a:rPr lang="en-US" altLang="en-US" sz="900" b="1">
                <a:solidFill>
                  <a:srgbClr val="333333"/>
                </a:solidFill>
                <a:latin typeface="72"/>
              </a:rPr>
              <a:t>Address</a:t>
            </a:r>
            <a:r>
              <a:rPr lang="en-US" altLang="en-US" sz="900">
                <a:solidFill>
                  <a:srgbClr val="333333"/>
                </a:solidFill>
                <a:latin typeface="72"/>
              </a:rPr>
              <a:t>:</a:t>
            </a:r>
            <a:endParaRPr lang="en-US" altLang="en-US" sz="600"/>
          </a:p>
          <a:p>
            <a:pPr marL="0" indent="0">
              <a:lnSpc>
                <a:spcPct val="100000"/>
              </a:lnSpc>
              <a:buNone/>
            </a:pPr>
            <a:r>
              <a:rPr lang="en-US" altLang="en-US" sz="750">
                <a:solidFill>
                  <a:srgbClr val="333333"/>
                </a:solidFill>
                <a:latin typeface="Monaco"/>
              </a:rPr>
              <a:t>https://refapp-espm-ui-cf.cfapps.eu10.hana.ondemand.com/espm-cloud-web/espm.svc</a:t>
            </a:r>
            <a:endParaRPr lang="en-US" altLang="en-US" sz="1350"/>
          </a:p>
        </p:txBody>
      </p:sp>
    </p:spTree>
    <p:extLst>
      <p:ext uri="{BB962C8B-B14F-4D97-AF65-F5344CB8AC3E}">
        <p14:creationId xmlns:p14="http://schemas.microsoft.com/office/powerpoint/2010/main" val="2279577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C14A-994D-4BEB-B12B-DD494731AC71}"/>
              </a:ext>
            </a:extLst>
          </p:cNvPr>
          <p:cNvSpPr>
            <a:spLocks noGrp="1"/>
          </p:cNvSpPr>
          <p:nvPr>
            <p:ph type="title"/>
          </p:nvPr>
        </p:nvSpPr>
        <p:spPr>
          <a:xfrm>
            <a:off x="595246" y="290198"/>
            <a:ext cx="7549592" cy="973836"/>
          </a:xfrm>
        </p:spPr>
        <p:txBody>
          <a:bodyPr anchor="b">
            <a:normAutofit/>
          </a:bodyPr>
          <a:lstStyle/>
          <a:p>
            <a:endParaRPr lang="en-IN" sz="3600"/>
          </a:p>
        </p:txBody>
      </p:sp>
      <p:sp>
        <p:nvSpPr>
          <p:cNvPr id="3" name="Content Placeholder 2">
            <a:extLst>
              <a:ext uri="{FF2B5EF4-FFF2-40B4-BE49-F238E27FC236}">
                <a16:creationId xmlns:a16="http://schemas.microsoft.com/office/drawing/2014/main" id="{4DC601A0-77BE-4920-8915-20E85A7F7E98}"/>
              </a:ext>
            </a:extLst>
          </p:cNvPr>
          <p:cNvSpPr>
            <a:spLocks noGrp="1"/>
          </p:cNvSpPr>
          <p:nvPr>
            <p:ph idx="1"/>
          </p:nvPr>
        </p:nvSpPr>
        <p:spPr>
          <a:xfrm>
            <a:off x="595246" y="1949632"/>
            <a:ext cx="3398174" cy="2729588"/>
          </a:xfrm>
        </p:spPr>
        <p:txBody>
          <a:bodyPr anchor="ctr">
            <a:normAutofit/>
          </a:bodyPr>
          <a:lstStyle/>
          <a:p>
            <a:endParaRPr lang="en-US" sz="1275"/>
          </a:p>
          <a:p>
            <a:r>
              <a:rPr lang="en-US" sz="1275"/>
              <a:t>Go to the Connection tab of the OData adapter and enter the following as Address:</a:t>
            </a:r>
          </a:p>
          <a:p>
            <a:endParaRPr lang="en-US" sz="1275"/>
          </a:p>
          <a:p>
            <a:r>
              <a:rPr lang="en-US" sz="1275"/>
              <a:t>https://refapp-espm-ui-cf.cfapps.eu10.hana.ondemand.com/espm-cloud-web/espm.svc</a:t>
            </a:r>
          </a:p>
          <a:p>
            <a:pPr>
              <a:buFont typeface="+mj-lt"/>
              <a:buAutoNum type="arabicPeriod"/>
            </a:pPr>
            <a:r>
              <a:rPr lang="en-US" sz="1275">
                <a:latin typeface="72"/>
              </a:rPr>
              <a:t>Go to the </a:t>
            </a:r>
            <a:r>
              <a:rPr lang="en-US" sz="1275" b="1">
                <a:latin typeface="72"/>
              </a:rPr>
              <a:t>Processing</a:t>
            </a:r>
            <a:r>
              <a:rPr lang="en-US" sz="1275">
                <a:latin typeface="72"/>
              </a:rPr>
              <a:t> tab.</a:t>
            </a:r>
          </a:p>
          <a:p>
            <a:pPr>
              <a:buFont typeface="+mj-lt"/>
              <a:buAutoNum type="arabicPeriod"/>
            </a:pPr>
            <a:r>
              <a:rPr lang="en-US" sz="1275">
                <a:latin typeface="72"/>
              </a:rPr>
              <a:t>Next to </a:t>
            </a:r>
            <a:r>
              <a:rPr lang="en-US" sz="1275" b="1">
                <a:latin typeface="72"/>
              </a:rPr>
              <a:t>Resource Path</a:t>
            </a:r>
            <a:r>
              <a:rPr lang="en-US" sz="1275">
                <a:latin typeface="72"/>
              </a:rPr>
              <a:t>, choose </a:t>
            </a:r>
            <a:r>
              <a:rPr lang="en-US" sz="1275" b="1">
                <a:latin typeface="72"/>
              </a:rPr>
              <a:t>Select</a:t>
            </a:r>
            <a:r>
              <a:rPr lang="en-US" sz="1275">
                <a:latin typeface="72"/>
              </a:rPr>
              <a:t>.</a:t>
            </a:r>
          </a:p>
          <a:p>
            <a:br>
              <a:rPr lang="en-US" sz="1275"/>
            </a:br>
            <a:endParaRPr lang="en-IN" sz="1275"/>
          </a:p>
        </p:txBody>
      </p:sp>
      <p:pic>
        <p:nvPicPr>
          <p:cNvPr id="43013" name="Picture 5" descr="Graphical user interface, application, Teams&#10;&#10;Description automatically generated">
            <a:extLst>
              <a:ext uri="{FF2B5EF4-FFF2-40B4-BE49-F238E27FC236}">
                <a16:creationId xmlns:a16="http://schemas.microsoft.com/office/drawing/2014/main" id="{774AAF73-7CCB-4210-BB11-4C228A7A06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3649" y="2749053"/>
            <a:ext cx="3862708" cy="1013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18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7C5C-39D9-4611-9713-D0C9C26663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B83EDE-E9AE-4D4C-AC57-1B27B19BCC12}"/>
              </a:ext>
            </a:extLst>
          </p:cNvPr>
          <p:cNvSpPr>
            <a:spLocks noGrp="1"/>
          </p:cNvSpPr>
          <p:nvPr>
            <p:ph idx="1"/>
          </p:nvPr>
        </p:nvSpPr>
        <p:spPr/>
        <p:txBody>
          <a:bodyPr/>
          <a:lstStyle/>
          <a:p>
            <a:pPr algn="l">
              <a:buFont typeface="+mj-lt"/>
              <a:buAutoNum type="arabicPeriod"/>
            </a:pPr>
            <a:r>
              <a:rPr lang="en-US" b="0" i="0" dirty="0">
                <a:solidFill>
                  <a:srgbClr val="333333"/>
                </a:solidFill>
                <a:effectLst/>
                <a:latin typeface="72"/>
              </a:rPr>
              <a:t>In the Query Editor opens, you can conveniently define the OData query.</a:t>
            </a:r>
          </a:p>
          <a:p>
            <a:pPr algn="l">
              <a:buFont typeface="+mj-lt"/>
              <a:buAutoNum type="arabicPeriod"/>
            </a:pPr>
            <a:r>
              <a:rPr lang="en-US" b="0" i="0" dirty="0">
                <a:solidFill>
                  <a:srgbClr val="333333"/>
                </a:solidFill>
                <a:effectLst/>
                <a:latin typeface="72"/>
              </a:rPr>
              <a:t>The </a:t>
            </a:r>
            <a:r>
              <a:rPr lang="en-US" b="1" i="0" dirty="0">
                <a:solidFill>
                  <a:srgbClr val="333333"/>
                </a:solidFill>
                <a:effectLst/>
                <a:latin typeface="72"/>
              </a:rPr>
              <a:t>Address</a:t>
            </a:r>
            <a:r>
              <a:rPr lang="en-US" b="0" i="0" dirty="0">
                <a:solidFill>
                  <a:srgbClr val="333333"/>
                </a:solidFill>
                <a:effectLst/>
                <a:latin typeface="72"/>
              </a:rPr>
              <a:t> field is already populated with the value you just entered.</a:t>
            </a:r>
          </a:p>
          <a:p>
            <a:pPr algn="l">
              <a:buFont typeface="+mj-lt"/>
              <a:buAutoNum type="arabicPeriod"/>
            </a:pPr>
            <a:r>
              <a:rPr lang="en-US" b="0" i="0" dirty="0">
                <a:solidFill>
                  <a:srgbClr val="333333"/>
                </a:solidFill>
                <a:effectLst/>
                <a:latin typeface="72"/>
              </a:rPr>
              <a:t>Make sure that </a:t>
            </a:r>
            <a:r>
              <a:rPr lang="en-US" b="1" i="0" dirty="0">
                <a:solidFill>
                  <a:srgbClr val="333333"/>
                </a:solidFill>
                <a:effectLst/>
                <a:latin typeface="72"/>
              </a:rPr>
              <a:t>Remote</a:t>
            </a:r>
            <a:r>
              <a:rPr lang="en-US" b="0" i="0" dirty="0">
                <a:solidFill>
                  <a:srgbClr val="333333"/>
                </a:solidFill>
                <a:effectLst/>
                <a:latin typeface="72"/>
              </a:rPr>
              <a:t> is selected as the </a:t>
            </a:r>
            <a:r>
              <a:rPr lang="en-US" b="1" i="0" dirty="0">
                <a:solidFill>
                  <a:srgbClr val="333333"/>
                </a:solidFill>
                <a:effectLst/>
                <a:latin typeface="72"/>
              </a:rPr>
              <a:t>Connection Source</a:t>
            </a:r>
            <a:r>
              <a:rPr lang="en-US" b="0" i="0" dirty="0">
                <a:solidFill>
                  <a:srgbClr val="333333"/>
                </a:solidFill>
                <a:effectLst/>
                <a:latin typeface="72"/>
              </a:rPr>
              <a:t>, and choose </a:t>
            </a:r>
            <a:r>
              <a:rPr lang="en-US" b="1" i="0" dirty="0">
                <a:solidFill>
                  <a:srgbClr val="333333"/>
                </a:solidFill>
                <a:effectLst/>
                <a:latin typeface="72"/>
              </a:rPr>
              <a:t>Step 2</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The system connects to the </a:t>
            </a:r>
            <a:r>
              <a:rPr lang="en-US" b="0" i="0" dirty="0" err="1">
                <a:solidFill>
                  <a:srgbClr val="333333"/>
                </a:solidFill>
                <a:effectLst/>
                <a:latin typeface="72"/>
              </a:rPr>
              <a:t>WebShop</a:t>
            </a:r>
            <a:r>
              <a:rPr lang="en-US" b="0" i="0" dirty="0">
                <a:solidFill>
                  <a:srgbClr val="333333"/>
                </a:solidFill>
                <a:effectLst/>
                <a:latin typeface="72"/>
              </a:rPr>
              <a:t> service and retrieves the metadata from its OData API.</a:t>
            </a:r>
          </a:p>
          <a:p>
            <a:pPr algn="l">
              <a:buFont typeface="+mj-lt"/>
              <a:buAutoNum type="arabicPeriod"/>
            </a:pPr>
            <a:r>
              <a:rPr lang="en-US" b="0" i="0" dirty="0">
                <a:solidFill>
                  <a:srgbClr val="333333"/>
                </a:solidFill>
                <a:effectLst/>
                <a:latin typeface="72"/>
              </a:rPr>
              <a:t>Choose the search icon in the </a:t>
            </a:r>
            <a:r>
              <a:rPr lang="en-US" b="1" i="0" dirty="0">
                <a:solidFill>
                  <a:srgbClr val="333333"/>
                </a:solidFill>
                <a:effectLst/>
                <a:latin typeface="72"/>
              </a:rPr>
              <a:t>Select Entity</a:t>
            </a:r>
            <a:r>
              <a:rPr lang="en-US" b="0" i="0" dirty="0">
                <a:solidFill>
                  <a:srgbClr val="333333"/>
                </a:solidFill>
                <a:effectLst/>
                <a:latin typeface="72"/>
              </a:rPr>
              <a:t> field.</a:t>
            </a:r>
          </a:p>
          <a:p>
            <a:endParaRPr lang="en-IN" dirty="0"/>
          </a:p>
        </p:txBody>
      </p:sp>
    </p:spTree>
    <p:extLst>
      <p:ext uri="{BB962C8B-B14F-4D97-AF65-F5344CB8AC3E}">
        <p14:creationId xmlns:p14="http://schemas.microsoft.com/office/powerpoint/2010/main" val="709280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D6CA-EA40-4C4C-BEDE-6D41C45AB1D9}"/>
              </a:ext>
            </a:extLst>
          </p:cNvPr>
          <p:cNvSpPr>
            <a:spLocks noGrp="1"/>
          </p:cNvSpPr>
          <p:nvPr>
            <p:ph type="title"/>
          </p:nvPr>
        </p:nvSpPr>
        <p:spPr/>
        <p:txBody>
          <a:bodyPr/>
          <a:lstStyle/>
          <a:p>
            <a:endParaRPr lang="en-IN"/>
          </a:p>
        </p:txBody>
      </p:sp>
      <p:pic>
        <p:nvPicPr>
          <p:cNvPr id="44034" name="Picture 2">
            <a:extLst>
              <a:ext uri="{FF2B5EF4-FFF2-40B4-BE49-F238E27FC236}">
                <a16:creationId xmlns:a16="http://schemas.microsoft.com/office/drawing/2014/main" id="{033A7648-42E4-4A52-B9C6-6A0DFD6FF3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9516" y="1598999"/>
            <a:ext cx="5164969" cy="280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0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F537-F41A-4728-8310-4B0CB9FC95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408ABC-39BC-4A1B-8852-6C04A23E31C9}"/>
              </a:ext>
            </a:extLst>
          </p:cNvPr>
          <p:cNvSpPr>
            <a:spLocks noGrp="1"/>
          </p:cNvSpPr>
          <p:nvPr>
            <p:ph idx="1"/>
          </p:nvPr>
        </p:nvSpPr>
        <p:spPr/>
        <p:txBody>
          <a:bodyPr>
            <a:normAutofit fontScale="92500"/>
          </a:bodyPr>
          <a:lstStyle/>
          <a:p>
            <a:r>
              <a:rPr lang="en-US" b="0" i="0" dirty="0">
                <a:solidFill>
                  <a:srgbClr val="333333"/>
                </a:solidFill>
                <a:effectLst/>
                <a:latin typeface="72"/>
              </a:rPr>
              <a:t>To make it as easy as possible for you to develop this first integration flow, you don't need to configure any sender system. That saves the effort for you to set up a dedicated sender system and to connect it to SAP Cloud Integration. Instead of this, message processing is triggered by a Timer event, and the inbound message payload is created </a:t>
            </a:r>
            <a:r>
              <a:rPr lang="en-US" b="0" i="1" dirty="0">
                <a:solidFill>
                  <a:srgbClr val="333333"/>
                </a:solidFill>
                <a:effectLst/>
                <a:latin typeface="72"/>
              </a:rPr>
              <a:t>within the integration flow</a:t>
            </a:r>
            <a:r>
              <a:rPr lang="en-US" b="0" i="0" dirty="0">
                <a:solidFill>
                  <a:srgbClr val="333333"/>
                </a:solidFill>
                <a:effectLst/>
                <a:latin typeface="72"/>
              </a:rPr>
              <a:t>, in a dedicated Content Modifier step.</a:t>
            </a:r>
          </a:p>
          <a:p>
            <a:r>
              <a:rPr lang="en-US" b="0" i="0" dirty="0">
                <a:solidFill>
                  <a:srgbClr val="333333"/>
                </a:solidFill>
                <a:effectLst/>
                <a:latin typeface="72"/>
              </a:rPr>
              <a:t>Furthermore, it is also not required that you set up any receiver system. To enable you to check if the message has been processed correctly, you will configure the integration so that the message payload is written into the message processing log (where you can easily inspect it using the </a:t>
            </a:r>
            <a:r>
              <a:rPr lang="en-US" b="1" i="0" dirty="0">
                <a:solidFill>
                  <a:srgbClr val="333333"/>
                </a:solidFill>
                <a:effectLst/>
                <a:latin typeface="72"/>
              </a:rPr>
              <a:t>Monitor</a:t>
            </a:r>
            <a:r>
              <a:rPr lang="en-US" b="0" i="0" dirty="0">
                <a:solidFill>
                  <a:srgbClr val="333333"/>
                </a:solidFill>
                <a:effectLst/>
                <a:latin typeface="72"/>
              </a:rPr>
              <a:t> application of the Web UI).</a:t>
            </a:r>
            <a:endParaRPr lang="en-IN" dirty="0"/>
          </a:p>
        </p:txBody>
      </p:sp>
    </p:spTree>
    <p:extLst>
      <p:ext uri="{BB962C8B-B14F-4D97-AF65-F5344CB8AC3E}">
        <p14:creationId xmlns:p14="http://schemas.microsoft.com/office/powerpoint/2010/main" val="1111018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2794-BA0A-45DC-809A-5D8980B4009B}"/>
              </a:ext>
            </a:extLst>
          </p:cNvPr>
          <p:cNvSpPr>
            <a:spLocks noGrp="1"/>
          </p:cNvSpPr>
          <p:nvPr>
            <p:ph type="title"/>
          </p:nvPr>
        </p:nvSpPr>
        <p:spPr>
          <a:xfrm>
            <a:off x="595246" y="290198"/>
            <a:ext cx="7549592" cy="973836"/>
          </a:xfrm>
        </p:spPr>
        <p:txBody>
          <a:bodyPr anchor="b">
            <a:normAutofit/>
          </a:bodyPr>
          <a:lstStyle/>
          <a:p>
            <a:endParaRPr lang="en-IN" sz="3600"/>
          </a:p>
        </p:txBody>
      </p:sp>
      <p:sp>
        <p:nvSpPr>
          <p:cNvPr id="3" name="Content Placeholder 2">
            <a:extLst>
              <a:ext uri="{FF2B5EF4-FFF2-40B4-BE49-F238E27FC236}">
                <a16:creationId xmlns:a16="http://schemas.microsoft.com/office/drawing/2014/main" id="{C3CEA7F2-0658-4FDA-92D3-C93B8F75D5D1}"/>
              </a:ext>
            </a:extLst>
          </p:cNvPr>
          <p:cNvSpPr>
            <a:spLocks noGrp="1"/>
          </p:cNvSpPr>
          <p:nvPr>
            <p:ph idx="1"/>
          </p:nvPr>
        </p:nvSpPr>
        <p:spPr>
          <a:xfrm>
            <a:off x="595246" y="1949632"/>
            <a:ext cx="3398174" cy="2729588"/>
          </a:xfrm>
        </p:spPr>
        <p:txBody>
          <a:bodyPr anchor="ctr">
            <a:normAutofit/>
          </a:bodyPr>
          <a:lstStyle/>
          <a:p>
            <a:pPr>
              <a:buFont typeface="+mj-lt"/>
              <a:buAutoNum type="arabicPeriod"/>
            </a:pPr>
            <a:r>
              <a:rPr lang="en-US" sz="1500">
                <a:latin typeface="72"/>
              </a:rPr>
              <a:t>Select </a:t>
            </a:r>
            <a:r>
              <a:rPr lang="en-US" sz="1500" b="1">
                <a:latin typeface="72"/>
              </a:rPr>
              <a:t>Products</a:t>
            </a:r>
            <a:r>
              <a:rPr lang="en-US" sz="1500">
                <a:latin typeface="72"/>
              </a:rPr>
              <a:t>.</a:t>
            </a:r>
          </a:p>
          <a:p>
            <a:pPr>
              <a:buFont typeface="+mj-lt"/>
              <a:buAutoNum type="arabicPeriod"/>
            </a:pPr>
            <a:r>
              <a:rPr lang="en-US" sz="1500">
                <a:latin typeface="72"/>
              </a:rPr>
              <a:t>A list of the available elements is provided, using the information from the OData API.</a:t>
            </a:r>
          </a:p>
          <a:p>
            <a:pPr>
              <a:buFont typeface="+mj-lt"/>
              <a:buAutoNum type="arabicPeriod"/>
            </a:pPr>
            <a:r>
              <a:rPr lang="en-US" sz="1500">
                <a:latin typeface="72"/>
              </a:rPr>
              <a:t>Choose a set of elements for which you want to retrieve data (for example, all elements, as shown in the next figure) and choose </a:t>
            </a:r>
            <a:r>
              <a:rPr lang="en-US" sz="1500" b="1">
                <a:latin typeface="72"/>
              </a:rPr>
              <a:t>Step 3</a:t>
            </a:r>
            <a:r>
              <a:rPr lang="en-US" sz="1500">
                <a:latin typeface="72"/>
              </a:rPr>
              <a:t>.</a:t>
            </a:r>
          </a:p>
          <a:p>
            <a:endParaRPr lang="en-IN" sz="1500"/>
          </a:p>
        </p:txBody>
      </p:sp>
      <p:pic>
        <p:nvPicPr>
          <p:cNvPr id="45058" name="Picture 2">
            <a:extLst>
              <a:ext uri="{FF2B5EF4-FFF2-40B4-BE49-F238E27FC236}">
                <a16:creationId xmlns:a16="http://schemas.microsoft.com/office/drawing/2014/main" id="{E2C157AD-4A48-4F24-B629-D4DF604EC9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3649" y="2266214"/>
            <a:ext cx="3862708" cy="197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018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9DAB-BF1E-4CB7-852F-7C3FDFC1A826}"/>
              </a:ext>
            </a:extLst>
          </p:cNvPr>
          <p:cNvSpPr>
            <a:spLocks noGrp="1"/>
          </p:cNvSpPr>
          <p:nvPr>
            <p:ph type="title"/>
          </p:nvPr>
        </p:nvSpPr>
        <p:spPr>
          <a:xfrm>
            <a:off x="595246" y="290198"/>
            <a:ext cx="7549592" cy="973836"/>
          </a:xfrm>
        </p:spPr>
        <p:txBody>
          <a:bodyPr anchor="b">
            <a:normAutofit/>
          </a:bodyPr>
          <a:lstStyle/>
          <a:p>
            <a:endParaRPr lang="en-IN" sz="3600"/>
          </a:p>
        </p:txBody>
      </p:sp>
      <p:sp>
        <p:nvSpPr>
          <p:cNvPr id="4" name="Rectangle 1">
            <a:extLst>
              <a:ext uri="{FF2B5EF4-FFF2-40B4-BE49-F238E27FC236}">
                <a16:creationId xmlns:a16="http://schemas.microsoft.com/office/drawing/2014/main" id="{D724B751-6673-4385-A231-B61CE924AA15}"/>
              </a:ext>
            </a:extLst>
          </p:cNvPr>
          <p:cNvSpPr>
            <a:spLocks noGrp="1" noChangeArrowheads="1"/>
          </p:cNvSpPr>
          <p:nvPr>
            <p:ph idx="1"/>
          </p:nvPr>
        </p:nvSpPr>
        <p:spPr bwMode="auto">
          <a:xfrm>
            <a:off x="595246" y="1949632"/>
            <a:ext cx="3398174" cy="272958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68580" tIns="148781" rIns="68580" bIns="148781" numCol="1" rtlCol="0" anchor="ctr" anchorCtr="0" compatLnSpc="1">
            <a:prstTxWarp prst="textNoShape">
              <a:avLst/>
            </a:prstTxWarp>
            <a:normAutofit/>
          </a:bodyPr>
          <a:lstStyle/>
          <a:p>
            <a:pPr marL="0" indent="0" eaLnBrk="0" fontAlgn="base" hangingPunct="0">
              <a:spcBef>
                <a:spcPct val="0"/>
              </a:spcBef>
              <a:spcAft>
                <a:spcPts val="450"/>
              </a:spcAft>
              <a:buNone/>
            </a:pPr>
            <a:endParaRPr lang="en-US" altLang="en-US" sz="1425">
              <a:latin typeface="Arial" panose="020B0604020202020204" pitchFamily="34" charset="0"/>
            </a:endParaRPr>
          </a:p>
          <a:p>
            <a:pPr marL="0" indent="0" eaLnBrk="0" fontAlgn="base" hangingPunct="0">
              <a:spcBef>
                <a:spcPct val="0"/>
              </a:spcBef>
              <a:spcAft>
                <a:spcPts val="450"/>
              </a:spcAft>
              <a:buFontTx/>
              <a:buAutoNum type="arabicPeriod"/>
            </a:pPr>
            <a:r>
              <a:rPr lang="en-US" altLang="en-US" sz="1425">
                <a:latin typeface="72"/>
              </a:rPr>
              <a:t>Choose the copy icon in the </a:t>
            </a:r>
            <a:r>
              <a:rPr lang="en-US" altLang="en-US" sz="1425" b="1">
                <a:latin typeface="72"/>
              </a:rPr>
              <a:t>Filter By</a:t>
            </a:r>
            <a:r>
              <a:rPr lang="en-US" altLang="en-US" sz="1425">
                <a:latin typeface="72"/>
              </a:rPr>
              <a:t> field and select </a:t>
            </a:r>
            <a:r>
              <a:rPr lang="en-US" altLang="en-US" sz="1425">
                <a:latin typeface="Monaco"/>
              </a:rPr>
              <a:t>ProductId</a:t>
            </a:r>
            <a:r>
              <a:rPr lang="en-US" altLang="en-US" sz="1425">
                <a:latin typeface="72"/>
              </a:rPr>
              <a:t>.</a:t>
            </a:r>
          </a:p>
          <a:p>
            <a:pPr marL="0" indent="0" eaLnBrk="0" fontAlgn="base" hangingPunct="0">
              <a:spcBef>
                <a:spcPct val="0"/>
              </a:spcBef>
              <a:spcAft>
                <a:spcPts val="450"/>
              </a:spcAft>
              <a:buFontTx/>
              <a:buAutoNum type="arabicPeriod" startAt="2"/>
            </a:pPr>
            <a:r>
              <a:rPr lang="en-US" altLang="en-US" sz="1425">
                <a:latin typeface="72"/>
              </a:rPr>
              <a:t>Select </a:t>
            </a:r>
            <a:r>
              <a:rPr lang="en-US" altLang="en-US" sz="1425">
                <a:latin typeface="Monaco"/>
              </a:rPr>
              <a:t>Equal</a:t>
            </a:r>
            <a:r>
              <a:rPr lang="en-US" altLang="en-US" sz="1425">
                <a:latin typeface="72"/>
              </a:rPr>
              <a:t>.</a:t>
            </a:r>
          </a:p>
          <a:p>
            <a:pPr marL="0" indent="0" eaLnBrk="0" fontAlgn="base" hangingPunct="0">
              <a:spcBef>
                <a:spcPct val="0"/>
              </a:spcBef>
              <a:spcAft>
                <a:spcPts val="450"/>
              </a:spcAft>
              <a:buFontTx/>
              <a:buAutoNum type="arabicPeriod" startAt="3"/>
            </a:pPr>
            <a:r>
              <a:rPr lang="en-US" altLang="en-US" sz="1425">
                <a:latin typeface="72"/>
              </a:rPr>
              <a:t>In the third field, enter an expression that allows the integration framework to access the message header </a:t>
            </a:r>
            <a:r>
              <a:rPr lang="en-US" altLang="en-US" sz="1425">
                <a:latin typeface="Monaco"/>
              </a:rPr>
              <a:t>productIdentifier</a:t>
            </a:r>
            <a:r>
              <a:rPr lang="en-US" altLang="en-US" sz="1425">
                <a:latin typeface="72"/>
              </a:rPr>
              <a:t> that you created in the preceding </a:t>
            </a:r>
            <a:r>
              <a:rPr lang="en-US" altLang="en-US" sz="1425" b="1">
                <a:latin typeface="72"/>
              </a:rPr>
              <a:t>Content Modifier</a:t>
            </a:r>
            <a:r>
              <a:rPr lang="en-US" altLang="en-US" sz="1425">
                <a:latin typeface="72"/>
              </a:rPr>
              <a:t> step: </a:t>
            </a:r>
            <a:r>
              <a:rPr lang="en-US" altLang="en-US" sz="1425">
                <a:latin typeface="Monaco"/>
              </a:rPr>
              <a:t>${header.productIdentifier}</a:t>
            </a:r>
            <a:r>
              <a:rPr lang="en-US" altLang="en-US" sz="1425">
                <a:latin typeface="72"/>
              </a:rPr>
              <a:t>.</a:t>
            </a:r>
          </a:p>
          <a:p>
            <a:pPr marL="0" indent="0" eaLnBrk="0" fontAlgn="base" hangingPunct="0">
              <a:spcBef>
                <a:spcPct val="0"/>
              </a:spcBef>
              <a:spcAft>
                <a:spcPts val="450"/>
              </a:spcAft>
              <a:buNone/>
            </a:pPr>
            <a:endParaRPr lang="en-US" altLang="en-US" sz="1425">
              <a:latin typeface="Arial" panose="020B0604020202020204" pitchFamily="34" charset="0"/>
            </a:endParaRPr>
          </a:p>
        </p:txBody>
      </p:sp>
      <p:pic>
        <p:nvPicPr>
          <p:cNvPr id="46083" name="Picture 3" descr="Graphical user interface, application&#10;&#10;Description automatically generated">
            <a:extLst>
              <a:ext uri="{FF2B5EF4-FFF2-40B4-BE49-F238E27FC236}">
                <a16:creationId xmlns:a16="http://schemas.microsoft.com/office/drawing/2014/main" id="{D327F37D-AA05-483E-AB60-895020F340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3649" y="2454521"/>
            <a:ext cx="3862708" cy="1603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956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8AAA-3D8A-4521-AA59-3675CEF4B45E}"/>
              </a:ext>
            </a:extLst>
          </p:cNvPr>
          <p:cNvSpPr>
            <a:spLocks noGrp="1"/>
          </p:cNvSpPr>
          <p:nvPr>
            <p:ph type="title"/>
          </p:nvPr>
        </p:nvSpPr>
        <p:spPr>
          <a:xfrm>
            <a:off x="595246" y="290198"/>
            <a:ext cx="7549592" cy="973836"/>
          </a:xfrm>
        </p:spPr>
        <p:txBody>
          <a:bodyPr anchor="b">
            <a:normAutofit/>
          </a:bodyPr>
          <a:lstStyle/>
          <a:p>
            <a:r>
              <a:rPr lang="en-US" sz="1950">
                <a:latin typeface="72"/>
              </a:rPr>
              <a:t>Create the Script Step to Log the Payload</a:t>
            </a:r>
            <a:br>
              <a:rPr lang="en-US" sz="1950">
                <a:latin typeface="72"/>
              </a:rPr>
            </a:br>
            <a:br>
              <a:rPr lang="en-US" sz="1950">
                <a:latin typeface="72"/>
              </a:rPr>
            </a:br>
            <a:endParaRPr lang="en-IN" sz="1950"/>
          </a:p>
        </p:txBody>
      </p:sp>
      <p:sp>
        <p:nvSpPr>
          <p:cNvPr id="3" name="Content Placeholder 2">
            <a:extLst>
              <a:ext uri="{FF2B5EF4-FFF2-40B4-BE49-F238E27FC236}">
                <a16:creationId xmlns:a16="http://schemas.microsoft.com/office/drawing/2014/main" id="{A943006B-C04B-4A58-9C03-6DFA4F1758AA}"/>
              </a:ext>
            </a:extLst>
          </p:cNvPr>
          <p:cNvSpPr>
            <a:spLocks noGrp="1"/>
          </p:cNvSpPr>
          <p:nvPr>
            <p:ph idx="1"/>
          </p:nvPr>
        </p:nvSpPr>
        <p:spPr>
          <a:xfrm>
            <a:off x="595246" y="1949632"/>
            <a:ext cx="3398174" cy="2729588"/>
          </a:xfrm>
        </p:spPr>
        <p:txBody>
          <a:bodyPr anchor="ctr">
            <a:normAutofit/>
          </a:bodyPr>
          <a:lstStyle/>
          <a:p>
            <a:r>
              <a:rPr lang="en-US" sz="1500">
                <a:latin typeface="72"/>
              </a:rPr>
              <a:t>Add a Script step to log the message payload.</a:t>
            </a:r>
          </a:p>
          <a:p>
            <a:r>
              <a:rPr lang="en-US" sz="1500">
                <a:latin typeface="72"/>
              </a:rPr>
              <a:t>With a Groovy Script step, you can configure the integration in such a way that the payload of the message is written to the message processing log.</a:t>
            </a:r>
          </a:p>
          <a:p>
            <a:pPr>
              <a:buFont typeface="+mj-lt"/>
              <a:buAutoNum type="arabicPeriod"/>
            </a:pPr>
            <a:r>
              <a:rPr lang="en-US" sz="1500">
                <a:latin typeface="72"/>
              </a:rPr>
              <a:t>To add a Script step (containing a Groovy script), go to the palette and choose the </a:t>
            </a:r>
            <a:r>
              <a:rPr lang="en-US" sz="1500" b="1">
                <a:latin typeface="72"/>
              </a:rPr>
              <a:t>Message Transformers</a:t>
            </a:r>
            <a:r>
              <a:rPr lang="en-US" sz="1500">
                <a:latin typeface="72"/>
              </a:rPr>
              <a:t> icon and select the </a:t>
            </a:r>
            <a:r>
              <a:rPr lang="en-US" sz="1500" b="1">
                <a:latin typeface="72"/>
              </a:rPr>
              <a:t>Script</a:t>
            </a:r>
            <a:r>
              <a:rPr lang="en-US" sz="1500">
                <a:latin typeface="72"/>
              </a:rPr>
              <a:t> icon.</a:t>
            </a:r>
          </a:p>
          <a:p>
            <a:endParaRPr lang="en-IN" sz="1500"/>
          </a:p>
        </p:txBody>
      </p:sp>
      <p:pic>
        <p:nvPicPr>
          <p:cNvPr id="47106" name="Picture 2" descr="Graphical user interface, text, application&#10;&#10;Description automatically generated">
            <a:extLst>
              <a:ext uri="{FF2B5EF4-FFF2-40B4-BE49-F238E27FC236}">
                <a16:creationId xmlns:a16="http://schemas.microsoft.com/office/drawing/2014/main" id="{A3A71270-AE0C-4265-AA74-E97B336315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8190" y="1863191"/>
            <a:ext cx="3553627" cy="2785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628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5A4D-AB19-410E-B3A5-EA868B8A0A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28D9FD-3A84-4D0B-87E3-EC05F1709992}"/>
              </a:ext>
            </a:extLst>
          </p:cNvPr>
          <p:cNvSpPr>
            <a:spLocks noGrp="1"/>
          </p:cNvSpPr>
          <p:nvPr>
            <p:ph idx="1"/>
          </p:nvPr>
        </p:nvSpPr>
        <p:spPr/>
        <p:txBody>
          <a:bodyPr/>
          <a:lstStyle/>
          <a:p>
            <a:r>
              <a:rPr lang="en-US" b="0" i="0" dirty="0">
                <a:solidFill>
                  <a:srgbClr val="333333"/>
                </a:solidFill>
                <a:effectLst/>
                <a:latin typeface="72"/>
              </a:rPr>
              <a:t>In the </a:t>
            </a:r>
            <a:r>
              <a:rPr lang="en-US" b="1" i="0" dirty="0">
                <a:solidFill>
                  <a:srgbClr val="333333"/>
                </a:solidFill>
                <a:effectLst/>
                <a:latin typeface="72"/>
              </a:rPr>
              <a:t>Script</a:t>
            </a:r>
            <a:r>
              <a:rPr lang="en-US" b="0" i="0" dirty="0">
                <a:solidFill>
                  <a:srgbClr val="333333"/>
                </a:solidFill>
                <a:effectLst/>
                <a:latin typeface="72"/>
              </a:rPr>
              <a:t> submenu, select </a:t>
            </a:r>
            <a:r>
              <a:rPr lang="en-US" b="1" i="0" dirty="0">
                <a:solidFill>
                  <a:srgbClr val="333333"/>
                </a:solidFill>
                <a:effectLst/>
                <a:latin typeface="72"/>
              </a:rPr>
              <a:t>Groovy Script</a:t>
            </a:r>
            <a:r>
              <a:rPr lang="en-US" b="0" i="0" dirty="0">
                <a:solidFill>
                  <a:srgbClr val="333333"/>
                </a:solidFill>
                <a:effectLst/>
                <a:latin typeface="72"/>
              </a:rPr>
              <a:t>.</a:t>
            </a:r>
            <a:br>
              <a:rPr lang="en-US" dirty="0"/>
            </a:br>
            <a:endParaRPr lang="en-IN" dirty="0"/>
          </a:p>
        </p:txBody>
      </p:sp>
      <p:pic>
        <p:nvPicPr>
          <p:cNvPr id="48130" name="Picture 2">
            <a:extLst>
              <a:ext uri="{FF2B5EF4-FFF2-40B4-BE49-F238E27FC236}">
                <a16:creationId xmlns:a16="http://schemas.microsoft.com/office/drawing/2014/main" id="{A2764DBC-2092-4E09-AF78-4A9448BB1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663" y="1843088"/>
            <a:ext cx="31146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4156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E80D-6F06-4DB9-8B89-D7612E360AAD}"/>
              </a:ext>
            </a:extLst>
          </p:cNvPr>
          <p:cNvSpPr>
            <a:spLocks noGrp="1"/>
          </p:cNvSpPr>
          <p:nvPr>
            <p:ph type="title"/>
          </p:nvPr>
        </p:nvSpPr>
        <p:spPr>
          <a:xfrm>
            <a:off x="595246" y="290198"/>
            <a:ext cx="7549592" cy="973836"/>
          </a:xfrm>
        </p:spPr>
        <p:txBody>
          <a:bodyPr anchor="b">
            <a:normAutofit/>
          </a:bodyPr>
          <a:lstStyle/>
          <a:p>
            <a:endParaRPr lang="en-IN" sz="3600"/>
          </a:p>
        </p:txBody>
      </p:sp>
      <p:sp>
        <p:nvSpPr>
          <p:cNvPr id="3" name="Content Placeholder 2">
            <a:extLst>
              <a:ext uri="{FF2B5EF4-FFF2-40B4-BE49-F238E27FC236}">
                <a16:creationId xmlns:a16="http://schemas.microsoft.com/office/drawing/2014/main" id="{43B117D7-99DB-4C94-8DB3-9BCD195D30C8}"/>
              </a:ext>
            </a:extLst>
          </p:cNvPr>
          <p:cNvSpPr>
            <a:spLocks noGrp="1"/>
          </p:cNvSpPr>
          <p:nvPr>
            <p:ph idx="1"/>
          </p:nvPr>
        </p:nvSpPr>
        <p:spPr>
          <a:xfrm>
            <a:off x="595246" y="1949632"/>
            <a:ext cx="3398174" cy="2729588"/>
          </a:xfrm>
        </p:spPr>
        <p:txBody>
          <a:bodyPr anchor="ctr">
            <a:normAutofit/>
          </a:bodyPr>
          <a:lstStyle/>
          <a:p>
            <a:pPr>
              <a:buFont typeface="+mj-lt"/>
              <a:buAutoNum type="arabicPeriod"/>
            </a:pPr>
            <a:r>
              <a:rPr lang="en-US" sz="1500">
                <a:latin typeface="72"/>
              </a:rPr>
              <a:t>Place the Script Step shape after the Request Reply step and connect both shapes.</a:t>
            </a:r>
          </a:p>
          <a:p>
            <a:pPr>
              <a:buFont typeface="+mj-lt"/>
              <a:buAutoNum type="arabicPeriod"/>
            </a:pPr>
            <a:r>
              <a:rPr lang="en-US" sz="1500">
                <a:latin typeface="72"/>
              </a:rPr>
              <a:t>Select the Script step.</a:t>
            </a:r>
          </a:p>
          <a:p>
            <a:pPr>
              <a:buFont typeface="+mj-lt"/>
              <a:buAutoNum type="arabicPeriod"/>
            </a:pPr>
            <a:r>
              <a:rPr lang="en-US" sz="1500">
                <a:latin typeface="72"/>
              </a:rPr>
              <a:t>The context icons are displayed.</a:t>
            </a:r>
          </a:p>
          <a:p>
            <a:endParaRPr lang="en-IN" sz="1500"/>
          </a:p>
        </p:txBody>
      </p:sp>
      <p:pic>
        <p:nvPicPr>
          <p:cNvPr id="49154" name="Picture 2" descr="Chart, diagram, box and whisker chart&#10;&#10;Description automatically generated">
            <a:extLst>
              <a:ext uri="{FF2B5EF4-FFF2-40B4-BE49-F238E27FC236}">
                <a16:creationId xmlns:a16="http://schemas.microsoft.com/office/drawing/2014/main" id="{5FD51E81-A384-44B7-866E-8DFAC04B1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3649" y="2092392"/>
            <a:ext cx="3862708" cy="2327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821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5C50-C2C7-4341-A7B0-4ED0E86C5850}"/>
              </a:ext>
            </a:extLst>
          </p:cNvPr>
          <p:cNvSpPr>
            <a:spLocks noGrp="1"/>
          </p:cNvSpPr>
          <p:nvPr>
            <p:ph type="title"/>
          </p:nvPr>
        </p:nvSpPr>
        <p:spPr>
          <a:xfrm>
            <a:off x="595246" y="290198"/>
            <a:ext cx="7549592" cy="973836"/>
          </a:xfrm>
        </p:spPr>
        <p:txBody>
          <a:bodyPr anchor="b">
            <a:normAutofit/>
          </a:bodyPr>
          <a:lstStyle/>
          <a:p>
            <a:endParaRPr lang="en-IN" sz="3600"/>
          </a:p>
        </p:txBody>
      </p:sp>
      <p:sp>
        <p:nvSpPr>
          <p:cNvPr id="3" name="Content Placeholder 2">
            <a:extLst>
              <a:ext uri="{FF2B5EF4-FFF2-40B4-BE49-F238E27FC236}">
                <a16:creationId xmlns:a16="http://schemas.microsoft.com/office/drawing/2014/main" id="{66191631-F1D7-437A-B717-6BD5379032A7}"/>
              </a:ext>
            </a:extLst>
          </p:cNvPr>
          <p:cNvSpPr>
            <a:spLocks noGrp="1"/>
          </p:cNvSpPr>
          <p:nvPr>
            <p:ph idx="1"/>
          </p:nvPr>
        </p:nvSpPr>
        <p:spPr>
          <a:xfrm>
            <a:off x="595246" y="1949632"/>
            <a:ext cx="3398174" cy="2729588"/>
          </a:xfrm>
        </p:spPr>
        <p:txBody>
          <a:bodyPr anchor="ctr">
            <a:normAutofit/>
          </a:bodyPr>
          <a:lstStyle/>
          <a:p>
            <a:pPr>
              <a:buFont typeface="+mj-lt"/>
              <a:buAutoNum type="arabicPeriod"/>
            </a:pPr>
            <a:r>
              <a:rPr lang="en-US" sz="1500">
                <a:latin typeface="72"/>
              </a:rPr>
              <a:t>Choose the</a:t>
            </a:r>
            <a:r>
              <a:rPr lang="en-US" sz="1500" b="1">
                <a:latin typeface="72"/>
              </a:rPr>
              <a:t> +</a:t>
            </a:r>
            <a:r>
              <a:rPr lang="en-US" sz="1500">
                <a:latin typeface="72"/>
              </a:rPr>
              <a:t> icon.</a:t>
            </a:r>
          </a:p>
          <a:p>
            <a:pPr>
              <a:buFont typeface="+mj-lt"/>
              <a:buAutoNum type="arabicPeriod"/>
            </a:pPr>
            <a:r>
              <a:rPr lang="en-US" sz="1500">
                <a:latin typeface="72"/>
              </a:rPr>
              <a:t>The default script coding of the step is displayed.</a:t>
            </a:r>
          </a:p>
          <a:p>
            <a:br>
              <a:rPr lang="en-US" sz="1500"/>
            </a:br>
            <a:endParaRPr lang="en-IN" sz="1500"/>
          </a:p>
        </p:txBody>
      </p:sp>
      <p:pic>
        <p:nvPicPr>
          <p:cNvPr id="50178" name="Picture 2" descr="Graphical user interface, text, application, email&#10;&#10;Description automatically generated">
            <a:extLst>
              <a:ext uri="{FF2B5EF4-FFF2-40B4-BE49-F238E27FC236}">
                <a16:creationId xmlns:a16="http://schemas.microsoft.com/office/drawing/2014/main" id="{309E57C4-ECBE-4AF3-AF55-E0575A22C5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3649" y="2135848"/>
            <a:ext cx="3862708" cy="224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7832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B5E9-5C5F-4AE7-8EE8-DA2BE59727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89DF2E-D86A-452B-AAFF-DAF5BB6890BB}"/>
              </a:ext>
            </a:extLst>
          </p:cNvPr>
          <p:cNvSpPr>
            <a:spLocks noGrp="1"/>
          </p:cNvSpPr>
          <p:nvPr>
            <p:ph idx="1"/>
          </p:nvPr>
        </p:nvSpPr>
        <p:spPr/>
        <p:txBody>
          <a:bodyPr>
            <a:normAutofit fontScale="62500" lnSpcReduction="20000"/>
          </a:bodyPr>
          <a:lstStyle/>
          <a:p>
            <a:r>
              <a:rPr lang="en-IN" dirty="0"/>
              <a:t>import </a:t>
            </a:r>
            <a:r>
              <a:rPr lang="en-IN" dirty="0" err="1"/>
              <a:t>com.sap.gateway.ip.core.customdev.util.Message</a:t>
            </a:r>
            <a:r>
              <a:rPr lang="en-IN" dirty="0"/>
              <a:t>;</a:t>
            </a:r>
          </a:p>
          <a:p>
            <a:r>
              <a:rPr lang="en-IN" dirty="0"/>
              <a:t>import </a:t>
            </a:r>
            <a:r>
              <a:rPr lang="en-IN" dirty="0" err="1"/>
              <a:t>java.util.HashMap</a:t>
            </a:r>
            <a:r>
              <a:rPr lang="en-IN" dirty="0"/>
              <a:t>;</a:t>
            </a:r>
          </a:p>
          <a:p>
            <a:endParaRPr lang="en-IN" dirty="0"/>
          </a:p>
          <a:p>
            <a:r>
              <a:rPr lang="en-IN" dirty="0"/>
              <a:t>def Message </a:t>
            </a:r>
            <a:r>
              <a:rPr lang="en-IN" dirty="0" err="1"/>
              <a:t>processData</a:t>
            </a:r>
            <a:r>
              <a:rPr lang="en-IN" dirty="0"/>
              <a:t>(Message message) </a:t>
            </a:r>
          </a:p>
          <a:p>
            <a:r>
              <a:rPr lang="en-IN" dirty="0"/>
              <a:t>{</a:t>
            </a:r>
          </a:p>
          <a:p>
            <a:r>
              <a:rPr lang="en-IN" dirty="0"/>
              <a:t>	def body = </a:t>
            </a:r>
            <a:r>
              <a:rPr lang="en-IN" dirty="0" err="1"/>
              <a:t>message.getBody</a:t>
            </a:r>
            <a:r>
              <a:rPr lang="en-IN" dirty="0"/>
              <a:t>(</a:t>
            </a:r>
            <a:r>
              <a:rPr lang="en-IN" dirty="0" err="1"/>
              <a:t>java.lang.String</a:t>
            </a:r>
            <a:r>
              <a:rPr lang="en-IN" dirty="0"/>
              <a:t>) as String;</a:t>
            </a:r>
          </a:p>
          <a:p>
            <a:r>
              <a:rPr lang="en-IN" dirty="0"/>
              <a:t>	def </a:t>
            </a:r>
            <a:r>
              <a:rPr lang="en-IN" dirty="0" err="1"/>
              <a:t>messageLog</a:t>
            </a:r>
            <a:r>
              <a:rPr lang="en-IN" dirty="0"/>
              <a:t> = </a:t>
            </a:r>
            <a:r>
              <a:rPr lang="en-IN" dirty="0" err="1"/>
              <a:t>messageLogFactory.getMessageLog</a:t>
            </a:r>
            <a:r>
              <a:rPr lang="en-IN" dirty="0"/>
              <a:t>(message);</a:t>
            </a:r>
          </a:p>
          <a:p>
            <a:r>
              <a:rPr lang="en-IN" dirty="0"/>
              <a:t>	if(</a:t>
            </a:r>
            <a:r>
              <a:rPr lang="en-IN" dirty="0" err="1"/>
              <a:t>messageLog</a:t>
            </a:r>
            <a:r>
              <a:rPr lang="en-IN" dirty="0"/>
              <a:t> != null)</a:t>
            </a:r>
          </a:p>
          <a:p>
            <a:r>
              <a:rPr lang="en-IN" dirty="0"/>
              <a:t>	{</a:t>
            </a:r>
          </a:p>
          <a:p>
            <a:r>
              <a:rPr lang="en-IN" dirty="0"/>
              <a:t>	</a:t>
            </a:r>
            <a:r>
              <a:rPr lang="en-IN" dirty="0" err="1"/>
              <a:t>messageLog.addAttachmentAsString</a:t>
            </a:r>
            <a:r>
              <a:rPr lang="en-IN" dirty="0"/>
              <a:t>("Log current Payload:", body, "text/plain");</a:t>
            </a:r>
          </a:p>
          <a:p>
            <a:r>
              <a:rPr lang="en-IN" dirty="0"/>
              <a:t>     }</a:t>
            </a:r>
          </a:p>
          <a:p>
            <a:r>
              <a:rPr lang="en-IN" dirty="0"/>
              <a:t>	return message;</a:t>
            </a:r>
          </a:p>
          <a:p>
            <a:r>
              <a:rPr lang="en-IN" dirty="0"/>
              <a:t>}</a:t>
            </a:r>
          </a:p>
        </p:txBody>
      </p:sp>
    </p:spTree>
    <p:extLst>
      <p:ext uri="{BB962C8B-B14F-4D97-AF65-F5344CB8AC3E}">
        <p14:creationId xmlns:p14="http://schemas.microsoft.com/office/powerpoint/2010/main" val="3714480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3280-8DBE-440E-A4F9-5682E51685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F59B32-A235-4A55-8F43-2576E519FEDC}"/>
              </a:ext>
            </a:extLst>
          </p:cNvPr>
          <p:cNvSpPr>
            <a:spLocks noGrp="1"/>
          </p:cNvSpPr>
          <p:nvPr>
            <p:ph idx="1"/>
          </p:nvPr>
        </p:nvSpPr>
        <p:spPr/>
        <p:txBody>
          <a:bodyPr/>
          <a:lstStyle/>
          <a:p>
            <a:pPr algn="l">
              <a:buFont typeface="+mj-lt"/>
              <a:buAutoNum type="arabicPeriod"/>
            </a:pPr>
            <a:r>
              <a:rPr lang="en-US" b="0" i="0" dirty="0" err="1">
                <a:solidFill>
                  <a:srgbClr val="333333"/>
                </a:solidFill>
                <a:effectLst/>
                <a:latin typeface="72"/>
              </a:rPr>
              <a:t>hoose</a:t>
            </a:r>
            <a:r>
              <a:rPr lang="en-US" b="0" i="0" dirty="0">
                <a:solidFill>
                  <a:srgbClr val="333333"/>
                </a:solidFill>
                <a:effectLst/>
                <a:latin typeface="72"/>
              </a:rPr>
              <a:t> </a:t>
            </a:r>
            <a:r>
              <a:rPr lang="en-US" b="1" i="0" dirty="0">
                <a:solidFill>
                  <a:srgbClr val="333333"/>
                </a:solidFill>
                <a:effectLst/>
                <a:latin typeface="72"/>
              </a:rPr>
              <a:t>OK</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The integration flow model is again displayed.</a:t>
            </a:r>
          </a:p>
          <a:p>
            <a:pPr algn="l">
              <a:buFont typeface="+mj-lt"/>
              <a:buAutoNum type="arabicPeriod"/>
            </a:pPr>
            <a:r>
              <a:rPr lang="en-US" b="0" i="0" dirty="0">
                <a:solidFill>
                  <a:srgbClr val="333333"/>
                </a:solidFill>
                <a:effectLst/>
                <a:latin typeface="72"/>
              </a:rPr>
              <a:t>Save and deploy the integration flow.</a:t>
            </a:r>
          </a:p>
          <a:p>
            <a:endParaRPr lang="en-IN" dirty="0"/>
          </a:p>
        </p:txBody>
      </p:sp>
    </p:spTree>
    <p:extLst>
      <p:ext uri="{BB962C8B-B14F-4D97-AF65-F5344CB8AC3E}">
        <p14:creationId xmlns:p14="http://schemas.microsoft.com/office/powerpoint/2010/main" val="39755216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AC2F-73DC-404F-9578-3A7C44ADE402}"/>
              </a:ext>
            </a:extLst>
          </p:cNvPr>
          <p:cNvSpPr>
            <a:spLocks noGrp="1"/>
          </p:cNvSpPr>
          <p:nvPr>
            <p:ph type="title"/>
          </p:nvPr>
        </p:nvSpPr>
        <p:spPr/>
        <p:txBody>
          <a:bodyPr/>
          <a:lstStyle/>
          <a:p>
            <a:r>
              <a:rPr lang="en-IN" dirty="0"/>
              <a:t>Content Modifier</a:t>
            </a:r>
          </a:p>
        </p:txBody>
      </p:sp>
      <p:sp>
        <p:nvSpPr>
          <p:cNvPr id="3" name="Content Placeholder 2">
            <a:extLst>
              <a:ext uri="{FF2B5EF4-FFF2-40B4-BE49-F238E27FC236}">
                <a16:creationId xmlns:a16="http://schemas.microsoft.com/office/drawing/2014/main" id="{9A0283FF-56B8-43E4-9682-D9CF287F6B8B}"/>
              </a:ext>
            </a:extLst>
          </p:cNvPr>
          <p:cNvSpPr>
            <a:spLocks noGrp="1"/>
          </p:cNvSpPr>
          <p:nvPr>
            <p:ph idx="1"/>
          </p:nvPr>
        </p:nvSpPr>
        <p:spPr/>
        <p:txBody>
          <a:bodyPr/>
          <a:lstStyle/>
          <a:p>
            <a:r>
              <a:rPr lang="en-US" b="0" i="0" dirty="0">
                <a:solidFill>
                  <a:srgbClr val="333333"/>
                </a:solidFill>
                <a:effectLst/>
                <a:latin typeface="72"/>
              </a:rPr>
              <a:t>You use the content modifier step to modify the content of incoming message by providing additional information in the header or body of the message.</a:t>
            </a:r>
            <a:endParaRPr lang="en-IN" dirty="0"/>
          </a:p>
        </p:txBody>
      </p:sp>
    </p:spTree>
    <p:extLst>
      <p:ext uri="{BB962C8B-B14F-4D97-AF65-F5344CB8AC3E}">
        <p14:creationId xmlns:p14="http://schemas.microsoft.com/office/powerpoint/2010/main" val="791761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F99F-0CC4-4840-92AB-903BF797BC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71DC06-27AE-4C05-944C-519AD810C06A}"/>
              </a:ext>
            </a:extLst>
          </p:cNvPr>
          <p:cNvSpPr>
            <a:spLocks noGrp="1"/>
          </p:cNvSpPr>
          <p:nvPr>
            <p:ph idx="1"/>
          </p:nvPr>
        </p:nvSpPr>
        <p:spPr/>
        <p:txBody>
          <a:bodyPr>
            <a:normAutofit fontScale="85000" lnSpcReduction="20000"/>
          </a:bodyPr>
          <a:lstStyle/>
          <a:p>
            <a:r>
              <a:rPr lang="en-US" dirty="0"/>
              <a:t>The Content Modifier allows you to modify a message by changing the content of the data containers that are involved</a:t>
            </a:r>
          </a:p>
          <a:p>
            <a:r>
              <a:rPr lang="en-US" dirty="0"/>
              <a:t> in message processing (message header, message body, or message exchange). Depending on which container you want to modify</a:t>
            </a:r>
          </a:p>
          <a:p>
            <a:r>
              <a:rPr lang="en-US" dirty="0"/>
              <a:t>, select one of the tabs Message Header, Message Body, or Exchange Property. If modifying the Message Body, you can enter </a:t>
            </a:r>
          </a:p>
          <a:p>
            <a:r>
              <a:rPr lang="en-US" dirty="0"/>
              <a:t>the data you want to add to the message body in an editor. If modifying the Message Header or the Exchange Property,</a:t>
            </a:r>
          </a:p>
          <a:p>
            <a:r>
              <a:rPr lang="en-US" dirty="0"/>
              <a:t> you can define how to access the content of the incoming message (which is then used to change the selected data container).</a:t>
            </a:r>
          </a:p>
          <a:p>
            <a:r>
              <a:rPr lang="en-US" dirty="0"/>
              <a:t> For example, in the Source Type, select XPath to specify an XPath expression</a:t>
            </a:r>
          </a:p>
          <a:p>
            <a:r>
              <a:rPr lang="en-US" dirty="0"/>
              <a:t> that addresses a particular element in the incoming message, which will be used to change the message header</a:t>
            </a:r>
            <a:endParaRPr lang="en-IN" dirty="0"/>
          </a:p>
        </p:txBody>
      </p:sp>
    </p:spTree>
    <p:extLst>
      <p:ext uri="{BB962C8B-B14F-4D97-AF65-F5344CB8AC3E}">
        <p14:creationId xmlns:p14="http://schemas.microsoft.com/office/powerpoint/2010/main" val="340555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05F8-27F6-492F-BAD8-8FA2A3BF1B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5E54FC-D0C3-4463-9C41-FA005652E25A}"/>
              </a:ext>
            </a:extLst>
          </p:cNvPr>
          <p:cNvSpPr>
            <a:spLocks noGrp="1"/>
          </p:cNvSpPr>
          <p:nvPr>
            <p:ph idx="1"/>
          </p:nvPr>
        </p:nvSpPr>
        <p:spPr/>
        <p:txBody>
          <a:bodyPr>
            <a:normAutofit lnSpcReduction="10000"/>
          </a:bodyPr>
          <a:lstStyle/>
          <a:p>
            <a:pPr algn="l"/>
            <a:r>
              <a:rPr lang="en-US" b="0" i="0" dirty="0">
                <a:solidFill>
                  <a:srgbClr val="333333"/>
                </a:solidFill>
                <a:effectLst/>
                <a:latin typeface="72"/>
              </a:rPr>
              <a:t>This is how the integration flow will process the message at runtime:</a:t>
            </a:r>
          </a:p>
          <a:p>
            <a:pPr algn="l">
              <a:buFont typeface="+mj-lt"/>
              <a:buAutoNum type="arabicPeriod"/>
            </a:pPr>
            <a:r>
              <a:rPr lang="en-US" b="0" i="0" dirty="0">
                <a:solidFill>
                  <a:srgbClr val="333333"/>
                </a:solidFill>
                <a:effectLst/>
                <a:latin typeface="72"/>
              </a:rPr>
              <a:t>The Timer event triggers the processing of the message (according to the settings of the Timer's scheduler).</a:t>
            </a:r>
          </a:p>
          <a:p>
            <a:pPr algn="l">
              <a:buFont typeface="+mj-lt"/>
              <a:buAutoNum type="arabicPeriod"/>
            </a:pPr>
            <a:r>
              <a:rPr lang="en-US" b="0" i="0" dirty="0">
                <a:solidFill>
                  <a:srgbClr val="333333"/>
                </a:solidFill>
                <a:effectLst/>
                <a:latin typeface="72"/>
              </a:rPr>
              <a:t>The Content Modifier step creates a message with a simple text content (</a:t>
            </a:r>
            <a:r>
              <a:rPr lang="en-US" b="0" i="1" dirty="0">
                <a:solidFill>
                  <a:srgbClr val="333333"/>
                </a:solidFill>
                <a:effectLst/>
                <a:latin typeface="72"/>
              </a:rPr>
              <a:t>Hello World!</a:t>
            </a:r>
            <a:r>
              <a:rPr lang="en-US" b="0" i="0" dirty="0">
                <a:solidFill>
                  <a:srgbClr val="333333"/>
                </a:solidFill>
                <a:effectLst/>
                <a:latin typeface="72"/>
              </a:rPr>
              <a:t>).</a:t>
            </a:r>
          </a:p>
          <a:p>
            <a:pPr algn="l">
              <a:buFont typeface="+mj-lt"/>
              <a:buAutoNum type="arabicPeriod"/>
            </a:pPr>
            <a:r>
              <a:rPr lang="en-US" b="0" i="0" dirty="0">
                <a:solidFill>
                  <a:srgbClr val="333333"/>
                </a:solidFill>
                <a:effectLst/>
                <a:latin typeface="72"/>
              </a:rPr>
              <a:t>The Groovy Script step logs the payload of the message (that means, it writes the message content into the message processing log).</a:t>
            </a:r>
          </a:p>
          <a:p>
            <a:pPr algn="l"/>
            <a:r>
              <a:rPr lang="en-US" b="0" i="0" dirty="0">
                <a:solidFill>
                  <a:srgbClr val="333333"/>
                </a:solidFill>
                <a:effectLst/>
                <a:latin typeface="72"/>
              </a:rPr>
              <a:t>When you have finished the integration flow design, you save and deploy the integration flow.</a:t>
            </a:r>
          </a:p>
          <a:p>
            <a:pPr algn="l"/>
            <a:r>
              <a:rPr lang="en-US" b="0" i="0" dirty="0">
                <a:solidFill>
                  <a:srgbClr val="333333"/>
                </a:solidFill>
                <a:effectLst/>
                <a:latin typeface="72"/>
              </a:rPr>
              <a:t>You can then monitor message processing.</a:t>
            </a:r>
          </a:p>
          <a:p>
            <a:endParaRPr lang="en-IN" dirty="0"/>
          </a:p>
        </p:txBody>
      </p:sp>
    </p:spTree>
    <p:extLst>
      <p:ext uri="{BB962C8B-B14F-4D97-AF65-F5344CB8AC3E}">
        <p14:creationId xmlns:p14="http://schemas.microsoft.com/office/powerpoint/2010/main" val="1738855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9F49-1DE3-45F9-BA24-F6D8763481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FFC771-3D44-4498-AF20-F7CBF677FB0C}"/>
              </a:ext>
            </a:extLst>
          </p:cNvPr>
          <p:cNvSpPr>
            <a:spLocks noGrp="1"/>
          </p:cNvSpPr>
          <p:nvPr>
            <p:ph idx="1"/>
          </p:nvPr>
        </p:nvSpPr>
        <p:spPr/>
        <p:txBody>
          <a:bodyPr>
            <a:normAutofit lnSpcReduction="10000"/>
          </a:bodyPr>
          <a:lstStyle/>
          <a:p>
            <a:pPr algn="l"/>
            <a:r>
              <a:rPr lang="en-US" b="1" i="0" dirty="0">
                <a:solidFill>
                  <a:srgbClr val="333333"/>
                </a:solidFill>
                <a:effectLst/>
                <a:latin typeface="72"/>
              </a:rPr>
              <a:t>Procedure</a:t>
            </a:r>
          </a:p>
          <a:p>
            <a:pPr algn="l">
              <a:buFont typeface="+mj-lt"/>
              <a:buAutoNum type="arabicPeriod"/>
            </a:pPr>
            <a:r>
              <a:rPr lang="en-US" b="0" i="0" dirty="0">
                <a:solidFill>
                  <a:srgbClr val="333333"/>
                </a:solidFill>
                <a:effectLst/>
                <a:latin typeface="72"/>
              </a:rPr>
              <a:t>If the </a:t>
            </a:r>
            <a:r>
              <a:rPr lang="en-US" b="1" i="0" dirty="0">
                <a:solidFill>
                  <a:srgbClr val="333333"/>
                </a:solidFill>
                <a:effectLst/>
                <a:latin typeface="72"/>
              </a:rPr>
              <a:t>Content Modifier</a:t>
            </a:r>
            <a:r>
              <a:rPr lang="en-US" b="0" i="0" dirty="0">
                <a:solidFill>
                  <a:srgbClr val="333333"/>
                </a:solidFill>
                <a:effectLst/>
                <a:latin typeface="72"/>
              </a:rPr>
              <a:t> step is present in the integration flow, select it to edit the properties.</a:t>
            </a:r>
          </a:p>
          <a:p>
            <a:pPr algn="l">
              <a:buFont typeface="+mj-lt"/>
              <a:buAutoNum type="arabicPeriod"/>
            </a:pPr>
            <a:r>
              <a:rPr lang="en-US" b="0" i="0" dirty="0">
                <a:solidFill>
                  <a:srgbClr val="333333"/>
                </a:solidFill>
                <a:effectLst/>
                <a:latin typeface="72"/>
              </a:rPr>
              <a:t>If you want to add </a:t>
            </a:r>
            <a:r>
              <a:rPr lang="en-US" b="1" i="0" dirty="0">
                <a:solidFill>
                  <a:srgbClr val="333333"/>
                </a:solidFill>
                <a:effectLst/>
                <a:latin typeface="72"/>
              </a:rPr>
              <a:t>Content Modifier</a:t>
            </a:r>
            <a:r>
              <a:rPr lang="en-US" b="0" i="0" dirty="0">
                <a:solidFill>
                  <a:srgbClr val="333333"/>
                </a:solidFill>
                <a:effectLst/>
                <a:latin typeface="72"/>
              </a:rPr>
              <a:t> step to the integration flow, perform the following </a:t>
            </a:r>
            <a:r>
              <a:rPr lang="en-US" b="0" i="0" dirty="0" err="1">
                <a:solidFill>
                  <a:srgbClr val="333333"/>
                </a:solidFill>
                <a:effectLst/>
                <a:latin typeface="72"/>
              </a:rPr>
              <a:t>substeps</a:t>
            </a:r>
            <a:r>
              <a:rPr lang="en-US" b="0" i="0" dirty="0">
                <a:solidFill>
                  <a:srgbClr val="333333"/>
                </a:solidFill>
                <a:effectLst/>
                <a:latin typeface="72"/>
              </a:rPr>
              <a:t>:</a:t>
            </a:r>
          </a:p>
          <a:p>
            <a:pPr marL="557213" lvl="1" indent="-214313">
              <a:buFont typeface="+mj-lt"/>
              <a:buAutoNum type="arabicPeriod"/>
            </a:pPr>
            <a:r>
              <a:rPr lang="en-US" b="0" i="0" dirty="0">
                <a:solidFill>
                  <a:srgbClr val="333333"/>
                </a:solidFill>
                <a:effectLst/>
                <a:latin typeface="72"/>
              </a:rPr>
              <a:t>In the palette, choose </a:t>
            </a:r>
            <a:r>
              <a:rPr lang="en-US" b="0" i="0" dirty="0">
                <a:solidFill>
                  <a:srgbClr val="333333"/>
                </a:solidFill>
                <a:effectLst/>
                <a:latin typeface="SAPiconsV4-1"/>
              </a:rPr>
              <a:t></a:t>
            </a:r>
            <a:r>
              <a:rPr lang="en-US" b="0" i="0" dirty="0">
                <a:solidFill>
                  <a:srgbClr val="333333"/>
                </a:solidFill>
                <a:effectLst/>
                <a:latin typeface="72"/>
              </a:rPr>
              <a:t> </a:t>
            </a:r>
            <a:r>
              <a:rPr lang="en-US" b="0" i="1" dirty="0">
                <a:solidFill>
                  <a:srgbClr val="333333"/>
                </a:solidFill>
                <a:effectLst/>
                <a:latin typeface="72"/>
              </a:rPr>
              <a:t>(Message Transformers)</a:t>
            </a:r>
            <a:r>
              <a:rPr lang="en-US" b="0" i="0" dirty="0">
                <a:solidFill>
                  <a:srgbClr val="333333"/>
                </a:solidFill>
                <a:effectLst/>
                <a:latin typeface="72"/>
              </a:rPr>
              <a:t>and then choose </a:t>
            </a:r>
            <a:r>
              <a:rPr lang="en-US" b="0" i="0" dirty="0">
                <a:solidFill>
                  <a:srgbClr val="333333"/>
                </a:solidFill>
                <a:effectLst/>
                <a:latin typeface="SAPiconsV4-1"/>
              </a:rPr>
              <a:t></a:t>
            </a:r>
            <a:r>
              <a:rPr lang="en-US" b="0" i="0" dirty="0">
                <a:solidFill>
                  <a:srgbClr val="333333"/>
                </a:solidFill>
                <a:effectLst/>
                <a:latin typeface="72"/>
              </a:rPr>
              <a:t> </a:t>
            </a:r>
            <a:r>
              <a:rPr lang="en-US" b="0" i="1" dirty="0">
                <a:solidFill>
                  <a:srgbClr val="333333"/>
                </a:solidFill>
                <a:effectLst/>
                <a:latin typeface="72"/>
              </a:rPr>
              <a:t>(Content Modifier).</a:t>
            </a:r>
            <a:endParaRPr lang="en-US" b="0" i="0" dirty="0">
              <a:solidFill>
                <a:srgbClr val="333333"/>
              </a:solidFill>
              <a:effectLst/>
              <a:latin typeface="72"/>
            </a:endParaRPr>
          </a:p>
          <a:p>
            <a:pPr marL="557213" lvl="1" indent="-214313">
              <a:buFont typeface="+mj-lt"/>
              <a:buAutoNum type="arabicPeriod"/>
            </a:pPr>
            <a:r>
              <a:rPr lang="en-US" b="0" i="0" dirty="0">
                <a:solidFill>
                  <a:srgbClr val="333333"/>
                </a:solidFill>
                <a:effectLst/>
                <a:latin typeface="72"/>
              </a:rPr>
              <a:t>Place </a:t>
            </a:r>
            <a:r>
              <a:rPr lang="en-US" b="1" i="0" dirty="0">
                <a:solidFill>
                  <a:srgbClr val="333333"/>
                </a:solidFill>
                <a:effectLst/>
                <a:latin typeface="72"/>
              </a:rPr>
              <a:t>Content Modifier</a:t>
            </a:r>
            <a:r>
              <a:rPr lang="en-US" b="0" i="0" dirty="0">
                <a:solidFill>
                  <a:srgbClr val="333333"/>
                </a:solidFill>
                <a:effectLst/>
                <a:latin typeface="72"/>
              </a:rPr>
              <a:t> step in the integration process.</a:t>
            </a:r>
          </a:p>
          <a:p>
            <a:pPr algn="l">
              <a:buFont typeface="+mj-lt"/>
              <a:buAutoNum type="arabicPeriod"/>
            </a:pPr>
            <a:r>
              <a:rPr lang="en-US" b="0" i="0" dirty="0">
                <a:solidFill>
                  <a:srgbClr val="333333"/>
                </a:solidFill>
                <a:effectLst/>
                <a:latin typeface="72"/>
              </a:rPr>
              <a:t>Go to the </a:t>
            </a:r>
            <a:r>
              <a:rPr lang="en-US" b="1" i="0" dirty="0">
                <a:solidFill>
                  <a:srgbClr val="333333"/>
                </a:solidFill>
                <a:effectLst/>
                <a:latin typeface="72"/>
              </a:rPr>
              <a:t>Message Header</a:t>
            </a:r>
            <a:r>
              <a:rPr lang="en-US" b="0" i="0" dirty="0">
                <a:solidFill>
                  <a:srgbClr val="333333"/>
                </a:solidFill>
                <a:effectLst/>
                <a:latin typeface="72"/>
              </a:rPr>
              <a:t> tab or choose </a:t>
            </a:r>
            <a:r>
              <a:rPr lang="en-US" b="1" i="0" dirty="0">
                <a:solidFill>
                  <a:srgbClr val="333333"/>
                </a:solidFill>
                <a:effectLst/>
                <a:latin typeface="72"/>
              </a:rPr>
              <a:t>Exchange Property</a:t>
            </a:r>
            <a:r>
              <a:rPr lang="en-US" b="0" i="0" dirty="0">
                <a:solidFill>
                  <a:srgbClr val="333333"/>
                </a:solidFill>
                <a:effectLst/>
                <a:latin typeface="72"/>
              </a:rPr>
              <a:t> (depending on whether you want to modify a message header or write data to the exchange property).</a:t>
            </a:r>
          </a:p>
          <a:p>
            <a:endParaRPr lang="en-IN" dirty="0"/>
          </a:p>
        </p:txBody>
      </p:sp>
    </p:spTree>
    <p:extLst>
      <p:ext uri="{BB962C8B-B14F-4D97-AF65-F5344CB8AC3E}">
        <p14:creationId xmlns:p14="http://schemas.microsoft.com/office/powerpoint/2010/main" val="19436740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8763-A603-4775-9FE3-A7276342EB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28ECEF-3501-42C9-9163-754F65099122}"/>
              </a:ext>
            </a:extLst>
          </p:cNvPr>
          <p:cNvSpPr>
            <a:spLocks noGrp="1"/>
          </p:cNvSpPr>
          <p:nvPr>
            <p:ph idx="1"/>
          </p:nvPr>
        </p:nvSpPr>
        <p:spPr/>
        <p:txBody>
          <a:bodyPr/>
          <a:lstStyle/>
          <a:p>
            <a:pPr algn="l">
              <a:buFont typeface="+mj-lt"/>
              <a:buAutoNum type="arabicPeriod"/>
            </a:pPr>
            <a:r>
              <a:rPr lang="en-US" b="0" i="0" dirty="0">
                <a:solidFill>
                  <a:srgbClr val="333333"/>
                </a:solidFill>
                <a:effectLst/>
                <a:latin typeface="72"/>
              </a:rPr>
              <a:t>Choose </a:t>
            </a:r>
            <a:r>
              <a:rPr lang="en-US" b="1" i="0" dirty="0">
                <a:solidFill>
                  <a:srgbClr val="333333"/>
                </a:solidFill>
                <a:effectLst/>
                <a:latin typeface="72"/>
              </a:rPr>
              <a:t>Add</a:t>
            </a:r>
            <a:r>
              <a:rPr lang="en-US" b="0" i="0" dirty="0">
                <a:solidFill>
                  <a:srgbClr val="333333"/>
                </a:solidFill>
                <a:effectLst/>
                <a:latin typeface="72"/>
              </a:rPr>
              <a:t> to define a new entry.</a:t>
            </a:r>
          </a:p>
          <a:p>
            <a:pPr algn="l">
              <a:buFont typeface="+mj-lt"/>
              <a:buAutoNum type="arabicPeriod"/>
            </a:pPr>
            <a:r>
              <a:rPr lang="en-US" b="0" i="0" dirty="0">
                <a:solidFill>
                  <a:srgbClr val="333333"/>
                </a:solidFill>
                <a:effectLst/>
                <a:latin typeface="72"/>
              </a:rPr>
              <a:t>Specify and define the parameters of the entry as shown below</a:t>
            </a:r>
          </a:p>
          <a:p>
            <a:endParaRPr lang="en-IN" dirty="0"/>
          </a:p>
        </p:txBody>
      </p:sp>
    </p:spTree>
    <p:extLst>
      <p:ext uri="{BB962C8B-B14F-4D97-AF65-F5344CB8AC3E}">
        <p14:creationId xmlns:p14="http://schemas.microsoft.com/office/powerpoint/2010/main" val="1085476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AC79-8F03-4C12-83C3-6E4C0AE5A3D2}"/>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D44A0589-1787-48E5-B63E-B0736E8FF9F9}"/>
              </a:ext>
            </a:extLst>
          </p:cNvPr>
          <p:cNvGraphicFramePr>
            <a:graphicFrameLocks noGrp="1"/>
          </p:cNvGraphicFramePr>
          <p:nvPr>
            <p:ph idx="1"/>
          </p:nvPr>
        </p:nvGraphicFramePr>
        <p:xfrm>
          <a:off x="2714065" y="1369219"/>
          <a:ext cx="3715871" cy="3263504"/>
        </p:xfrm>
        <a:graphic>
          <a:graphicData uri="http://schemas.openxmlformats.org/drawingml/2006/table">
            <a:tbl>
              <a:tblPr/>
              <a:tblGrid>
                <a:gridCol w="1857935">
                  <a:extLst>
                    <a:ext uri="{9D8B030D-6E8A-4147-A177-3AD203B41FA5}">
                      <a16:colId xmlns:a16="http://schemas.microsoft.com/office/drawing/2014/main" val="3495377471"/>
                    </a:ext>
                  </a:extLst>
                </a:gridCol>
                <a:gridCol w="1857935">
                  <a:extLst>
                    <a:ext uri="{9D8B030D-6E8A-4147-A177-3AD203B41FA5}">
                      <a16:colId xmlns:a16="http://schemas.microsoft.com/office/drawing/2014/main" val="4142759860"/>
                    </a:ext>
                  </a:extLst>
                </a:gridCol>
              </a:tblGrid>
              <a:tr h="129248">
                <a:tc gridSpan="2">
                  <a:txBody>
                    <a:bodyPr/>
                    <a:lstStyle/>
                    <a:p>
                      <a:r>
                        <a:rPr lang="en-IN" sz="600"/>
                        <a:t>Content Modifier Attributes for Message Header or Exchange Property</a:t>
                      </a:r>
                    </a:p>
                  </a:txBody>
                  <a:tcPr marL="32312" marR="32312" marT="16156" marB="16156" anchor="ctr"/>
                </a:tc>
                <a:tc hMerge="1">
                  <a:txBody>
                    <a:bodyPr/>
                    <a:lstStyle/>
                    <a:p>
                      <a:endParaRPr lang="en-IN"/>
                    </a:p>
                  </a:txBody>
                  <a:tcPr/>
                </a:tc>
                <a:extLst>
                  <a:ext uri="{0D108BD9-81ED-4DB2-BD59-A6C34878D82A}">
                    <a16:rowId xmlns:a16="http://schemas.microsoft.com/office/drawing/2014/main" val="1614909294"/>
                  </a:ext>
                </a:extLst>
              </a:tr>
              <a:tr h="129248">
                <a:tc>
                  <a:txBody>
                    <a:bodyPr/>
                    <a:lstStyle/>
                    <a:p>
                      <a:pPr fontAlgn="t"/>
                      <a:r>
                        <a:rPr lang="en-IN" sz="600">
                          <a:effectLst/>
                        </a:rPr>
                        <a:t>Attribute</a:t>
                      </a:r>
                    </a:p>
                  </a:txBody>
                  <a:tcPr marL="32312" marR="32312" marT="16156" marB="1615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B w="12700" cap="flat" cmpd="sng" algn="ctr">
                      <a:solidFill>
                        <a:srgbClr val="CCCCCC"/>
                      </a:solidFill>
                      <a:prstDash val="solid"/>
                      <a:round/>
                      <a:headEnd type="none" w="med" len="med"/>
                      <a:tailEnd type="none" w="med" len="med"/>
                    </a:lnB>
                  </a:tcPr>
                </a:tc>
                <a:tc>
                  <a:txBody>
                    <a:bodyPr/>
                    <a:lstStyle/>
                    <a:p>
                      <a:pPr fontAlgn="t"/>
                      <a:r>
                        <a:rPr lang="en-IN" sz="600">
                          <a:effectLst/>
                        </a:rPr>
                        <a:t>Description</a:t>
                      </a:r>
                    </a:p>
                  </a:txBody>
                  <a:tcPr marL="32312" marR="32312" marT="16156" marB="1615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58648330"/>
                  </a:ext>
                </a:extLst>
              </a:tr>
              <a:tr h="516991">
                <a:tc>
                  <a:txBody>
                    <a:bodyPr/>
                    <a:lstStyle/>
                    <a:p>
                      <a:pPr fontAlgn="t"/>
                      <a:r>
                        <a:rPr lang="en-IN" sz="600" b="1">
                          <a:effectLst/>
                        </a:rPr>
                        <a:t>Action</a:t>
                      </a:r>
                      <a:endParaRPr lang="en-IN" sz="600">
                        <a:effectLst/>
                      </a:endParaRPr>
                    </a:p>
                  </a:txBody>
                  <a:tcPr marL="32312" marR="32312" marT="16156" marB="1615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600">
                          <a:effectLst/>
                        </a:rPr>
                        <a:t>You can specify whether the Content Modifier should create or delete the header or property defined by the table row.</a:t>
                      </a:r>
                    </a:p>
                    <a:p>
                      <a:pPr fontAlgn="t"/>
                      <a:r>
                        <a:rPr lang="en-US" sz="600">
                          <a:effectLst/>
                        </a:rPr>
                        <a:t>You must specify the name of the header or property you want to delete.</a:t>
                      </a:r>
                    </a:p>
                  </a:txBody>
                  <a:tcPr marL="32312" marR="32312" marT="16156" marB="1615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7943142"/>
                  </a:ext>
                </a:extLst>
              </a:tr>
              <a:tr h="226184">
                <a:tc>
                  <a:txBody>
                    <a:bodyPr/>
                    <a:lstStyle/>
                    <a:p>
                      <a:pPr fontAlgn="t"/>
                      <a:r>
                        <a:rPr lang="en-IN" sz="600" b="1">
                          <a:effectLst/>
                        </a:rPr>
                        <a:t>Name</a:t>
                      </a:r>
                      <a:endParaRPr lang="en-IN" sz="600">
                        <a:effectLst/>
                      </a:endParaRPr>
                    </a:p>
                  </a:txBody>
                  <a:tcPr marL="32312" marR="32312" marT="16156" marB="1615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600">
                          <a:effectLst/>
                        </a:rPr>
                        <a:t>Name under which the specified data has to be stored in the selected header or property data container.</a:t>
                      </a:r>
                    </a:p>
                  </a:txBody>
                  <a:tcPr marL="32312" marR="32312" marT="16156" marB="1615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27277894"/>
                  </a:ext>
                </a:extLst>
              </a:tr>
              <a:tr h="2261834">
                <a:tc>
                  <a:txBody>
                    <a:bodyPr/>
                    <a:lstStyle/>
                    <a:p>
                      <a:pPr fontAlgn="t"/>
                      <a:r>
                        <a:rPr lang="en-IN" sz="600" b="1">
                          <a:effectLst/>
                        </a:rPr>
                        <a:t>Source Type</a:t>
                      </a:r>
                      <a:endParaRPr lang="en-IN" sz="600">
                        <a:effectLst/>
                      </a:endParaRPr>
                    </a:p>
                  </a:txBody>
                  <a:tcPr marL="32312" marR="32312" marT="16156" marB="1615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600" dirty="0">
                          <a:effectLst/>
                        </a:rPr>
                        <a:t>Indicates the kind of data you want to use to change the content of the selected header or property data container.</a:t>
                      </a:r>
                    </a:p>
                    <a:p>
                      <a:pPr fontAlgn="t"/>
                      <a:r>
                        <a:rPr lang="en-US" sz="600" dirty="0">
                          <a:effectLst/>
                        </a:rPr>
                        <a:t>You can select from the following types:</a:t>
                      </a:r>
                    </a:p>
                    <a:p>
                      <a:pPr fontAlgn="t">
                        <a:buFont typeface="Arial" panose="020B0604020202020204" pitchFamily="34" charset="0"/>
                        <a:buChar char="•"/>
                      </a:pPr>
                      <a:r>
                        <a:rPr lang="en-US" sz="600" b="1" dirty="0">
                          <a:effectLst/>
                        </a:rPr>
                        <a:t>Constant</a:t>
                      </a:r>
                      <a:endParaRPr lang="en-US" sz="600" dirty="0">
                        <a:effectLst/>
                      </a:endParaRPr>
                    </a:p>
                    <a:p>
                      <a:pPr fontAlgn="t">
                        <a:buFont typeface="Arial" panose="020B0604020202020204" pitchFamily="34" charset="0"/>
                        <a:buChar char="•"/>
                      </a:pPr>
                      <a:r>
                        <a:rPr lang="en-US" sz="600" dirty="0">
                          <a:effectLst/>
                        </a:rPr>
                        <a:t>Allows you to write a constant value to the header or property data container.</a:t>
                      </a:r>
                    </a:p>
                    <a:p>
                      <a:pPr fontAlgn="t">
                        <a:buFont typeface="Arial" panose="020B0604020202020204" pitchFamily="34" charset="0"/>
                        <a:buChar char="•"/>
                      </a:pPr>
                      <a:r>
                        <a:rPr lang="en-US" sz="600" dirty="0">
                          <a:effectLst/>
                        </a:rPr>
                        <a:t>Special characters like {} and [] are not allowed.</a:t>
                      </a:r>
                    </a:p>
                    <a:p>
                      <a:pPr fontAlgn="t">
                        <a:buFont typeface="Arial" panose="020B0604020202020204" pitchFamily="34" charset="0"/>
                        <a:buChar char="•"/>
                      </a:pPr>
                      <a:r>
                        <a:rPr lang="en-US" sz="600" b="1" dirty="0">
                          <a:effectLst/>
                        </a:rPr>
                        <a:t>Header</a:t>
                      </a:r>
                      <a:endParaRPr lang="en-US" sz="600" dirty="0">
                        <a:effectLst/>
                      </a:endParaRPr>
                    </a:p>
                    <a:p>
                      <a:pPr fontAlgn="t">
                        <a:buFont typeface="Arial" panose="020B0604020202020204" pitchFamily="34" charset="0"/>
                        <a:buChar char="•"/>
                      </a:pPr>
                      <a:r>
                        <a:rPr lang="en-US" sz="600" dirty="0">
                          <a:effectLst/>
                        </a:rPr>
                        <a:t>Allows you to specify the name of a Camel header.</a:t>
                      </a:r>
                    </a:p>
                    <a:p>
                      <a:pPr fontAlgn="t">
                        <a:buFont typeface="Arial" panose="020B0604020202020204" pitchFamily="34" charset="0"/>
                        <a:buChar char="•"/>
                      </a:pPr>
                      <a:r>
                        <a:rPr lang="en-US" sz="600" dirty="0">
                          <a:effectLst/>
                        </a:rPr>
                        <a:t>You can then use this header to dynamically define properties in subsequent steps.</a:t>
                      </a:r>
                    </a:p>
                    <a:p>
                      <a:pPr fontAlgn="t">
                        <a:buFont typeface="Arial" panose="020B0604020202020204" pitchFamily="34" charset="0"/>
                        <a:buChar char="•"/>
                      </a:pPr>
                      <a:r>
                        <a:rPr lang="en-US" sz="600" dirty="0">
                          <a:effectLst/>
                        </a:rPr>
                        <a:t>For example, if you specify the header name </a:t>
                      </a:r>
                      <a:r>
                        <a:rPr lang="en-US" sz="600" dirty="0" err="1">
                          <a:effectLst/>
                        </a:rPr>
                        <a:t>CamelSplitIndex</a:t>
                      </a:r>
                      <a:r>
                        <a:rPr lang="en-US" sz="600" dirty="0">
                          <a:effectLst/>
                        </a:rPr>
                        <a:t>, the Camel header of the same name, which counts the actual number of splits in a message split scenario, is accessed from the incoming message.</a:t>
                      </a:r>
                    </a:p>
                    <a:p>
                      <a:pPr fontAlgn="t">
                        <a:buFont typeface="Arial" panose="020B0604020202020204" pitchFamily="34" charset="0"/>
                        <a:buChar char="•"/>
                      </a:pPr>
                      <a:r>
                        <a:rPr lang="en-US" sz="600" dirty="0">
                          <a:effectLst/>
                        </a:rPr>
                        <a:t>In a subsequent step, you use the following expression to refer to this header (for dynamic configuration): ${</a:t>
                      </a:r>
                      <a:r>
                        <a:rPr lang="en-US" sz="600" dirty="0" err="1">
                          <a:effectLst/>
                        </a:rPr>
                        <a:t>header.CamelSplitIndex</a:t>
                      </a:r>
                      <a:r>
                        <a:rPr lang="en-US" sz="600" dirty="0">
                          <a:effectLst/>
                        </a:rPr>
                        <a:t>}.</a:t>
                      </a:r>
                    </a:p>
                    <a:p>
                      <a:pPr fontAlgn="t">
                        <a:buFont typeface="Arial" panose="020B0604020202020204" pitchFamily="34" charset="0"/>
                        <a:buChar char="•"/>
                      </a:pPr>
                      <a:r>
                        <a:rPr lang="en-US" sz="600" dirty="0">
                          <a:effectLst/>
                        </a:rPr>
                        <a:t>To enter a header, select </a:t>
                      </a:r>
                      <a:r>
                        <a:rPr lang="en-US" sz="600" b="1" dirty="0">
                          <a:effectLst/>
                        </a:rPr>
                        <a:t>header</a:t>
                      </a:r>
                      <a:r>
                        <a:rPr lang="en-US" sz="600" dirty="0">
                          <a:effectLst/>
                        </a:rPr>
                        <a:t> in the </a:t>
                      </a:r>
                      <a:r>
                        <a:rPr lang="en-US" sz="600" b="1" dirty="0">
                          <a:effectLst/>
                        </a:rPr>
                        <a:t>Type</a:t>
                      </a:r>
                      <a:r>
                        <a:rPr lang="en-US" sz="600" dirty="0">
                          <a:effectLst/>
                        </a:rPr>
                        <a:t> column and in the </a:t>
                      </a:r>
                      <a:r>
                        <a:rPr lang="en-US" sz="600" b="1" dirty="0">
                          <a:effectLst/>
                        </a:rPr>
                        <a:t>Value</a:t>
                      </a:r>
                      <a:r>
                        <a:rPr lang="en-US" sz="600" dirty="0">
                          <a:effectLst/>
                        </a:rPr>
                        <a:t> column choose </a:t>
                      </a:r>
                      <a:r>
                        <a:rPr lang="en-US" sz="600" b="1" dirty="0">
                          <a:effectLst/>
                        </a:rPr>
                        <a:t>Select</a:t>
                      </a:r>
                      <a:r>
                        <a:rPr lang="en-US" sz="600" dirty="0">
                          <a:effectLst/>
                        </a:rPr>
                        <a:t> to browse for predefined headers.</a:t>
                      </a:r>
                    </a:p>
                  </a:txBody>
                  <a:tcPr marL="32312" marR="32312" marT="16156" marB="16156">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99963824"/>
                  </a:ext>
                </a:extLst>
              </a:tr>
            </a:tbl>
          </a:graphicData>
        </a:graphic>
      </p:graphicFrame>
    </p:spTree>
    <p:extLst>
      <p:ext uri="{BB962C8B-B14F-4D97-AF65-F5344CB8AC3E}">
        <p14:creationId xmlns:p14="http://schemas.microsoft.com/office/powerpoint/2010/main" val="14190157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EC94-73FA-4834-B76A-AEDCCA60D4A1}"/>
              </a:ext>
            </a:extLst>
          </p:cNvPr>
          <p:cNvSpPr>
            <a:spLocks noGrp="1"/>
          </p:cNvSpPr>
          <p:nvPr>
            <p:ph type="title"/>
          </p:nvPr>
        </p:nvSpPr>
        <p:spPr/>
        <p:txBody>
          <a:bodyPr/>
          <a:lstStyle/>
          <a:p>
            <a:endParaRPr lang="en-IN"/>
          </a:p>
        </p:txBody>
      </p:sp>
      <p:graphicFrame>
        <p:nvGraphicFramePr>
          <p:cNvPr id="5" name="Content Placeholder 4">
            <a:extLst>
              <a:ext uri="{FF2B5EF4-FFF2-40B4-BE49-F238E27FC236}">
                <a16:creationId xmlns:a16="http://schemas.microsoft.com/office/drawing/2014/main" id="{95550534-A799-4BC5-8AC3-75D51158558E}"/>
              </a:ext>
            </a:extLst>
          </p:cNvPr>
          <p:cNvGraphicFramePr>
            <a:graphicFrameLocks noGrp="1"/>
          </p:cNvGraphicFramePr>
          <p:nvPr>
            <p:ph idx="1"/>
          </p:nvPr>
        </p:nvGraphicFramePr>
        <p:xfrm>
          <a:off x="1891265" y="1369219"/>
          <a:ext cx="5361470" cy="3263504"/>
        </p:xfrm>
        <a:graphic>
          <a:graphicData uri="http://schemas.openxmlformats.org/drawingml/2006/table">
            <a:tbl>
              <a:tblPr/>
              <a:tblGrid>
                <a:gridCol w="2680735">
                  <a:extLst>
                    <a:ext uri="{9D8B030D-6E8A-4147-A177-3AD203B41FA5}">
                      <a16:colId xmlns:a16="http://schemas.microsoft.com/office/drawing/2014/main" val="1233877303"/>
                    </a:ext>
                  </a:extLst>
                </a:gridCol>
                <a:gridCol w="2680735">
                  <a:extLst>
                    <a:ext uri="{9D8B030D-6E8A-4147-A177-3AD203B41FA5}">
                      <a16:colId xmlns:a16="http://schemas.microsoft.com/office/drawing/2014/main" val="708143786"/>
                    </a:ext>
                  </a:extLst>
                </a:gridCol>
              </a:tblGrid>
              <a:tr h="3263504">
                <a:tc>
                  <a:txBody>
                    <a:bodyPr/>
                    <a:lstStyle/>
                    <a:p>
                      <a:pPr fontAlgn="t"/>
                      <a:r>
                        <a:rPr lang="en-IN" sz="900" b="1">
                          <a:effectLst/>
                        </a:rPr>
                        <a:t>Source Type</a:t>
                      </a:r>
                      <a:endParaRPr lang="en-IN" sz="900">
                        <a:effectLst/>
                      </a:endParaRPr>
                    </a:p>
                  </a:txBody>
                  <a:tcPr marL="46622" marR="46622" marT="23311" marB="2331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900" dirty="0">
                          <a:effectLst/>
                        </a:rPr>
                        <a:t>Indicates the kind of data you want to use to change the content of the selected header or property data container.</a:t>
                      </a:r>
                    </a:p>
                    <a:p>
                      <a:pPr fontAlgn="t"/>
                      <a:r>
                        <a:rPr lang="en-US" sz="900" dirty="0">
                          <a:effectLst/>
                        </a:rPr>
                        <a:t>You can select from the following types:</a:t>
                      </a:r>
                    </a:p>
                    <a:p>
                      <a:pPr fontAlgn="t">
                        <a:buFont typeface="Arial" panose="020B0604020202020204" pitchFamily="34" charset="0"/>
                        <a:buChar char="•"/>
                      </a:pPr>
                      <a:r>
                        <a:rPr lang="en-US" sz="900" b="1" dirty="0">
                          <a:effectLst/>
                        </a:rPr>
                        <a:t>Constant</a:t>
                      </a:r>
                      <a:endParaRPr lang="en-US" sz="900" dirty="0">
                        <a:effectLst/>
                      </a:endParaRPr>
                    </a:p>
                    <a:p>
                      <a:pPr fontAlgn="t">
                        <a:buFont typeface="Arial" panose="020B0604020202020204" pitchFamily="34" charset="0"/>
                        <a:buChar char="•"/>
                      </a:pPr>
                      <a:r>
                        <a:rPr lang="en-US" sz="900" dirty="0">
                          <a:effectLst/>
                        </a:rPr>
                        <a:t>Allows you to write a constant value to the header or property data container.</a:t>
                      </a:r>
                    </a:p>
                    <a:p>
                      <a:pPr fontAlgn="t">
                        <a:buFont typeface="Arial" panose="020B0604020202020204" pitchFamily="34" charset="0"/>
                        <a:buChar char="•"/>
                      </a:pPr>
                      <a:r>
                        <a:rPr lang="en-US" sz="900" dirty="0">
                          <a:effectLst/>
                        </a:rPr>
                        <a:t>Special characters like {} and [] are not allowed.</a:t>
                      </a:r>
                    </a:p>
                    <a:p>
                      <a:pPr fontAlgn="t">
                        <a:buFont typeface="Arial" panose="020B0604020202020204" pitchFamily="34" charset="0"/>
                        <a:buChar char="•"/>
                      </a:pPr>
                      <a:r>
                        <a:rPr lang="en-US" sz="900" b="1" dirty="0">
                          <a:effectLst/>
                        </a:rPr>
                        <a:t>Header</a:t>
                      </a:r>
                      <a:endParaRPr lang="en-US" sz="900" dirty="0">
                        <a:effectLst/>
                      </a:endParaRPr>
                    </a:p>
                    <a:p>
                      <a:pPr fontAlgn="t">
                        <a:buFont typeface="Arial" panose="020B0604020202020204" pitchFamily="34" charset="0"/>
                        <a:buChar char="•"/>
                      </a:pPr>
                      <a:r>
                        <a:rPr lang="en-US" sz="900" dirty="0">
                          <a:effectLst/>
                        </a:rPr>
                        <a:t>Allows you to specify the name of a Camel header.</a:t>
                      </a:r>
                    </a:p>
                    <a:p>
                      <a:pPr fontAlgn="t">
                        <a:buFont typeface="Arial" panose="020B0604020202020204" pitchFamily="34" charset="0"/>
                        <a:buChar char="•"/>
                      </a:pPr>
                      <a:r>
                        <a:rPr lang="en-US" sz="900" dirty="0">
                          <a:effectLst/>
                        </a:rPr>
                        <a:t>You can then use this header to dynamically define properties in subsequent steps.</a:t>
                      </a:r>
                    </a:p>
                    <a:p>
                      <a:pPr fontAlgn="t">
                        <a:buFont typeface="Arial" panose="020B0604020202020204" pitchFamily="34" charset="0"/>
                        <a:buChar char="•"/>
                      </a:pPr>
                      <a:r>
                        <a:rPr lang="en-US" sz="900" dirty="0">
                          <a:effectLst/>
                        </a:rPr>
                        <a:t>For example, if you specify the header name </a:t>
                      </a:r>
                      <a:r>
                        <a:rPr lang="en-US" sz="900" dirty="0" err="1">
                          <a:effectLst/>
                        </a:rPr>
                        <a:t>CamelSplitIndex</a:t>
                      </a:r>
                      <a:r>
                        <a:rPr lang="en-US" sz="900" dirty="0">
                          <a:effectLst/>
                        </a:rPr>
                        <a:t>, the Camel header of the same name, which counts the actual number of splits in a message split scenario, is accessed from the incoming message.</a:t>
                      </a:r>
                    </a:p>
                    <a:p>
                      <a:pPr fontAlgn="t">
                        <a:buFont typeface="Arial" panose="020B0604020202020204" pitchFamily="34" charset="0"/>
                        <a:buChar char="•"/>
                      </a:pPr>
                      <a:r>
                        <a:rPr lang="en-US" sz="900" dirty="0">
                          <a:effectLst/>
                        </a:rPr>
                        <a:t>In a subsequent step, you use the following expression to refer to this header (for dynamic configuration): ${</a:t>
                      </a:r>
                      <a:r>
                        <a:rPr lang="en-US" sz="900" dirty="0" err="1">
                          <a:effectLst/>
                        </a:rPr>
                        <a:t>header.CamelSplitIndex</a:t>
                      </a:r>
                      <a:r>
                        <a:rPr lang="en-US" sz="900" dirty="0">
                          <a:effectLst/>
                        </a:rPr>
                        <a:t>}.</a:t>
                      </a:r>
                    </a:p>
                    <a:p>
                      <a:pPr fontAlgn="t">
                        <a:buFont typeface="Arial" panose="020B0604020202020204" pitchFamily="34" charset="0"/>
                        <a:buChar char="•"/>
                      </a:pPr>
                      <a:r>
                        <a:rPr lang="en-US" sz="900" dirty="0">
                          <a:effectLst/>
                        </a:rPr>
                        <a:t>To enter a header, select </a:t>
                      </a:r>
                      <a:r>
                        <a:rPr lang="en-US" sz="900" b="1" dirty="0">
                          <a:effectLst/>
                        </a:rPr>
                        <a:t>header</a:t>
                      </a:r>
                      <a:r>
                        <a:rPr lang="en-US" sz="900" dirty="0">
                          <a:effectLst/>
                        </a:rPr>
                        <a:t> in the </a:t>
                      </a:r>
                      <a:r>
                        <a:rPr lang="en-US" sz="900" b="1" dirty="0">
                          <a:effectLst/>
                        </a:rPr>
                        <a:t>Type</a:t>
                      </a:r>
                      <a:r>
                        <a:rPr lang="en-US" sz="900" dirty="0">
                          <a:effectLst/>
                        </a:rPr>
                        <a:t> column and in the </a:t>
                      </a:r>
                      <a:r>
                        <a:rPr lang="en-US" sz="900" b="1" dirty="0">
                          <a:effectLst/>
                        </a:rPr>
                        <a:t>Value</a:t>
                      </a:r>
                      <a:r>
                        <a:rPr lang="en-US" sz="900" dirty="0">
                          <a:effectLst/>
                        </a:rPr>
                        <a:t> column choose </a:t>
                      </a:r>
                      <a:r>
                        <a:rPr lang="en-US" sz="900" b="1" dirty="0">
                          <a:effectLst/>
                        </a:rPr>
                        <a:t>Select</a:t>
                      </a:r>
                      <a:r>
                        <a:rPr lang="en-US" sz="900" dirty="0">
                          <a:effectLst/>
                        </a:rPr>
                        <a:t> to browse for predefined headers.</a:t>
                      </a:r>
                    </a:p>
                  </a:txBody>
                  <a:tcPr marL="46622" marR="46622" marT="23311" marB="2331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31203722"/>
                  </a:ext>
                </a:extLst>
              </a:tr>
            </a:tbl>
          </a:graphicData>
        </a:graphic>
      </p:graphicFrame>
    </p:spTree>
    <p:extLst>
      <p:ext uri="{BB962C8B-B14F-4D97-AF65-F5344CB8AC3E}">
        <p14:creationId xmlns:p14="http://schemas.microsoft.com/office/powerpoint/2010/main" val="24811092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9F7A-C98A-45A5-8DB0-2758A60744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267BD8-1101-4720-BE6E-E397BBB7DC50}"/>
              </a:ext>
            </a:extLst>
          </p:cNvPr>
          <p:cNvSpPr>
            <a:spLocks noGrp="1"/>
          </p:cNvSpPr>
          <p:nvPr>
            <p:ph idx="1"/>
          </p:nvPr>
        </p:nvSpPr>
        <p:spPr/>
        <p:txBody>
          <a:bodyPr>
            <a:normAutofit fontScale="92500"/>
          </a:bodyPr>
          <a:lstStyle/>
          <a:p>
            <a:r>
              <a:rPr lang="en-US" dirty="0"/>
              <a:t>XPath</a:t>
            </a:r>
          </a:p>
          <a:p>
            <a:endParaRPr lang="en-US" dirty="0"/>
          </a:p>
          <a:p>
            <a:r>
              <a:rPr lang="en-US" dirty="0"/>
              <a:t>Allows you to retrieve data from the incoming message using XML Path Language (XPath). For example, if you have selected this type, you can specify the following Value to point to an element </a:t>
            </a:r>
            <a:r>
              <a:rPr lang="en-US" dirty="0" err="1"/>
              <a:t>customerName</a:t>
            </a:r>
            <a:r>
              <a:rPr lang="en-US" dirty="0"/>
              <a:t> in the incoming message: /Order/Customer/</a:t>
            </a:r>
            <a:r>
              <a:rPr lang="en-US" dirty="0" err="1"/>
              <a:t>CustomerNumber</a:t>
            </a:r>
            <a:r>
              <a:rPr lang="en-US" dirty="0"/>
              <a:t>.</a:t>
            </a:r>
          </a:p>
          <a:p>
            <a:endParaRPr lang="en-US" dirty="0"/>
          </a:p>
          <a:p>
            <a:r>
              <a:rPr lang="en-US" dirty="0"/>
              <a:t>To enter XPath, select XPath in the Type column and in the Value column choose Select to browse for predefined </a:t>
            </a:r>
            <a:r>
              <a:rPr lang="en-US" dirty="0" err="1"/>
              <a:t>xpath</a:t>
            </a:r>
            <a:r>
              <a:rPr lang="en-US" dirty="0"/>
              <a:t> listed in </a:t>
            </a:r>
            <a:r>
              <a:rPr lang="en-US" dirty="0" err="1"/>
              <a:t>wsdl</a:t>
            </a:r>
            <a:r>
              <a:rPr lang="en-US" dirty="0"/>
              <a:t> of SOAP adapter for the sender.</a:t>
            </a:r>
            <a:endParaRPr lang="en-IN" dirty="0"/>
          </a:p>
        </p:txBody>
      </p:sp>
    </p:spTree>
    <p:extLst>
      <p:ext uri="{BB962C8B-B14F-4D97-AF65-F5344CB8AC3E}">
        <p14:creationId xmlns:p14="http://schemas.microsoft.com/office/powerpoint/2010/main" val="36005058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D1E3-5462-4766-8B05-CDCCC01328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750FEC-7137-4BF7-B6BE-4B9F9769CF51}"/>
              </a:ext>
            </a:extLst>
          </p:cNvPr>
          <p:cNvSpPr>
            <a:spLocks noGrp="1"/>
          </p:cNvSpPr>
          <p:nvPr>
            <p:ph idx="1"/>
          </p:nvPr>
        </p:nvSpPr>
        <p:spPr/>
        <p:txBody>
          <a:bodyPr>
            <a:normAutofit fontScale="55000" lnSpcReduction="20000"/>
          </a:bodyPr>
          <a:lstStyle/>
          <a:p>
            <a:r>
              <a:rPr lang="en-US" dirty="0"/>
              <a:t>Expression</a:t>
            </a:r>
          </a:p>
          <a:p>
            <a:endParaRPr lang="en-US" dirty="0"/>
          </a:p>
          <a:p>
            <a:r>
              <a:rPr lang="en-US" dirty="0"/>
              <a:t>Allows you to enter a Camel Simple Expression Language expression (see http://camel.apache.org/simple.htmlInformation published on non-SAP site).</a:t>
            </a:r>
          </a:p>
          <a:p>
            <a:endParaRPr lang="en-US" dirty="0"/>
          </a:p>
          <a:p>
            <a:r>
              <a:rPr lang="en-US" dirty="0"/>
              <a:t>For example, you can use the expression ${</a:t>
            </a:r>
            <a:r>
              <a:rPr lang="en-US" dirty="0" err="1"/>
              <a:t>exchangeId</a:t>
            </a:r>
            <a:r>
              <a:rPr lang="en-US" dirty="0"/>
              <a:t>} to add the exchange ID (a unique identifier of the message exchange) to a data container.</a:t>
            </a:r>
          </a:p>
          <a:p>
            <a:endParaRPr lang="en-US" dirty="0"/>
          </a:p>
          <a:p>
            <a:r>
              <a:rPr lang="en-US" dirty="0"/>
              <a:t>For more information on using Simple Expression Language, see Using Camel Simple Expression Language.</a:t>
            </a:r>
          </a:p>
          <a:p>
            <a:endParaRPr lang="en-US" dirty="0"/>
          </a:p>
          <a:p>
            <a:r>
              <a:rPr lang="en-US" dirty="0"/>
              <a:t>Property</a:t>
            </a:r>
          </a:p>
          <a:p>
            <a:endParaRPr lang="en-US" dirty="0"/>
          </a:p>
          <a:p>
            <a:r>
              <a:rPr lang="en-US" dirty="0"/>
              <a:t>Allows you to specify an exchange property.</a:t>
            </a:r>
          </a:p>
          <a:p>
            <a:endParaRPr lang="en-US" dirty="0"/>
          </a:p>
          <a:p>
            <a:r>
              <a:rPr lang="en-US" dirty="0"/>
              <a:t>To enter a property, select property in the Type column and define a value based on the selected value type</a:t>
            </a:r>
            <a:endParaRPr lang="en-IN" dirty="0"/>
          </a:p>
        </p:txBody>
      </p:sp>
    </p:spTree>
    <p:extLst>
      <p:ext uri="{BB962C8B-B14F-4D97-AF65-F5344CB8AC3E}">
        <p14:creationId xmlns:p14="http://schemas.microsoft.com/office/powerpoint/2010/main" val="18647992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0F02-EDEC-40B2-B122-6A9EBD14FA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331110-0C8F-43D4-8FD7-BF5D32CFD735}"/>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333333"/>
                </a:solidFill>
                <a:effectLst/>
                <a:latin typeface="72"/>
              </a:rPr>
              <a:t>External Parameter</a:t>
            </a:r>
            <a:endParaRPr lang="en-US" b="0" i="0" dirty="0">
              <a:solidFill>
                <a:srgbClr val="333333"/>
              </a:solidFill>
              <a:effectLst/>
              <a:latin typeface="72"/>
            </a:endParaRPr>
          </a:p>
          <a:p>
            <a:pPr algn="l">
              <a:buFont typeface="Arial" panose="020B0604020202020204" pitchFamily="34" charset="0"/>
              <a:buChar char="•"/>
            </a:pPr>
            <a:r>
              <a:rPr lang="en-US" b="0" i="0" dirty="0">
                <a:solidFill>
                  <a:srgbClr val="333333"/>
                </a:solidFill>
                <a:effectLst/>
                <a:latin typeface="72"/>
              </a:rPr>
              <a:t>This option is not available in </a:t>
            </a:r>
            <a:r>
              <a:rPr lang="en-US" b="0" i="0" dirty="0" err="1">
                <a:solidFill>
                  <a:srgbClr val="333333"/>
                </a:solidFill>
                <a:effectLst/>
                <a:latin typeface="72"/>
              </a:rPr>
              <a:t>WebUI</a:t>
            </a:r>
            <a:r>
              <a:rPr lang="en-US" b="0" i="0" dirty="0">
                <a:solidFill>
                  <a:srgbClr val="333333"/>
                </a:solidFill>
                <a:effectLst/>
                <a:latin typeface="72"/>
              </a:rPr>
              <a:t> but for compatibility reasons we still support content using this field.</a:t>
            </a:r>
          </a:p>
          <a:p>
            <a:pPr algn="l">
              <a:buFont typeface="Arial" panose="020B0604020202020204" pitchFamily="34" charset="0"/>
              <a:buChar char="•"/>
            </a:pPr>
            <a:r>
              <a:rPr lang="en-US" b="0" i="0" dirty="0">
                <a:solidFill>
                  <a:srgbClr val="333333"/>
                </a:solidFill>
                <a:effectLst/>
                <a:latin typeface="72"/>
              </a:rPr>
              <a:t>Integration developer can use externalization and externalize any type of headers or exchange properties.</a:t>
            </a:r>
          </a:p>
          <a:p>
            <a:pPr algn="l">
              <a:buFont typeface="Arial" panose="020B0604020202020204" pitchFamily="34" charset="0"/>
              <a:buChar char="•"/>
            </a:pPr>
            <a:r>
              <a:rPr lang="en-US" b="0" i="0" dirty="0">
                <a:solidFill>
                  <a:srgbClr val="333333"/>
                </a:solidFill>
                <a:effectLst/>
                <a:latin typeface="72"/>
              </a:rPr>
              <a:t>Please refer to </a:t>
            </a:r>
            <a:r>
              <a:rPr lang="en-US" b="0" i="0" u="none" strike="noStrike" dirty="0">
                <a:solidFill>
                  <a:srgbClr val="007DB8"/>
                </a:solidFill>
                <a:effectLst/>
                <a:latin typeface="72"/>
                <a:hlinkClick r:id="rId2"/>
              </a:rPr>
              <a:t>Externalize Parameters of an Integration Flow</a:t>
            </a:r>
            <a:r>
              <a:rPr lang="en-US" b="0" i="0" dirty="0">
                <a:solidFill>
                  <a:srgbClr val="333333"/>
                </a:solidFill>
                <a:effectLst/>
                <a:latin typeface="72"/>
              </a:rPr>
              <a:t> for more details.</a:t>
            </a:r>
          </a:p>
          <a:p>
            <a:pPr algn="l">
              <a:buFont typeface="Arial" panose="020B0604020202020204" pitchFamily="34" charset="0"/>
              <a:buChar char="•"/>
            </a:pPr>
            <a:r>
              <a:rPr lang="en-US" b="1" i="0" dirty="0">
                <a:solidFill>
                  <a:srgbClr val="333333"/>
                </a:solidFill>
                <a:effectLst/>
                <a:latin typeface="72"/>
              </a:rPr>
              <a:t>Local Variable</a:t>
            </a:r>
            <a:endParaRPr lang="en-US" b="0" i="0" dirty="0">
              <a:solidFill>
                <a:srgbClr val="333333"/>
              </a:solidFill>
              <a:effectLst/>
              <a:latin typeface="72"/>
            </a:endParaRPr>
          </a:p>
          <a:p>
            <a:pPr algn="l">
              <a:buFont typeface="Arial" panose="020B0604020202020204" pitchFamily="34" charset="0"/>
              <a:buChar char="•"/>
            </a:pPr>
            <a:r>
              <a:rPr lang="en-US" b="0" i="0" dirty="0">
                <a:solidFill>
                  <a:srgbClr val="333333"/>
                </a:solidFill>
                <a:effectLst/>
                <a:latin typeface="72"/>
              </a:rPr>
              <a:t>Allows you to define a local variable and write its value at runtime to the header or property data container. The value can then be evaluated in subsequent steps of the integration flow.</a:t>
            </a:r>
          </a:p>
          <a:p>
            <a:endParaRPr lang="en-IN" dirty="0"/>
          </a:p>
        </p:txBody>
      </p:sp>
    </p:spTree>
    <p:extLst>
      <p:ext uri="{BB962C8B-B14F-4D97-AF65-F5344CB8AC3E}">
        <p14:creationId xmlns:p14="http://schemas.microsoft.com/office/powerpoint/2010/main" val="40583331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4493-4FDB-4EDA-BD6F-0956FF7780B7}"/>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EBCAD5B9-C089-4958-AADE-7E1E76E25D7E}"/>
              </a:ext>
            </a:extLst>
          </p:cNvPr>
          <p:cNvSpPr>
            <a:spLocks noGrp="1" noChangeArrowheads="1"/>
          </p:cNvSpPr>
          <p:nvPr>
            <p:ph idx="1"/>
          </p:nvPr>
        </p:nvSpPr>
        <p:spPr bwMode="auto">
          <a:xfrm>
            <a:off x="471488" y="1333170"/>
            <a:ext cx="8515793" cy="183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0" rIns="68580" bIns="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lang="en-US" altLang="en-US" sz="1350">
              <a:latin typeface="Arial" panose="020B0604020202020204" pitchFamily="34" charset="0"/>
            </a:endParaRPr>
          </a:p>
          <a:p>
            <a:pPr marL="0" indent="0" eaLnBrk="0" fontAlgn="base" hangingPunct="0">
              <a:lnSpc>
                <a:spcPct val="100000"/>
              </a:lnSpc>
              <a:spcBef>
                <a:spcPct val="0"/>
              </a:spcBef>
              <a:spcAft>
                <a:spcPct val="0"/>
              </a:spcAft>
              <a:buFontTx/>
              <a:buChar char="•"/>
            </a:pPr>
            <a:r>
              <a:rPr lang="en-US" altLang="en-US" sz="825" b="1">
                <a:solidFill>
                  <a:srgbClr val="333333"/>
                </a:solidFill>
                <a:latin typeface="72"/>
              </a:rPr>
              <a:t>Number Range</a:t>
            </a:r>
            <a:endParaRPr lang="en-US" altLang="en-US" sz="825">
              <a:solidFill>
                <a:srgbClr val="333333"/>
              </a:solidFill>
              <a:latin typeface="72"/>
            </a:endParaRPr>
          </a:p>
          <a:p>
            <a:pPr marL="0" indent="0" eaLnBrk="0" fontAlgn="base" hangingPunct="0">
              <a:lnSpc>
                <a:spcPct val="100000"/>
              </a:lnSpc>
              <a:spcBef>
                <a:spcPct val="0"/>
              </a:spcBef>
              <a:spcAft>
                <a:spcPct val="0"/>
              </a:spcAft>
              <a:buNone/>
            </a:pPr>
            <a:r>
              <a:rPr lang="en-US" altLang="en-US" sz="825">
                <a:solidFill>
                  <a:srgbClr val="333333"/>
                </a:solidFill>
                <a:latin typeface="72"/>
              </a:rPr>
              <a:t>Allows you to retrieve the value (a unique identifier) of a predefined number range.</a:t>
            </a:r>
          </a:p>
          <a:p>
            <a:pPr marL="0" indent="0" eaLnBrk="0" fontAlgn="base" hangingPunct="0">
              <a:lnSpc>
                <a:spcPct val="100000"/>
              </a:lnSpc>
              <a:spcBef>
                <a:spcPct val="0"/>
              </a:spcBef>
              <a:spcAft>
                <a:spcPct val="0"/>
              </a:spcAft>
              <a:buNone/>
            </a:pPr>
            <a:r>
              <a:rPr lang="en-US" altLang="en-US" sz="900" b="1">
                <a:solidFill>
                  <a:srgbClr val="333333"/>
                </a:solidFill>
                <a:latin typeface="72"/>
              </a:rPr>
              <a:t>Example</a:t>
            </a:r>
            <a:endParaRPr lang="en-US" altLang="en-US" sz="825">
              <a:solidFill>
                <a:srgbClr val="333333"/>
              </a:solidFill>
              <a:latin typeface="72"/>
            </a:endParaRPr>
          </a:p>
          <a:p>
            <a:pPr marL="342900" lvl="1" indent="0" eaLnBrk="0" fontAlgn="base" hangingPunct="0">
              <a:lnSpc>
                <a:spcPct val="100000"/>
              </a:lnSpc>
              <a:spcBef>
                <a:spcPct val="0"/>
              </a:spcBef>
              <a:spcAft>
                <a:spcPct val="0"/>
              </a:spcAft>
              <a:buFontTx/>
              <a:buChar char="•"/>
            </a:pPr>
            <a:r>
              <a:rPr lang="en-US" altLang="en-US" sz="825">
                <a:solidFill>
                  <a:srgbClr val="333333"/>
                </a:solidFill>
                <a:latin typeface="72"/>
              </a:rPr>
              <a:t>If you want to increase the value in the message header define the name of the </a:t>
            </a:r>
            <a:r>
              <a:rPr lang="en-US" altLang="en-US" sz="825" b="1">
                <a:solidFill>
                  <a:srgbClr val="333333"/>
                </a:solidFill>
                <a:latin typeface="72"/>
              </a:rPr>
              <a:t>Number Range</a:t>
            </a:r>
            <a:r>
              <a:rPr lang="en-US" altLang="en-US" sz="825">
                <a:solidFill>
                  <a:srgbClr val="333333"/>
                </a:solidFill>
                <a:latin typeface="72"/>
              </a:rPr>
              <a:t>.</a:t>
            </a:r>
          </a:p>
          <a:p>
            <a:pPr marL="342900" lvl="1" indent="0" eaLnBrk="0" fontAlgn="base" hangingPunct="0">
              <a:lnSpc>
                <a:spcPct val="100000"/>
              </a:lnSpc>
              <a:spcBef>
                <a:spcPct val="0"/>
              </a:spcBef>
              <a:spcAft>
                <a:spcPct val="0"/>
              </a:spcAft>
              <a:buFontTx/>
              <a:buChar char="•"/>
            </a:pPr>
            <a:r>
              <a:rPr lang="en-US" altLang="en-US" sz="825">
                <a:solidFill>
                  <a:srgbClr val="333333"/>
                </a:solidFill>
                <a:latin typeface="72"/>
              </a:rPr>
              <a:t>If you do not want to increase the value in the message header, then define the value as </a:t>
            </a:r>
            <a:r>
              <a:rPr lang="en-US" altLang="en-US" sz="750">
                <a:solidFill>
                  <a:srgbClr val="333333"/>
                </a:solidFill>
                <a:latin typeface="Monaco"/>
              </a:rPr>
              <a:t>&lt;name of the Number Range&gt;:${header.headername}</a:t>
            </a:r>
            <a:r>
              <a:rPr lang="en-US" altLang="en-US" sz="825">
                <a:solidFill>
                  <a:srgbClr val="333333"/>
                </a:solidFill>
                <a:latin typeface="72"/>
              </a:rPr>
              <a:t> or </a:t>
            </a:r>
            <a:r>
              <a:rPr lang="en-US" altLang="en-US" sz="750">
                <a:solidFill>
                  <a:srgbClr val="333333"/>
                </a:solidFill>
                <a:latin typeface="Monaco"/>
              </a:rPr>
              <a:t>&lt;name of the Number Range&gt;:&lt;correlation ID&gt;</a:t>
            </a:r>
            <a:r>
              <a:rPr lang="en-US" altLang="en-US" sz="825">
                <a:solidFill>
                  <a:srgbClr val="333333"/>
                </a:solidFill>
                <a:latin typeface="72"/>
              </a:rPr>
              <a:t>.</a:t>
            </a:r>
          </a:p>
          <a:p>
            <a:pPr marL="0" indent="0" eaLnBrk="0" fontAlgn="base" hangingPunct="0">
              <a:lnSpc>
                <a:spcPct val="100000"/>
              </a:lnSpc>
              <a:spcBef>
                <a:spcPct val="0"/>
              </a:spcBef>
              <a:spcAft>
                <a:spcPct val="0"/>
              </a:spcAft>
              <a:buNone/>
            </a:pPr>
            <a:r>
              <a:rPr lang="en-US" altLang="en-US" sz="900" b="1">
                <a:solidFill>
                  <a:srgbClr val="333333"/>
                </a:solidFill>
                <a:latin typeface="72"/>
              </a:rPr>
              <a:t>Note</a:t>
            </a:r>
            <a:endParaRPr lang="en-US" altLang="en-US" sz="825">
              <a:solidFill>
                <a:srgbClr val="333333"/>
              </a:solidFill>
              <a:latin typeface="72"/>
            </a:endParaRPr>
          </a:p>
          <a:p>
            <a:pPr marL="0" indent="0" eaLnBrk="0" fontAlgn="base" hangingPunct="0">
              <a:lnSpc>
                <a:spcPct val="100000"/>
              </a:lnSpc>
              <a:spcBef>
                <a:spcPct val="0"/>
              </a:spcBef>
              <a:spcAft>
                <a:spcPct val="0"/>
              </a:spcAft>
              <a:buNone/>
            </a:pPr>
            <a:r>
              <a:rPr lang="en-US" altLang="en-US" sz="825">
                <a:solidFill>
                  <a:srgbClr val="333333"/>
                </a:solidFill>
                <a:latin typeface="72"/>
              </a:rPr>
              <a:t>Make sure you use the same correlation ID for all future processing.</a:t>
            </a:r>
          </a:p>
          <a:p>
            <a:pPr marL="0" indent="0" eaLnBrk="0" fontAlgn="base" hangingPunct="0">
              <a:lnSpc>
                <a:spcPct val="100000"/>
              </a:lnSpc>
              <a:spcBef>
                <a:spcPct val="0"/>
              </a:spcBef>
              <a:spcAft>
                <a:spcPct val="0"/>
              </a:spcAft>
              <a:buNone/>
            </a:pPr>
            <a:r>
              <a:rPr lang="en-US" altLang="en-US" sz="825">
                <a:solidFill>
                  <a:srgbClr val="333333"/>
                </a:solidFill>
                <a:latin typeface="72"/>
              </a:rPr>
              <a:t>For more information on adding number range, see </a:t>
            </a:r>
            <a:r>
              <a:rPr lang="en-US" altLang="en-US" sz="825">
                <a:solidFill>
                  <a:srgbClr val="007DB8"/>
                </a:solidFill>
                <a:latin typeface="72"/>
                <a:hlinkClick r:id="rId2" tooltip="The topic provides an overview of number ranges related artifacts."/>
              </a:rPr>
              <a:t>Managing Number Ranges</a:t>
            </a:r>
            <a:r>
              <a:rPr lang="en-US" altLang="en-US" sz="825">
                <a:solidFill>
                  <a:srgbClr val="333333"/>
                </a:solidFill>
                <a:latin typeface="72"/>
              </a:rPr>
              <a:t>.</a:t>
            </a:r>
          </a:p>
          <a:p>
            <a:pPr marL="0" indent="0" eaLnBrk="0" fontAlgn="base" hangingPunct="0">
              <a:lnSpc>
                <a:spcPct val="100000"/>
              </a:lnSpc>
              <a:spcBef>
                <a:spcPct val="0"/>
              </a:spcBef>
              <a:spcAft>
                <a:spcPct val="0"/>
              </a:spcAft>
              <a:buFontTx/>
              <a:buChar char="•"/>
            </a:pPr>
            <a:r>
              <a:rPr lang="en-US" altLang="en-US" sz="825" b="1">
                <a:solidFill>
                  <a:srgbClr val="333333"/>
                </a:solidFill>
                <a:latin typeface="72"/>
              </a:rPr>
              <a:t>Global Variable</a:t>
            </a:r>
            <a:endParaRPr lang="en-US" altLang="en-US" sz="825">
              <a:solidFill>
                <a:srgbClr val="333333"/>
              </a:solidFill>
              <a:latin typeface="72"/>
            </a:endParaRPr>
          </a:p>
          <a:p>
            <a:pPr marL="0" indent="0" eaLnBrk="0" fontAlgn="base" hangingPunct="0">
              <a:lnSpc>
                <a:spcPct val="100000"/>
              </a:lnSpc>
              <a:spcBef>
                <a:spcPct val="0"/>
              </a:spcBef>
              <a:spcAft>
                <a:spcPct val="0"/>
              </a:spcAft>
              <a:buNone/>
            </a:pPr>
            <a:r>
              <a:rPr lang="en-US" altLang="en-US" sz="825">
                <a:solidFill>
                  <a:srgbClr val="333333"/>
                </a:solidFill>
                <a:latin typeface="72"/>
              </a:rPr>
              <a:t>Allows you to define a global variable and to write its value at runtime to the header or property data container.</a:t>
            </a:r>
          </a:p>
          <a:p>
            <a:pPr marL="0" indent="0" eaLnBrk="0" fontAlgn="base" hangingPunct="0">
              <a:lnSpc>
                <a:spcPct val="100000"/>
              </a:lnSpc>
              <a:spcBef>
                <a:spcPct val="0"/>
              </a:spcBef>
              <a:spcAft>
                <a:spcPct val="0"/>
              </a:spcAft>
              <a:buNone/>
            </a:pPr>
            <a:r>
              <a:rPr lang="en-US" altLang="en-US" sz="825">
                <a:solidFill>
                  <a:srgbClr val="333333"/>
                </a:solidFill>
                <a:latin typeface="72"/>
              </a:rPr>
              <a:t>A global variable can be used across different integration flows of the same tenant.</a:t>
            </a:r>
          </a:p>
          <a:p>
            <a:pPr marL="0" indent="0" eaLnBrk="0" fontAlgn="base" hangingPunct="0">
              <a:lnSpc>
                <a:spcPct val="100000"/>
              </a:lnSpc>
              <a:spcBef>
                <a:spcPct val="0"/>
              </a:spcBef>
              <a:spcAft>
                <a:spcPct val="0"/>
              </a:spcAft>
              <a:buNone/>
            </a:pPr>
            <a:endParaRPr lang="en-US" altLang="en-US" sz="1350">
              <a:latin typeface="Arial" panose="020B0604020202020204" pitchFamily="34" charset="0"/>
            </a:endParaRPr>
          </a:p>
        </p:txBody>
      </p:sp>
    </p:spTree>
    <p:extLst>
      <p:ext uri="{BB962C8B-B14F-4D97-AF65-F5344CB8AC3E}">
        <p14:creationId xmlns:p14="http://schemas.microsoft.com/office/powerpoint/2010/main" val="39873813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7AFB-6D97-4220-8C03-3A601540B978}"/>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0BA61683-E6A1-4E64-898D-83C705FBE2AE}"/>
              </a:ext>
            </a:extLst>
          </p:cNvPr>
          <p:cNvGraphicFramePr>
            <a:graphicFrameLocks noGrp="1"/>
          </p:cNvGraphicFramePr>
          <p:nvPr>
            <p:ph idx="1"/>
          </p:nvPr>
        </p:nvGraphicFramePr>
        <p:xfrm>
          <a:off x="1031407" y="1369219"/>
          <a:ext cx="7081186" cy="3263503"/>
        </p:xfrm>
        <a:graphic>
          <a:graphicData uri="http://schemas.openxmlformats.org/drawingml/2006/table">
            <a:tbl>
              <a:tblPr/>
              <a:tblGrid>
                <a:gridCol w="3540593">
                  <a:extLst>
                    <a:ext uri="{9D8B030D-6E8A-4147-A177-3AD203B41FA5}">
                      <a16:colId xmlns:a16="http://schemas.microsoft.com/office/drawing/2014/main" val="278462984"/>
                    </a:ext>
                  </a:extLst>
                </a:gridCol>
                <a:gridCol w="3540593">
                  <a:extLst>
                    <a:ext uri="{9D8B030D-6E8A-4147-A177-3AD203B41FA5}">
                      <a16:colId xmlns:a16="http://schemas.microsoft.com/office/drawing/2014/main" val="3289097684"/>
                    </a:ext>
                  </a:extLst>
                </a:gridCol>
              </a:tblGrid>
              <a:tr h="246302">
                <a:tc>
                  <a:txBody>
                    <a:bodyPr/>
                    <a:lstStyle/>
                    <a:p>
                      <a:pPr fontAlgn="t"/>
                      <a:r>
                        <a:rPr lang="en-IN" sz="1200" b="1">
                          <a:effectLst/>
                        </a:rPr>
                        <a:t>Source Value</a:t>
                      </a:r>
                      <a:endParaRPr lang="en-IN" sz="1200">
                        <a:effectLst/>
                      </a:endParaRPr>
                    </a:p>
                  </a:txBody>
                  <a:tcPr marL="61576" marR="61576" marT="30788" marB="30788">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200">
                          <a:effectLst/>
                        </a:rPr>
                        <a:t>Value of the property</a:t>
                      </a:r>
                    </a:p>
                  </a:txBody>
                  <a:tcPr marL="61576" marR="61576" marT="30788" marB="30788">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83304421"/>
                  </a:ext>
                </a:extLst>
              </a:tr>
              <a:tr h="3017201">
                <a:tc>
                  <a:txBody>
                    <a:bodyPr/>
                    <a:lstStyle/>
                    <a:p>
                      <a:pPr fontAlgn="t"/>
                      <a:r>
                        <a:rPr lang="en-IN" sz="1200" b="1" dirty="0">
                          <a:effectLst/>
                        </a:rPr>
                        <a:t>Data Type</a:t>
                      </a:r>
                      <a:endParaRPr lang="en-IN" sz="1200" dirty="0">
                        <a:effectLst/>
                      </a:endParaRPr>
                    </a:p>
                  </a:txBody>
                  <a:tcPr marL="61576" marR="61576" marT="30788" marB="30788">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US" sz="1200" dirty="0">
                          <a:effectLst/>
                        </a:rPr>
                        <a:t>Valid Java data type</a:t>
                      </a:r>
                    </a:p>
                    <a:p>
                      <a:pPr fontAlgn="t"/>
                      <a:r>
                        <a:rPr lang="en-US" sz="1200" dirty="0">
                          <a:effectLst/>
                        </a:rPr>
                        <a:t>The </a:t>
                      </a:r>
                      <a:r>
                        <a:rPr lang="en-US" sz="1200" b="1" dirty="0">
                          <a:effectLst/>
                        </a:rPr>
                        <a:t>Data Type</a:t>
                      </a:r>
                      <a:r>
                        <a:rPr lang="en-US" sz="1200" dirty="0">
                          <a:effectLst/>
                        </a:rPr>
                        <a:t> column is used only for the types </a:t>
                      </a:r>
                      <a:r>
                        <a:rPr lang="en-US" sz="1200" i="1" dirty="0">
                          <a:effectLst/>
                        </a:rPr>
                        <a:t>XPath</a:t>
                      </a:r>
                      <a:r>
                        <a:rPr lang="en-US" sz="1200" dirty="0">
                          <a:effectLst/>
                        </a:rPr>
                        <a:t> and </a:t>
                      </a:r>
                      <a:r>
                        <a:rPr lang="en-US" sz="1200" i="1" dirty="0">
                          <a:effectLst/>
                        </a:rPr>
                        <a:t>Expression</a:t>
                      </a:r>
                      <a:r>
                        <a:rPr lang="en-US" sz="1200" dirty="0">
                          <a:effectLst/>
                        </a:rPr>
                        <a:t>. The data type can belong to any Java class. For example, if you are addressing a string-type element, enter </a:t>
                      </a:r>
                      <a:r>
                        <a:rPr lang="en-US" sz="1200" dirty="0" err="1">
                          <a:effectLst/>
                        </a:rPr>
                        <a:t>java.lang.String</a:t>
                      </a:r>
                      <a:r>
                        <a:rPr lang="en-US" sz="1200" dirty="0">
                          <a:effectLst/>
                        </a:rPr>
                        <a:t> as the Java data type. For more information about supported data types, see </a:t>
                      </a:r>
                      <a:r>
                        <a:rPr lang="en-US" sz="1200" u="none" strike="noStrike" dirty="0">
                          <a:solidFill>
                            <a:srgbClr val="007DB8"/>
                          </a:solidFill>
                          <a:effectLst/>
                          <a:hlinkClick r:id="rId2" tooltip="https://camel.apache.org/components/latest/languages/simple-language.html"/>
                        </a:rPr>
                        <a:t>https://camel.apache.org/components/latest/languages/simple-language.html</a:t>
                      </a:r>
                      <a:r>
                        <a:rPr lang="en-US" sz="1200" dirty="0">
                          <a:effectLst/>
                        </a:rPr>
                        <a:t>.</a:t>
                      </a:r>
                    </a:p>
                    <a:p>
                      <a:pPr fontAlgn="t"/>
                      <a:r>
                        <a:rPr lang="en-US" sz="1200" dirty="0">
                          <a:effectLst/>
                        </a:rPr>
                        <a:t>If the XPath contains a namespace prefix, specify the association between the namespace and the prefix on the Runtime Configuration tab page of the integration flow Properties view.</a:t>
                      </a:r>
                    </a:p>
                    <a:p>
                      <a:pPr fontAlgn="t"/>
                      <a:r>
                        <a:rPr lang="en-US" sz="1200" dirty="0">
                          <a:effectLst/>
                        </a:rPr>
                        <a:t>To enter an XPath, select </a:t>
                      </a:r>
                      <a:r>
                        <a:rPr lang="en-US" sz="1200" b="1" dirty="0">
                          <a:effectLst/>
                        </a:rPr>
                        <a:t>XPath</a:t>
                      </a:r>
                      <a:r>
                        <a:rPr lang="en-US" sz="1200" dirty="0">
                          <a:effectLst/>
                        </a:rPr>
                        <a:t> in the </a:t>
                      </a:r>
                      <a:r>
                        <a:rPr lang="en-US" sz="1200" b="1" dirty="0">
                          <a:effectLst/>
                        </a:rPr>
                        <a:t>Type</a:t>
                      </a:r>
                      <a:r>
                        <a:rPr lang="en-US" sz="1200" dirty="0">
                          <a:effectLst/>
                        </a:rPr>
                        <a:t> column and browse for an XPath from the lookup in the </a:t>
                      </a:r>
                      <a:r>
                        <a:rPr lang="en-US" sz="1200" b="1" dirty="0">
                          <a:effectLst/>
                        </a:rPr>
                        <a:t>Value</a:t>
                      </a:r>
                      <a:r>
                        <a:rPr lang="en-US" sz="1200" dirty="0">
                          <a:effectLst/>
                        </a:rPr>
                        <a:t> column.</a:t>
                      </a:r>
                    </a:p>
                  </a:txBody>
                  <a:tcPr marL="61576" marR="61576" marT="30788" marB="30788">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12705127"/>
                  </a:ext>
                </a:extLst>
              </a:tr>
            </a:tbl>
          </a:graphicData>
        </a:graphic>
      </p:graphicFrame>
      <p:pic>
        <p:nvPicPr>
          <p:cNvPr id="60417" name="Picture 1" descr="Information published on non-SAP site">
            <a:extLst>
              <a:ext uri="{FF2B5EF4-FFF2-40B4-BE49-F238E27FC236}">
                <a16:creationId xmlns:a16="http://schemas.microsoft.com/office/drawing/2014/main" id="{E0EFD26F-99BD-4A0A-8763-536168404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4300" cy="7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1527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9029B1A-6C4E-4460-831C-7DA081D323AD}"/>
              </a:ext>
            </a:extLst>
          </p:cNvPr>
          <p:cNvGraphicFramePr>
            <a:graphicFrameLocks noGrp="1"/>
          </p:cNvGraphicFramePr>
          <p:nvPr>
            <p:ph idx="1"/>
          </p:nvPr>
        </p:nvGraphicFramePr>
        <p:xfrm>
          <a:off x="759936" y="1540763"/>
          <a:ext cx="7624129" cy="2061972"/>
        </p:xfrm>
        <a:graphic>
          <a:graphicData uri="http://schemas.openxmlformats.org/drawingml/2006/table">
            <a:tbl>
              <a:tblPr/>
              <a:tblGrid>
                <a:gridCol w="3279458">
                  <a:extLst>
                    <a:ext uri="{9D8B030D-6E8A-4147-A177-3AD203B41FA5}">
                      <a16:colId xmlns:a16="http://schemas.microsoft.com/office/drawing/2014/main" val="1305027184"/>
                    </a:ext>
                  </a:extLst>
                </a:gridCol>
                <a:gridCol w="4344671">
                  <a:extLst>
                    <a:ext uri="{9D8B030D-6E8A-4147-A177-3AD203B41FA5}">
                      <a16:colId xmlns:a16="http://schemas.microsoft.com/office/drawing/2014/main" val="3582841944"/>
                    </a:ext>
                  </a:extLst>
                </a:gridCol>
              </a:tblGrid>
              <a:tr h="2061972">
                <a:tc>
                  <a:txBody>
                    <a:bodyPr/>
                    <a:lstStyle/>
                    <a:p>
                      <a:pPr algn="l" fontAlgn="t">
                        <a:spcBef>
                          <a:spcPts val="0"/>
                        </a:spcBef>
                        <a:spcAft>
                          <a:spcPts val="0"/>
                        </a:spcAft>
                      </a:pPr>
                      <a:r>
                        <a:rPr lang="en-US" sz="2500" b="1" i="0" u="none" strike="noStrike">
                          <a:effectLst/>
                          <a:latin typeface="Arial" panose="020B0604020202020204" pitchFamily="34" charset="0"/>
                        </a:rPr>
                        <a:t>Default Value</a:t>
                      </a:r>
                      <a:endParaRPr lang="en-US" sz="2500" b="0" i="0" u="none" strike="noStrike">
                        <a:effectLst/>
                        <a:latin typeface="Arial" panose="020B0604020202020204" pitchFamily="34" charset="0"/>
                      </a:endParaRPr>
                    </a:p>
                    <a:p>
                      <a:pPr algn="l" fontAlgn="t">
                        <a:spcBef>
                          <a:spcPts val="0"/>
                        </a:spcBef>
                        <a:spcAft>
                          <a:spcPts val="0"/>
                        </a:spcAft>
                      </a:pPr>
                      <a:r>
                        <a:rPr lang="en-US" sz="2500" b="0" i="0" u="none" strike="noStrike">
                          <a:effectLst/>
                          <a:latin typeface="Arial" panose="020B0604020202020204" pitchFamily="34" charset="0"/>
                        </a:rPr>
                        <a:t>(Only relevant if you have selected </a:t>
                      </a:r>
                      <a:r>
                        <a:rPr lang="en-US" sz="2500" b="1" i="0" u="none" strike="noStrike">
                          <a:effectLst/>
                          <a:latin typeface="Arial" panose="020B0604020202020204" pitchFamily="34" charset="0"/>
                        </a:rPr>
                        <a:t>Local Variable</a:t>
                      </a:r>
                      <a:r>
                        <a:rPr lang="en-US" sz="2500" b="0" i="0" u="none" strike="noStrike">
                          <a:effectLst/>
                          <a:latin typeface="Arial" panose="020B0604020202020204" pitchFamily="34" charset="0"/>
                        </a:rPr>
                        <a:t> or </a:t>
                      </a:r>
                      <a:r>
                        <a:rPr lang="en-US" sz="2500" b="1" i="0" u="none" strike="noStrike">
                          <a:effectLst/>
                          <a:latin typeface="Arial" panose="020B0604020202020204" pitchFamily="34" charset="0"/>
                        </a:rPr>
                        <a:t>Global Variable</a:t>
                      </a:r>
                      <a:r>
                        <a:rPr lang="en-US" sz="2500" b="0" i="0" u="none" strike="noStrike">
                          <a:effectLst/>
                          <a:latin typeface="Arial" panose="020B0604020202020204" pitchFamily="34" charset="0"/>
                        </a:rPr>
                        <a:t> as </a:t>
                      </a:r>
                      <a:r>
                        <a:rPr lang="en-US" sz="2500" b="1" i="0" u="none" strike="noStrike">
                          <a:effectLst/>
                          <a:latin typeface="Arial" panose="020B0604020202020204" pitchFamily="34" charset="0"/>
                        </a:rPr>
                        <a:t>Type</a:t>
                      </a:r>
                      <a:r>
                        <a:rPr lang="en-US" sz="2500" b="0" i="0" u="none" strike="noStrike">
                          <a:effectLst/>
                          <a:latin typeface="Arial" panose="020B0604020202020204" pitchFamily="34" charset="0"/>
                        </a:rPr>
                        <a:t>)</a:t>
                      </a:r>
                    </a:p>
                  </a:txBody>
                  <a:tcPr marL="125730" marR="125730" marT="62865" marB="6286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2500" b="0" i="0" u="none" strike="noStrike" dirty="0">
                          <a:effectLst/>
                          <a:latin typeface="Arial" panose="020B0604020202020204" pitchFamily="34" charset="0"/>
                        </a:rPr>
                        <a:t>If you have selected </a:t>
                      </a:r>
                      <a:r>
                        <a:rPr lang="en-US" sz="2500" b="1" i="0" u="none" strike="noStrike" dirty="0">
                          <a:effectLst/>
                          <a:latin typeface="Arial" panose="020B0604020202020204" pitchFamily="34" charset="0"/>
                        </a:rPr>
                        <a:t>Local Variable</a:t>
                      </a:r>
                      <a:r>
                        <a:rPr lang="en-US" sz="2500" b="0" i="0" u="none" strike="noStrike" dirty="0">
                          <a:effectLst/>
                          <a:latin typeface="Arial" panose="020B0604020202020204" pitchFamily="34" charset="0"/>
                        </a:rPr>
                        <a:t> or </a:t>
                      </a:r>
                      <a:r>
                        <a:rPr lang="en-US" sz="2500" b="1" i="0" u="none" strike="noStrike" dirty="0">
                          <a:effectLst/>
                          <a:latin typeface="Arial" panose="020B0604020202020204" pitchFamily="34" charset="0"/>
                        </a:rPr>
                        <a:t>Global Variable</a:t>
                      </a:r>
                      <a:r>
                        <a:rPr lang="en-US" sz="2500" b="0" i="0" u="none" strike="noStrike" dirty="0">
                          <a:effectLst/>
                          <a:latin typeface="Arial" panose="020B0604020202020204" pitchFamily="34" charset="0"/>
                        </a:rPr>
                        <a:t> as </a:t>
                      </a:r>
                      <a:r>
                        <a:rPr lang="en-US" sz="2500" b="1" i="0" u="none" strike="noStrike" dirty="0">
                          <a:effectLst/>
                          <a:latin typeface="Arial" panose="020B0604020202020204" pitchFamily="34" charset="0"/>
                        </a:rPr>
                        <a:t>Type</a:t>
                      </a:r>
                      <a:r>
                        <a:rPr lang="en-US" sz="2500" b="0" i="0" u="none" strike="noStrike" dirty="0">
                          <a:effectLst/>
                          <a:latin typeface="Arial" panose="020B0604020202020204" pitchFamily="34" charset="0"/>
                        </a:rPr>
                        <a:t>, the value specified as </a:t>
                      </a:r>
                      <a:r>
                        <a:rPr lang="en-US" sz="2500" b="1" i="0" u="none" strike="noStrike" dirty="0">
                          <a:effectLst/>
                          <a:latin typeface="Arial" panose="020B0604020202020204" pitchFamily="34" charset="0"/>
                        </a:rPr>
                        <a:t>Default</a:t>
                      </a:r>
                      <a:r>
                        <a:rPr lang="en-US" sz="2500" b="0" i="0" u="none" strike="noStrike" dirty="0">
                          <a:effectLst/>
                          <a:latin typeface="Arial" panose="020B0604020202020204" pitchFamily="34" charset="0"/>
                        </a:rPr>
                        <a:t> will be assigned to the header </a:t>
                      </a:r>
                    </a:p>
                  </a:txBody>
                  <a:tcPr marL="125730" marR="125730" marT="62865" marB="62865">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69200066"/>
                  </a:ext>
                </a:extLst>
              </a:tr>
            </a:tbl>
          </a:graphicData>
        </a:graphic>
      </p:graphicFrame>
    </p:spTree>
    <p:extLst>
      <p:ext uri="{BB962C8B-B14F-4D97-AF65-F5344CB8AC3E}">
        <p14:creationId xmlns:p14="http://schemas.microsoft.com/office/powerpoint/2010/main" val="211857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F9EE-84FC-4F03-BC55-5575B868B22F}"/>
              </a:ext>
            </a:extLst>
          </p:cNvPr>
          <p:cNvSpPr>
            <a:spLocks noGrp="1"/>
          </p:cNvSpPr>
          <p:nvPr>
            <p:ph type="title"/>
          </p:nvPr>
        </p:nvSpPr>
        <p:spPr>
          <a:xfrm>
            <a:off x="486697" y="471950"/>
            <a:ext cx="2629121" cy="1216741"/>
          </a:xfrm>
        </p:spPr>
        <p:txBody>
          <a:bodyPr>
            <a:normAutofit/>
          </a:bodyPr>
          <a:lstStyle/>
          <a:p>
            <a:r>
              <a:rPr lang="en-US" sz="1800"/>
              <a:t>Add a Timer Start Event</a:t>
            </a:r>
            <a:br>
              <a:rPr lang="en-US" sz="1800"/>
            </a:br>
            <a:br>
              <a:rPr lang="en-US" sz="1800">
                <a:latin typeface="72"/>
              </a:rPr>
            </a:br>
            <a:endParaRPr lang="en-IN" sz="1800"/>
          </a:p>
        </p:txBody>
      </p:sp>
      <p:sp>
        <p:nvSpPr>
          <p:cNvPr id="3" name="Content Placeholder 2">
            <a:extLst>
              <a:ext uri="{FF2B5EF4-FFF2-40B4-BE49-F238E27FC236}">
                <a16:creationId xmlns:a16="http://schemas.microsoft.com/office/drawing/2014/main" id="{D22233E1-D203-4582-8D5A-91BAFF9993D0}"/>
              </a:ext>
            </a:extLst>
          </p:cNvPr>
          <p:cNvSpPr>
            <a:spLocks noGrp="1"/>
          </p:cNvSpPr>
          <p:nvPr>
            <p:ph idx="1"/>
          </p:nvPr>
        </p:nvSpPr>
        <p:spPr>
          <a:xfrm>
            <a:off x="486698" y="1828801"/>
            <a:ext cx="2629121" cy="2839064"/>
          </a:xfrm>
        </p:spPr>
        <p:txBody>
          <a:bodyPr>
            <a:normAutofit/>
          </a:bodyPr>
          <a:lstStyle/>
          <a:p>
            <a:r>
              <a:rPr lang="en-US" sz="1500">
                <a:latin typeface="72"/>
              </a:rPr>
              <a:t>Open the integration flow model (Edit mode), select the Sender shape, and choose</a:t>
            </a:r>
          </a:p>
          <a:p>
            <a:r>
              <a:rPr lang="en-US" sz="1500">
                <a:latin typeface="72"/>
              </a:rPr>
              <a:t> the recycle bin icon (to remove the Sender shape</a:t>
            </a:r>
            <a:endParaRPr lang="en-IN" sz="1500"/>
          </a:p>
        </p:txBody>
      </p:sp>
      <p:pic>
        <p:nvPicPr>
          <p:cNvPr id="13314" name="Picture 2" descr="Diagram&#10;&#10;Description automatically generated">
            <a:extLst>
              <a:ext uri="{FF2B5EF4-FFF2-40B4-BE49-F238E27FC236}">
                <a16:creationId xmlns:a16="http://schemas.microsoft.com/office/drawing/2014/main" id="{70F2F462-439D-4261-90D0-C488356FD6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4397" y="1154109"/>
            <a:ext cx="4514498" cy="283284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801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95D82F6-B5A5-4AA8-8B1E-29939E1576FE}"/>
              </a:ext>
            </a:extLst>
          </p:cNvPr>
          <p:cNvGraphicFramePr>
            <a:graphicFrameLocks noGrp="1"/>
          </p:cNvGraphicFramePr>
          <p:nvPr>
            <p:ph idx="1"/>
          </p:nvPr>
        </p:nvGraphicFramePr>
        <p:xfrm>
          <a:off x="396715" y="1357173"/>
          <a:ext cx="8178800" cy="3486603"/>
        </p:xfrm>
        <a:graphic>
          <a:graphicData uri="http://schemas.openxmlformats.org/drawingml/2006/table">
            <a:tbl>
              <a:tblPr/>
              <a:tblGrid>
                <a:gridCol w="1940516">
                  <a:extLst>
                    <a:ext uri="{9D8B030D-6E8A-4147-A177-3AD203B41FA5}">
                      <a16:colId xmlns:a16="http://schemas.microsoft.com/office/drawing/2014/main" val="1876242051"/>
                    </a:ext>
                  </a:extLst>
                </a:gridCol>
                <a:gridCol w="6238283">
                  <a:extLst>
                    <a:ext uri="{9D8B030D-6E8A-4147-A177-3AD203B41FA5}">
                      <a16:colId xmlns:a16="http://schemas.microsoft.com/office/drawing/2014/main" val="2282522570"/>
                    </a:ext>
                  </a:extLst>
                </a:gridCol>
              </a:tblGrid>
              <a:tr h="419618">
                <a:tc>
                  <a:txBody>
                    <a:bodyPr/>
                    <a:lstStyle/>
                    <a:p>
                      <a:pPr algn="l" fontAlgn="b">
                        <a:spcBef>
                          <a:spcPts val="0"/>
                        </a:spcBef>
                        <a:spcAft>
                          <a:spcPts val="0"/>
                        </a:spcAft>
                      </a:pPr>
                      <a:r>
                        <a:rPr lang="en-IN" sz="2100" b="0" i="0" u="none" strike="noStrike">
                          <a:effectLst/>
                          <a:latin typeface="Arial" panose="020B0604020202020204" pitchFamily="34" charset="0"/>
                        </a:rPr>
                        <a:t>Attribute</a:t>
                      </a:r>
                    </a:p>
                  </a:txBody>
                  <a:tcPr marL="29468" marR="29468" marT="29468" marB="2946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b">
                        <a:spcBef>
                          <a:spcPts val="0"/>
                        </a:spcBef>
                        <a:spcAft>
                          <a:spcPts val="0"/>
                        </a:spcAft>
                      </a:pPr>
                      <a:r>
                        <a:rPr lang="en-IN" sz="2100" b="0" i="0" u="none" strike="noStrike">
                          <a:effectLst/>
                          <a:latin typeface="Arial" panose="020B0604020202020204" pitchFamily="34" charset="0"/>
                        </a:rPr>
                        <a:t>Description</a:t>
                      </a:r>
                    </a:p>
                  </a:txBody>
                  <a:tcPr marL="29468" marR="29468" marT="29468" marB="2946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94441731"/>
                  </a:ext>
                </a:extLst>
              </a:tr>
              <a:tr h="1692617">
                <a:tc>
                  <a:txBody>
                    <a:bodyPr/>
                    <a:lstStyle/>
                    <a:p>
                      <a:pPr algn="l" fontAlgn="t">
                        <a:spcBef>
                          <a:spcPts val="0"/>
                        </a:spcBef>
                        <a:spcAft>
                          <a:spcPts val="0"/>
                        </a:spcAft>
                      </a:pPr>
                      <a:r>
                        <a:rPr lang="en-IN" sz="2100" b="0" i="0" u="none" strike="noStrike">
                          <a:effectLst/>
                          <a:latin typeface="Arial" panose="020B0604020202020204" pitchFamily="34" charset="0"/>
                        </a:rPr>
                        <a:t>Type</a:t>
                      </a:r>
                    </a:p>
                  </a:txBody>
                  <a:tcPr marL="29468" marR="29468" marT="29468" marB="29468">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2100" b="0" i="0" u="none" strike="noStrike">
                          <a:effectLst/>
                          <a:latin typeface="Arial" panose="020B0604020202020204" pitchFamily="34" charset="0"/>
                        </a:rPr>
                        <a:t>The default value is </a:t>
                      </a:r>
                      <a:r>
                        <a:rPr lang="en-US" sz="2100" b="1" i="0" u="none" strike="noStrike">
                          <a:effectLst/>
                          <a:latin typeface="Arial" panose="020B0604020202020204" pitchFamily="34" charset="0"/>
                        </a:rPr>
                        <a:t>Expression</a:t>
                      </a:r>
                      <a:r>
                        <a:rPr lang="en-US" sz="2100" b="0" i="0" u="none" strike="noStrike">
                          <a:effectLst/>
                          <a:latin typeface="Arial" panose="020B0604020202020204" pitchFamily="34" charset="0"/>
                        </a:rPr>
                        <a:t>. If the payload contains expressions within it, then set the type as </a:t>
                      </a:r>
                      <a:r>
                        <a:rPr lang="en-US" sz="2100" b="1" i="0" u="none" strike="noStrike">
                          <a:effectLst/>
                          <a:latin typeface="Arial" panose="020B0604020202020204" pitchFamily="34" charset="0"/>
                        </a:rPr>
                        <a:t>Expression</a:t>
                      </a:r>
                      <a:r>
                        <a:rPr lang="en-US" sz="2100" b="0" i="0" u="none" strike="noStrike">
                          <a:effectLst/>
                          <a:latin typeface="Arial" panose="020B0604020202020204" pitchFamily="34" charset="0"/>
                        </a:rPr>
                        <a:t>; if the payload is huge and it has no expressions within it, then it is recommended to use the type </a:t>
                      </a:r>
                      <a:r>
                        <a:rPr lang="en-US" sz="2100" b="1" i="0" u="none" strike="noStrike">
                          <a:effectLst/>
                          <a:latin typeface="Arial" panose="020B0604020202020204" pitchFamily="34" charset="0"/>
                        </a:rPr>
                        <a:t>Constant</a:t>
                      </a:r>
                      <a:r>
                        <a:rPr lang="en-US" sz="2100" b="0" i="0" u="none" strike="noStrike">
                          <a:effectLst/>
                          <a:latin typeface="Arial" panose="020B0604020202020204" pitchFamily="34" charset="0"/>
                        </a:rPr>
                        <a:t>.</a:t>
                      </a:r>
                    </a:p>
                  </a:txBody>
                  <a:tcPr marL="29468" marR="29468" marT="29468" marB="29468">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02779740"/>
                  </a:ext>
                </a:extLst>
              </a:tr>
              <a:tr h="1374368">
                <a:tc>
                  <a:txBody>
                    <a:bodyPr/>
                    <a:lstStyle/>
                    <a:p>
                      <a:pPr algn="l" fontAlgn="t">
                        <a:spcBef>
                          <a:spcPts val="0"/>
                        </a:spcBef>
                        <a:spcAft>
                          <a:spcPts val="0"/>
                        </a:spcAft>
                      </a:pPr>
                      <a:r>
                        <a:rPr lang="en-IN" sz="2100" b="0" i="0" u="none" strike="noStrike">
                          <a:effectLst/>
                          <a:latin typeface="Arial" panose="020B0604020202020204" pitchFamily="34" charset="0"/>
                        </a:rPr>
                        <a:t>Body</a:t>
                      </a:r>
                    </a:p>
                  </a:txBody>
                  <a:tcPr marL="29468" marR="29468" marT="29468" marB="29468">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2100" b="0" i="0" u="none" strike="noStrike">
                          <a:effectLst/>
                          <a:latin typeface="Arial" panose="020B0604020202020204" pitchFamily="34" charset="0"/>
                        </a:rPr>
                        <a:t>Enter the content expected in the outgoing message.</a:t>
                      </a:r>
                      <a:r>
                        <a:rPr lang="en-US" sz="2100" b="1" i="0" u="none" strike="noStrike">
                          <a:effectLst/>
                          <a:latin typeface="Arial" panose="020B0604020202020204" pitchFamily="34" charset="0"/>
                        </a:rPr>
                        <a:t>Remember</a:t>
                      </a:r>
                      <a:endParaRPr lang="en-US" sz="2100" b="0" i="0" u="none" strike="noStrike">
                        <a:effectLst/>
                        <a:latin typeface="Arial" panose="020B0604020202020204" pitchFamily="34" charset="0"/>
                      </a:endParaRPr>
                    </a:p>
                    <a:p>
                      <a:pPr algn="l" fontAlgn="t">
                        <a:spcBef>
                          <a:spcPts val="0"/>
                        </a:spcBef>
                        <a:spcAft>
                          <a:spcPts val="0"/>
                        </a:spcAft>
                      </a:pPr>
                      <a:r>
                        <a:rPr lang="en-US" sz="2100" b="0" i="0" u="none" strike="noStrike">
                          <a:effectLst/>
                          <a:latin typeface="Arial" panose="020B0604020202020204" pitchFamily="34" charset="0"/>
                        </a:rPr>
                        <a:t>Ensure that you set a placeholder for the existing header information.</a:t>
                      </a:r>
                    </a:p>
                  </a:txBody>
                  <a:tcPr marL="29468" marR="29468" marT="29468" marB="29468">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6204168"/>
                  </a:ext>
                </a:extLst>
              </a:tr>
            </a:tbl>
          </a:graphicData>
        </a:graphic>
      </p:graphicFrame>
      <p:sp>
        <p:nvSpPr>
          <p:cNvPr id="7" name="Rectangle 2">
            <a:extLst>
              <a:ext uri="{FF2B5EF4-FFF2-40B4-BE49-F238E27FC236}">
                <a16:creationId xmlns:a16="http://schemas.microsoft.com/office/drawing/2014/main" id="{6223D8B8-C782-49B5-8CA7-341A10FA8B34}"/>
              </a:ext>
            </a:extLst>
          </p:cNvPr>
          <p:cNvSpPr>
            <a:spLocks noChangeArrowheads="1"/>
          </p:cNvSpPr>
          <p:nvPr/>
        </p:nvSpPr>
        <p:spPr bwMode="auto">
          <a:xfrm>
            <a:off x="-85884" y="-570294"/>
            <a:ext cx="12427248" cy="21980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0" rIns="6858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spcAft>
                <a:spcPts val="450"/>
              </a:spcAft>
            </a:pPr>
            <a:endParaRPr lang="en-US" altLang="en-US" sz="1350"/>
          </a:p>
          <a:p>
            <a:pPr defTabSz="685800">
              <a:spcAft>
                <a:spcPts val="450"/>
              </a:spcAft>
              <a:buFontTx/>
              <a:buAutoNum type="arabicPeriod"/>
            </a:pPr>
            <a:r>
              <a:rPr lang="en-US" altLang="en-US" sz="1350"/>
              <a:t>Go to the </a:t>
            </a:r>
            <a:r>
              <a:rPr lang="en-US" altLang="en-US" sz="1350" b="1"/>
              <a:t>Message Body</a:t>
            </a:r>
            <a:r>
              <a:rPr lang="en-US" altLang="en-US" sz="1350"/>
              <a:t> tab, and define the fields as shown below.</a:t>
            </a:r>
          </a:p>
          <a:p>
            <a:pPr defTabSz="685800">
              <a:spcAft>
                <a:spcPts val="450"/>
              </a:spcAft>
              <a:buFontTx/>
              <a:buAutoNum type="arabicPeriod" startAt="2"/>
            </a:pPr>
            <a:r>
              <a:rPr lang="en-US" altLang="en-US" sz="1350"/>
              <a:t>Save or deploy the changes.</a:t>
            </a:r>
          </a:p>
          <a:p>
            <a:pPr defTabSz="685800">
              <a:spcAft>
                <a:spcPts val="450"/>
              </a:spcAft>
            </a:pPr>
            <a:r>
              <a:rPr lang="en-US" altLang="en-US" sz="900" b="1"/>
              <a:t>Note</a:t>
            </a:r>
            <a:endParaRPr lang="en-US" altLang="en-US" sz="600"/>
          </a:p>
          <a:p>
            <a:pPr marL="342900" lvl="1" defTabSz="685800">
              <a:spcAft>
                <a:spcPts val="450"/>
              </a:spcAft>
              <a:buFontTx/>
              <a:buChar char="•"/>
            </a:pPr>
            <a:r>
              <a:rPr lang="en-US" altLang="en-US" sz="1350"/>
              <a:t>If you add a Content Modifier step without a header, body, and property, you cannot trace the element.</a:t>
            </a:r>
          </a:p>
          <a:p>
            <a:pPr marL="342900" lvl="1" defTabSz="685800">
              <a:spcAft>
                <a:spcPts val="450"/>
              </a:spcAft>
              <a:buFontTx/>
              <a:buChar char="•"/>
            </a:pPr>
            <a:r>
              <a:rPr lang="en-US" altLang="en-US" sz="1350"/>
              <a:t>The </a:t>
            </a:r>
            <a:r>
              <a:rPr lang="en-US" altLang="en-US" sz="1350" b="1"/>
              <a:t>Data Type</a:t>
            </a:r>
            <a:r>
              <a:rPr lang="en-US" altLang="en-US" sz="1350"/>
              <a:t> column is used for the XPath type. The data type can belong to any Java class. An example of a data type for an XPath is </a:t>
            </a:r>
            <a:r>
              <a:rPr lang="en-US" altLang="en-US" sz="1350" b="1" i="1"/>
              <a:t>java.lang.String</a:t>
            </a:r>
            <a:r>
              <a:rPr lang="en-US" altLang="en-US" sz="1350"/>
              <a:t>.</a:t>
            </a:r>
          </a:p>
          <a:p>
            <a:pPr defTabSz="685800">
              <a:spcAft>
                <a:spcPts val="450"/>
              </a:spcAft>
            </a:pPr>
            <a:r>
              <a:rPr lang="en-US" altLang="en-US" sz="1575" b="1">
                <a:solidFill>
                  <a:srgbClr val="333333"/>
                </a:solidFill>
                <a:latin typeface="72"/>
              </a:rPr>
              <a:t>Example</a:t>
            </a:r>
          </a:p>
          <a:p>
            <a:pPr defTabSz="685800">
              <a:spcAft>
                <a:spcPts val="450"/>
              </a:spcAft>
            </a:pPr>
            <a:r>
              <a:rPr lang="en-US" altLang="en-US" sz="900">
                <a:solidFill>
                  <a:srgbClr val="333333"/>
                </a:solidFill>
                <a:latin typeface="72"/>
              </a:rPr>
              <a:t>Let us assume that the incoming message contains the following information content:</a:t>
            </a:r>
          </a:p>
          <a:p>
            <a:pPr defTabSz="685800">
              <a:spcAft>
                <a:spcPts val="450"/>
              </a:spcAft>
            </a:pPr>
            <a:r>
              <a:rPr lang="en-US" altLang="en-US" sz="825">
                <a:solidFill>
                  <a:srgbClr val="000088"/>
                </a:solidFill>
                <a:latin typeface="Monaco"/>
              </a:rPr>
              <a:t>&lt;product&gt;</a:t>
            </a:r>
            <a:r>
              <a:rPr lang="en-US" altLang="en-US" sz="825">
                <a:solidFill>
                  <a:srgbClr val="000000"/>
                </a:solidFill>
                <a:latin typeface="Monaco"/>
              </a:rPr>
              <a:t> </a:t>
            </a:r>
            <a:r>
              <a:rPr lang="en-US" altLang="en-US" sz="825">
                <a:solidFill>
                  <a:srgbClr val="000088"/>
                </a:solidFill>
                <a:latin typeface="Monaco"/>
              </a:rPr>
              <a:t>&lt;productId&gt;</a:t>
            </a:r>
            <a:r>
              <a:rPr lang="en-US" altLang="en-US" sz="825">
                <a:solidFill>
                  <a:srgbClr val="000000"/>
                </a:solidFill>
                <a:latin typeface="Monaco"/>
              </a:rPr>
              <a:t>HT-1051</a:t>
            </a:r>
            <a:r>
              <a:rPr lang="en-US" altLang="en-US" sz="825">
                <a:solidFill>
                  <a:srgbClr val="000088"/>
                </a:solidFill>
                <a:latin typeface="Monaco"/>
              </a:rPr>
              <a:t>&lt;/productId&gt;</a:t>
            </a:r>
            <a:r>
              <a:rPr lang="en-US" altLang="en-US" sz="825">
                <a:solidFill>
                  <a:srgbClr val="000000"/>
                </a:solidFill>
                <a:latin typeface="Monaco"/>
              </a:rPr>
              <a:t> </a:t>
            </a:r>
            <a:r>
              <a:rPr lang="en-US" altLang="en-US" sz="825">
                <a:solidFill>
                  <a:srgbClr val="000088"/>
                </a:solidFill>
                <a:latin typeface="Monaco"/>
              </a:rPr>
              <a:t>&lt;productName&gt;</a:t>
            </a:r>
            <a:r>
              <a:rPr lang="en-US" altLang="en-US" sz="825">
                <a:solidFill>
                  <a:srgbClr val="000000"/>
                </a:solidFill>
                <a:latin typeface="Monaco"/>
              </a:rPr>
              <a:t>Deskjet Mobile</a:t>
            </a:r>
            <a:r>
              <a:rPr lang="en-US" altLang="en-US" sz="825">
                <a:solidFill>
                  <a:srgbClr val="000088"/>
                </a:solidFill>
                <a:latin typeface="Monaco"/>
              </a:rPr>
              <a:t>&lt;/productName&gt;</a:t>
            </a:r>
            <a:r>
              <a:rPr lang="en-US" altLang="en-US" sz="825">
                <a:solidFill>
                  <a:srgbClr val="000000"/>
                </a:solidFill>
                <a:latin typeface="Monaco"/>
              </a:rPr>
              <a:t> </a:t>
            </a:r>
            <a:r>
              <a:rPr lang="en-US" altLang="en-US" sz="825">
                <a:solidFill>
                  <a:srgbClr val="000088"/>
                </a:solidFill>
                <a:latin typeface="Monaco"/>
              </a:rPr>
              <a:t>&lt;/product&gt;</a:t>
            </a:r>
            <a:endParaRPr lang="en-US" altLang="en-US" sz="1350"/>
          </a:p>
        </p:txBody>
      </p:sp>
    </p:spTree>
    <p:extLst>
      <p:ext uri="{BB962C8B-B14F-4D97-AF65-F5344CB8AC3E}">
        <p14:creationId xmlns:p14="http://schemas.microsoft.com/office/powerpoint/2010/main" val="4466781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E079-9CDB-4456-8C1B-E0E4485D937C}"/>
              </a:ext>
            </a:extLst>
          </p:cNvPr>
          <p:cNvSpPr>
            <a:spLocks noGrp="1"/>
          </p:cNvSpPr>
          <p:nvPr>
            <p:ph type="title"/>
          </p:nvPr>
        </p:nvSpPr>
        <p:spPr>
          <a:xfrm>
            <a:off x="573788" y="496800"/>
            <a:ext cx="2538000" cy="1119099"/>
          </a:xfrm>
        </p:spPr>
        <p:txBody>
          <a:bodyPr vert="horz" lIns="68580" tIns="34290" rIns="68580" bIns="34290" rtlCol="0" anchor="t">
            <a:normAutofit/>
          </a:bodyPr>
          <a:lstStyle/>
          <a:p>
            <a:endParaRPr lang="en-US">
              <a:solidFill>
                <a:schemeClr val="bg1"/>
              </a:solidFill>
            </a:endParaRPr>
          </a:p>
        </p:txBody>
      </p:sp>
      <p:sp>
        <p:nvSpPr>
          <p:cNvPr id="5" name="Rectangle 1">
            <a:extLst>
              <a:ext uri="{FF2B5EF4-FFF2-40B4-BE49-F238E27FC236}">
                <a16:creationId xmlns:a16="http://schemas.microsoft.com/office/drawing/2014/main" id="{F2FC11DA-DDED-48FE-992B-022080E7E71B}"/>
              </a:ext>
            </a:extLst>
          </p:cNvPr>
          <p:cNvSpPr>
            <a:spLocks noChangeArrowheads="1"/>
          </p:cNvSpPr>
          <p:nvPr/>
        </p:nvSpPr>
        <p:spPr bwMode="auto">
          <a:xfrm>
            <a:off x="573788" y="1714500"/>
            <a:ext cx="2538000" cy="28836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68580" tIns="34290" rIns="68580" bIns="3429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171450" eaLnBrk="1" hangingPunct="1">
              <a:lnSpc>
                <a:spcPct val="90000"/>
              </a:lnSpc>
              <a:spcAft>
                <a:spcPts val="450"/>
              </a:spcAft>
              <a:buFont typeface="Arial" panose="020B0604020202020204" pitchFamily="34" charset="0"/>
              <a:buChar char="•"/>
            </a:pPr>
            <a:r>
              <a:rPr lang="en-US" altLang="en-US" sz="975">
                <a:solidFill>
                  <a:schemeClr val="bg1">
                    <a:alpha val="60000"/>
                  </a:schemeClr>
                </a:solidFill>
                <a:latin typeface="+mn-lt"/>
              </a:rPr>
              <a:t>The message contains information about an individual product from a product catalog.</a:t>
            </a:r>
          </a:p>
          <a:p>
            <a:pPr indent="-171450" eaLnBrk="1" hangingPunct="1">
              <a:lnSpc>
                <a:spcPct val="90000"/>
              </a:lnSpc>
              <a:spcAft>
                <a:spcPts val="450"/>
              </a:spcAft>
              <a:buFont typeface="Arial" panose="020B0604020202020204" pitchFamily="34" charset="0"/>
              <a:buChar char="•"/>
            </a:pPr>
            <a:r>
              <a:rPr lang="en-US" altLang="en-US" sz="975">
                <a:solidFill>
                  <a:schemeClr val="bg1">
                    <a:alpha val="60000"/>
                  </a:schemeClr>
                </a:solidFill>
                <a:latin typeface="+mn-lt"/>
              </a:rPr>
              <a:t>The use case is that this message is to be enriched with the actual system time (as order time) and transferred into an order message.</a:t>
            </a:r>
          </a:p>
          <a:p>
            <a:pPr indent="-171450" eaLnBrk="1" hangingPunct="1">
              <a:lnSpc>
                <a:spcPct val="90000"/>
              </a:lnSpc>
              <a:spcAft>
                <a:spcPts val="450"/>
              </a:spcAft>
              <a:buFont typeface="Arial" panose="020B0604020202020204" pitchFamily="34" charset="0"/>
              <a:buChar char="•"/>
            </a:pPr>
            <a:r>
              <a:rPr lang="en-US" altLang="en-US" sz="975">
                <a:solidFill>
                  <a:schemeClr val="bg1">
                    <a:alpha val="60000"/>
                  </a:schemeClr>
                </a:solidFill>
                <a:latin typeface="+mn-lt"/>
              </a:rPr>
              <a:t>In a first content modifier, specify the following settings in the </a:t>
            </a:r>
            <a:r>
              <a:rPr lang="en-US" altLang="en-US" sz="975" b="1">
                <a:solidFill>
                  <a:schemeClr val="bg1">
                    <a:alpha val="60000"/>
                  </a:schemeClr>
                </a:solidFill>
                <a:latin typeface="+mn-lt"/>
              </a:rPr>
              <a:t>Exchange Property</a:t>
            </a:r>
            <a:r>
              <a:rPr lang="en-US" altLang="en-US" sz="975">
                <a:solidFill>
                  <a:schemeClr val="bg1">
                    <a:alpha val="60000"/>
                  </a:schemeClr>
                </a:solidFill>
                <a:latin typeface="+mn-lt"/>
              </a:rPr>
              <a:t> tab:</a:t>
            </a:r>
          </a:p>
          <a:p>
            <a:pPr indent="-171450" eaLnBrk="1" hangingPunct="1">
              <a:lnSpc>
                <a:spcPct val="90000"/>
              </a:lnSpc>
              <a:spcAft>
                <a:spcPts val="450"/>
              </a:spcAft>
              <a:buFont typeface="Arial" panose="020B0604020202020204" pitchFamily="34" charset="0"/>
              <a:buChar char="•"/>
            </a:pPr>
            <a:r>
              <a:rPr lang="en-US" altLang="en-US" sz="975">
                <a:solidFill>
                  <a:schemeClr val="bg1">
                    <a:alpha val="60000"/>
                  </a:schemeClr>
                </a:solidFill>
                <a:latin typeface="+mn-lt"/>
              </a:rPr>
              <a:t>Using the expression ${date:now:yyyy-MM-dd HH:mm:ss}, at runtime the actual system time is retrieved from the system.</a:t>
            </a:r>
          </a:p>
          <a:p>
            <a:pPr indent="-171450" eaLnBrk="1" hangingPunct="1">
              <a:lnSpc>
                <a:spcPct val="90000"/>
              </a:lnSpc>
              <a:spcAft>
                <a:spcPts val="450"/>
              </a:spcAft>
              <a:buFont typeface="Arial" panose="020B0604020202020204" pitchFamily="34" charset="0"/>
              <a:buChar char="•"/>
            </a:pPr>
            <a:r>
              <a:rPr lang="en-US" altLang="en-US" sz="975">
                <a:solidFill>
                  <a:schemeClr val="bg1">
                    <a:alpha val="60000"/>
                  </a:schemeClr>
                </a:solidFill>
                <a:latin typeface="+mn-lt"/>
              </a:rPr>
              <a:t>The content modifier stores the time value in the timestamp property.</a:t>
            </a:r>
          </a:p>
          <a:p>
            <a:pPr indent="-171450" eaLnBrk="1" hangingPunct="1">
              <a:lnSpc>
                <a:spcPct val="90000"/>
              </a:lnSpc>
              <a:spcAft>
                <a:spcPts val="450"/>
              </a:spcAft>
              <a:buFont typeface="Arial" panose="020B0604020202020204" pitchFamily="34" charset="0"/>
              <a:buChar char="•"/>
            </a:pPr>
            <a:r>
              <a:rPr lang="en-US" altLang="en-US" sz="975">
                <a:solidFill>
                  <a:schemeClr val="bg1">
                    <a:alpha val="60000"/>
                  </a:schemeClr>
                </a:solidFill>
                <a:latin typeface="+mn-lt"/>
              </a:rPr>
              <a:t>In a 2nd content modifier, enter the following expression in the </a:t>
            </a:r>
            <a:r>
              <a:rPr lang="en-US" altLang="en-US" sz="975" b="1">
                <a:solidFill>
                  <a:schemeClr val="bg1">
                    <a:alpha val="60000"/>
                  </a:schemeClr>
                </a:solidFill>
                <a:latin typeface="+mn-lt"/>
              </a:rPr>
              <a:t>Message Body</a:t>
            </a:r>
            <a:r>
              <a:rPr lang="en-US" altLang="en-US" sz="975">
                <a:solidFill>
                  <a:schemeClr val="bg1">
                    <a:alpha val="60000"/>
                  </a:schemeClr>
                </a:solidFill>
                <a:latin typeface="+mn-lt"/>
              </a:rPr>
              <a:t> tab:</a:t>
            </a:r>
          </a:p>
          <a:p>
            <a:pPr indent="-171450" eaLnBrk="1" hangingPunct="1">
              <a:lnSpc>
                <a:spcPct val="90000"/>
              </a:lnSpc>
              <a:spcAft>
                <a:spcPts val="450"/>
              </a:spcAft>
              <a:buFont typeface="Arial" panose="020B0604020202020204" pitchFamily="34" charset="0"/>
              <a:buChar char="•"/>
            </a:pPr>
            <a:r>
              <a:rPr lang="en-US" altLang="en-US" sz="975">
                <a:solidFill>
                  <a:schemeClr val="bg1">
                    <a:alpha val="60000"/>
                  </a:schemeClr>
                </a:solidFill>
                <a:latin typeface="+mn-lt"/>
              </a:rPr>
              <a:t>&lt;order&gt; &lt;time&gt;${property.timestamp}&lt;/time&gt; ${in.body} &lt;/order&gt;</a:t>
            </a:r>
          </a:p>
        </p:txBody>
      </p:sp>
      <p:graphicFrame>
        <p:nvGraphicFramePr>
          <p:cNvPr id="4" name="Content Placeholder 3">
            <a:extLst>
              <a:ext uri="{FF2B5EF4-FFF2-40B4-BE49-F238E27FC236}">
                <a16:creationId xmlns:a16="http://schemas.microsoft.com/office/drawing/2014/main" id="{49127E05-4EF5-46E0-8D11-8BB7ACED400A}"/>
              </a:ext>
            </a:extLst>
          </p:cNvPr>
          <p:cNvGraphicFramePr>
            <a:graphicFrameLocks noGrp="1"/>
          </p:cNvGraphicFramePr>
          <p:nvPr>
            <p:ph idx="1"/>
          </p:nvPr>
        </p:nvGraphicFramePr>
        <p:xfrm>
          <a:off x="4058290" y="1324952"/>
          <a:ext cx="4510640" cy="2493597"/>
        </p:xfrm>
        <a:graphic>
          <a:graphicData uri="http://schemas.openxmlformats.org/drawingml/2006/table">
            <a:tbl>
              <a:tblPr/>
              <a:tblGrid>
                <a:gridCol w="1507241">
                  <a:extLst>
                    <a:ext uri="{9D8B030D-6E8A-4147-A177-3AD203B41FA5}">
                      <a16:colId xmlns:a16="http://schemas.microsoft.com/office/drawing/2014/main" val="4190658755"/>
                    </a:ext>
                  </a:extLst>
                </a:gridCol>
                <a:gridCol w="3003399">
                  <a:extLst>
                    <a:ext uri="{9D8B030D-6E8A-4147-A177-3AD203B41FA5}">
                      <a16:colId xmlns:a16="http://schemas.microsoft.com/office/drawing/2014/main" val="663950332"/>
                    </a:ext>
                  </a:extLst>
                </a:gridCol>
              </a:tblGrid>
              <a:tr h="438873">
                <a:tc>
                  <a:txBody>
                    <a:bodyPr/>
                    <a:lstStyle/>
                    <a:p>
                      <a:pPr algn="l" fontAlgn="t">
                        <a:spcBef>
                          <a:spcPts val="0"/>
                        </a:spcBef>
                        <a:spcAft>
                          <a:spcPts val="0"/>
                        </a:spcAft>
                      </a:pPr>
                      <a:r>
                        <a:rPr lang="en-IN" sz="2000" b="0" i="0" u="none" strike="noStrike">
                          <a:effectLst/>
                          <a:latin typeface="Arial" panose="020B0604020202020204" pitchFamily="34" charset="0"/>
                        </a:rPr>
                        <a:t>Parameter</a:t>
                      </a:r>
                    </a:p>
                  </a:txBody>
                  <a:tcPr marL="99744" marR="99744" marT="49872" marB="49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000" b="0" i="0" u="none" strike="noStrike">
                          <a:effectLst/>
                          <a:latin typeface="Arial" panose="020B0604020202020204" pitchFamily="34" charset="0"/>
                        </a:rPr>
                        <a:t>Value</a:t>
                      </a:r>
                    </a:p>
                  </a:txBody>
                  <a:tcPr marL="99744" marR="99744" marT="49872" marB="49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01015022"/>
                  </a:ext>
                </a:extLst>
              </a:tr>
              <a:tr h="438873">
                <a:tc>
                  <a:txBody>
                    <a:bodyPr/>
                    <a:lstStyle/>
                    <a:p>
                      <a:pPr algn="l" fontAlgn="t">
                        <a:spcBef>
                          <a:spcPts val="0"/>
                        </a:spcBef>
                        <a:spcAft>
                          <a:spcPts val="0"/>
                        </a:spcAft>
                      </a:pPr>
                      <a:r>
                        <a:rPr lang="en-IN" sz="2000" b="0" i="0" u="none" strike="noStrike">
                          <a:effectLst/>
                          <a:latin typeface="Arial" panose="020B0604020202020204" pitchFamily="34" charset="0"/>
                        </a:rPr>
                        <a:t>Name</a:t>
                      </a:r>
                    </a:p>
                  </a:txBody>
                  <a:tcPr marL="99744" marR="99744" marT="49872" marB="49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000" b="0" i="0" u="none" strike="noStrike">
                          <a:effectLst/>
                          <a:latin typeface="Arial" panose="020B0604020202020204" pitchFamily="34" charset="0"/>
                        </a:rPr>
                        <a:t>timestamp</a:t>
                      </a:r>
                    </a:p>
                  </a:txBody>
                  <a:tcPr marL="99744" marR="99744" marT="49872" marB="49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7164565"/>
                  </a:ext>
                </a:extLst>
              </a:tr>
              <a:tr h="438873">
                <a:tc>
                  <a:txBody>
                    <a:bodyPr/>
                    <a:lstStyle/>
                    <a:p>
                      <a:pPr algn="l" fontAlgn="t">
                        <a:spcBef>
                          <a:spcPts val="0"/>
                        </a:spcBef>
                        <a:spcAft>
                          <a:spcPts val="0"/>
                        </a:spcAft>
                      </a:pPr>
                      <a:r>
                        <a:rPr lang="en-IN" sz="2000" b="0" i="0" u="none" strike="noStrike">
                          <a:effectLst/>
                          <a:latin typeface="Arial" panose="020B0604020202020204" pitchFamily="34" charset="0"/>
                        </a:rPr>
                        <a:t>Type</a:t>
                      </a:r>
                    </a:p>
                  </a:txBody>
                  <a:tcPr marL="99744" marR="99744" marT="49872" marB="49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000" b="0" i="0" u="none" strike="noStrike">
                          <a:effectLst/>
                          <a:latin typeface="Arial" panose="020B0604020202020204" pitchFamily="34" charset="0"/>
                        </a:rPr>
                        <a:t>Expression</a:t>
                      </a:r>
                    </a:p>
                  </a:txBody>
                  <a:tcPr marL="99744" marR="99744" marT="49872" marB="49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20439583"/>
                  </a:ext>
                </a:extLst>
              </a:tr>
              <a:tr h="438873">
                <a:tc>
                  <a:txBody>
                    <a:bodyPr/>
                    <a:lstStyle/>
                    <a:p>
                      <a:pPr algn="l" fontAlgn="t">
                        <a:spcBef>
                          <a:spcPts val="0"/>
                        </a:spcBef>
                        <a:spcAft>
                          <a:spcPts val="0"/>
                        </a:spcAft>
                      </a:pPr>
                      <a:r>
                        <a:rPr lang="en-IN" sz="2000" b="0" i="0" u="none" strike="noStrike">
                          <a:effectLst/>
                          <a:latin typeface="Arial" panose="020B0604020202020204" pitchFamily="34" charset="0"/>
                        </a:rPr>
                        <a:t>Data Type</a:t>
                      </a:r>
                    </a:p>
                  </a:txBody>
                  <a:tcPr marL="99744" marR="99744" marT="49872" marB="49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000" b="0" i="0" u="none" strike="noStrike">
                          <a:effectLst/>
                          <a:latin typeface="Arial" panose="020B0604020202020204" pitchFamily="34" charset="0"/>
                        </a:rPr>
                        <a:t>java.lang.String</a:t>
                      </a:r>
                    </a:p>
                  </a:txBody>
                  <a:tcPr marL="99744" marR="99744" marT="49872" marB="49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7142432"/>
                  </a:ext>
                </a:extLst>
              </a:tr>
              <a:tr h="738105">
                <a:tc>
                  <a:txBody>
                    <a:bodyPr/>
                    <a:lstStyle/>
                    <a:p>
                      <a:pPr algn="l" fontAlgn="t">
                        <a:spcBef>
                          <a:spcPts val="0"/>
                        </a:spcBef>
                        <a:spcAft>
                          <a:spcPts val="0"/>
                        </a:spcAft>
                      </a:pPr>
                      <a:r>
                        <a:rPr lang="en-IN" sz="2000" b="0" i="0" u="none" strike="noStrike">
                          <a:effectLst/>
                          <a:latin typeface="Arial" panose="020B0604020202020204" pitchFamily="34" charset="0"/>
                        </a:rPr>
                        <a:t>Value</a:t>
                      </a:r>
                    </a:p>
                  </a:txBody>
                  <a:tcPr marL="99744" marR="99744" marT="49872" marB="49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000" b="0" i="0" u="none" strike="noStrike">
                          <a:effectLst/>
                          <a:latin typeface="Arial" panose="020B0604020202020204" pitchFamily="34" charset="0"/>
                        </a:rPr>
                        <a:t>${date:now:yyyy-MM-dd HH:mm:ss}</a:t>
                      </a:r>
                    </a:p>
                  </a:txBody>
                  <a:tcPr marL="99744" marR="99744" marT="49872" marB="49872">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16571388"/>
                  </a:ext>
                </a:extLst>
              </a:tr>
            </a:tbl>
          </a:graphicData>
        </a:graphic>
      </p:graphicFrame>
    </p:spTree>
    <p:extLst>
      <p:ext uri="{BB962C8B-B14F-4D97-AF65-F5344CB8AC3E}">
        <p14:creationId xmlns:p14="http://schemas.microsoft.com/office/powerpoint/2010/main" val="41105725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0668-8139-4995-9499-13D245F22D17}"/>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53004D84-85DC-48A6-A26A-6764CA2820EE}"/>
              </a:ext>
            </a:extLst>
          </p:cNvPr>
          <p:cNvSpPr>
            <a:spLocks noGrp="1" noChangeArrowheads="1"/>
          </p:cNvSpPr>
          <p:nvPr>
            <p:ph idx="1"/>
          </p:nvPr>
        </p:nvSpPr>
        <p:spPr bwMode="auto">
          <a:xfrm>
            <a:off x="471488" y="1979500"/>
            <a:ext cx="7041030" cy="5424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0" rIns="68580" bIns="0"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None/>
            </a:pPr>
            <a:r>
              <a:rPr lang="en-US" altLang="en-US" sz="900">
                <a:solidFill>
                  <a:srgbClr val="333333"/>
                </a:solidFill>
                <a:latin typeface="72"/>
              </a:rPr>
              <a:t>At runtime, the expression </a:t>
            </a:r>
            <a:r>
              <a:rPr lang="en-US" altLang="en-US" sz="900">
                <a:solidFill>
                  <a:srgbClr val="333333"/>
                </a:solidFill>
                <a:latin typeface="Monaco"/>
              </a:rPr>
              <a:t>${property.timestamp}</a:t>
            </a:r>
            <a:r>
              <a:rPr lang="en-US" altLang="en-US" sz="900">
                <a:solidFill>
                  <a:srgbClr val="333333"/>
                </a:solidFill>
                <a:latin typeface="72"/>
              </a:rPr>
              <a:t> dynamically retrieves the timestamp stored in the previous content modifier.</a:t>
            </a:r>
            <a:endParaRPr lang="en-US" altLang="en-US" sz="600"/>
          </a:p>
          <a:p>
            <a:pPr marL="0" indent="0">
              <a:lnSpc>
                <a:spcPct val="100000"/>
              </a:lnSpc>
              <a:buNone/>
            </a:pPr>
            <a:r>
              <a:rPr lang="en-US" altLang="en-US" sz="900">
                <a:solidFill>
                  <a:srgbClr val="333333"/>
                </a:solidFill>
                <a:latin typeface="72"/>
              </a:rPr>
              <a:t>The expression </a:t>
            </a:r>
            <a:r>
              <a:rPr lang="en-US" altLang="en-US" sz="900">
                <a:solidFill>
                  <a:srgbClr val="333333"/>
                </a:solidFill>
                <a:latin typeface="Monaco"/>
              </a:rPr>
              <a:t>${in.body}</a:t>
            </a:r>
            <a:r>
              <a:rPr lang="en-US" altLang="en-US" sz="900">
                <a:solidFill>
                  <a:srgbClr val="333333"/>
                </a:solidFill>
                <a:latin typeface="72"/>
              </a:rPr>
              <a:t> is replaced by the actual content of the inbound message.</a:t>
            </a:r>
            <a:endParaRPr lang="en-US" altLang="en-US" sz="600"/>
          </a:p>
          <a:p>
            <a:pPr marL="0" indent="0">
              <a:lnSpc>
                <a:spcPct val="100000"/>
              </a:lnSpc>
              <a:buNone/>
            </a:pPr>
            <a:r>
              <a:rPr lang="en-US" altLang="en-US" sz="900">
                <a:solidFill>
                  <a:srgbClr val="333333"/>
                </a:solidFill>
                <a:latin typeface="72"/>
              </a:rPr>
              <a:t>As a result, the final message (after the 2 content modifiers) has the following content for our example:</a:t>
            </a:r>
            <a:endParaRPr lang="en-US" altLang="en-US" sz="600"/>
          </a:p>
          <a:p>
            <a:pPr marL="0" indent="0">
              <a:lnSpc>
                <a:spcPct val="100000"/>
              </a:lnSpc>
              <a:buNone/>
            </a:pPr>
            <a:r>
              <a:rPr lang="en-US" altLang="en-US" sz="825">
                <a:solidFill>
                  <a:srgbClr val="000088"/>
                </a:solidFill>
                <a:latin typeface="Monaco"/>
              </a:rPr>
              <a:t>&lt;order&gt;</a:t>
            </a:r>
            <a:r>
              <a:rPr lang="en-US" altLang="en-US" sz="825">
                <a:solidFill>
                  <a:srgbClr val="000000"/>
                </a:solidFill>
                <a:latin typeface="Monaco"/>
              </a:rPr>
              <a:t> </a:t>
            </a:r>
            <a:r>
              <a:rPr lang="en-US" altLang="en-US" sz="825">
                <a:solidFill>
                  <a:srgbClr val="000088"/>
                </a:solidFill>
                <a:latin typeface="Monaco"/>
              </a:rPr>
              <a:t>&lt;time&gt;</a:t>
            </a:r>
            <a:r>
              <a:rPr lang="en-US" altLang="en-US" sz="825">
                <a:solidFill>
                  <a:srgbClr val="000000"/>
                </a:solidFill>
                <a:latin typeface="Monaco"/>
              </a:rPr>
              <a:t>2021-05-19 09:20:56</a:t>
            </a:r>
            <a:r>
              <a:rPr lang="en-US" altLang="en-US" sz="825">
                <a:solidFill>
                  <a:srgbClr val="000088"/>
                </a:solidFill>
                <a:latin typeface="Monaco"/>
              </a:rPr>
              <a:t>&lt;/time&gt;</a:t>
            </a:r>
            <a:r>
              <a:rPr lang="en-US" altLang="en-US" sz="825">
                <a:solidFill>
                  <a:srgbClr val="000000"/>
                </a:solidFill>
                <a:latin typeface="Monaco"/>
              </a:rPr>
              <a:t> </a:t>
            </a:r>
            <a:r>
              <a:rPr lang="en-US" altLang="en-US" sz="825">
                <a:solidFill>
                  <a:srgbClr val="000088"/>
                </a:solidFill>
                <a:latin typeface="Monaco"/>
              </a:rPr>
              <a:t>&lt;product&gt;</a:t>
            </a:r>
            <a:r>
              <a:rPr lang="en-US" altLang="en-US" sz="825">
                <a:solidFill>
                  <a:srgbClr val="000000"/>
                </a:solidFill>
                <a:latin typeface="Monaco"/>
              </a:rPr>
              <a:t> </a:t>
            </a:r>
            <a:r>
              <a:rPr lang="en-US" altLang="en-US" sz="825">
                <a:solidFill>
                  <a:srgbClr val="000088"/>
                </a:solidFill>
                <a:latin typeface="Monaco"/>
              </a:rPr>
              <a:t>&lt;productId&gt;</a:t>
            </a:r>
            <a:r>
              <a:rPr lang="en-US" altLang="en-US" sz="825">
                <a:solidFill>
                  <a:srgbClr val="000000"/>
                </a:solidFill>
                <a:latin typeface="Monaco"/>
              </a:rPr>
              <a:t>HT-1051</a:t>
            </a:r>
            <a:r>
              <a:rPr lang="en-US" altLang="en-US" sz="825">
                <a:solidFill>
                  <a:srgbClr val="000088"/>
                </a:solidFill>
                <a:latin typeface="Monaco"/>
              </a:rPr>
              <a:t>&lt;/productId&gt;</a:t>
            </a:r>
            <a:r>
              <a:rPr lang="en-US" altLang="en-US" sz="825">
                <a:solidFill>
                  <a:srgbClr val="000000"/>
                </a:solidFill>
                <a:latin typeface="Monaco"/>
              </a:rPr>
              <a:t> </a:t>
            </a:r>
            <a:r>
              <a:rPr lang="en-US" altLang="en-US" sz="825">
                <a:solidFill>
                  <a:srgbClr val="000088"/>
                </a:solidFill>
                <a:latin typeface="Monaco"/>
              </a:rPr>
              <a:t>&lt;productName&gt;</a:t>
            </a:r>
            <a:r>
              <a:rPr lang="en-US" altLang="en-US" sz="825">
                <a:solidFill>
                  <a:srgbClr val="000000"/>
                </a:solidFill>
                <a:latin typeface="Monaco"/>
              </a:rPr>
              <a:t>Deskjet Mobile</a:t>
            </a:r>
            <a:r>
              <a:rPr lang="en-US" altLang="en-US" sz="825">
                <a:solidFill>
                  <a:srgbClr val="000088"/>
                </a:solidFill>
                <a:latin typeface="Monaco"/>
              </a:rPr>
              <a:t>&lt;/productName&gt;</a:t>
            </a:r>
            <a:r>
              <a:rPr lang="en-US" altLang="en-US" sz="825">
                <a:solidFill>
                  <a:srgbClr val="000000"/>
                </a:solidFill>
                <a:latin typeface="Monaco"/>
              </a:rPr>
              <a:t> </a:t>
            </a:r>
            <a:r>
              <a:rPr lang="en-US" altLang="en-US" sz="825">
                <a:solidFill>
                  <a:srgbClr val="000088"/>
                </a:solidFill>
                <a:latin typeface="Monaco"/>
              </a:rPr>
              <a:t>&lt;/product&gt;</a:t>
            </a:r>
            <a:r>
              <a:rPr lang="en-US" altLang="en-US" sz="825">
                <a:solidFill>
                  <a:srgbClr val="000000"/>
                </a:solidFill>
                <a:latin typeface="Monaco"/>
              </a:rPr>
              <a:t> </a:t>
            </a:r>
            <a:r>
              <a:rPr lang="en-US" altLang="en-US" sz="825">
                <a:solidFill>
                  <a:srgbClr val="000088"/>
                </a:solidFill>
                <a:latin typeface="Monaco"/>
              </a:rPr>
              <a:t>&lt;/order&gt;</a:t>
            </a:r>
            <a:endParaRPr lang="en-US" altLang="en-US" sz="1350"/>
          </a:p>
        </p:txBody>
      </p:sp>
    </p:spTree>
    <p:extLst>
      <p:ext uri="{BB962C8B-B14F-4D97-AF65-F5344CB8AC3E}">
        <p14:creationId xmlns:p14="http://schemas.microsoft.com/office/powerpoint/2010/main" val="41253198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E69D-BA0B-475A-93E5-130A7775B008}"/>
              </a:ext>
            </a:extLst>
          </p:cNvPr>
          <p:cNvSpPr>
            <a:spLocks noGrp="1"/>
          </p:cNvSpPr>
          <p:nvPr>
            <p:ph type="title"/>
          </p:nvPr>
        </p:nvSpPr>
        <p:spPr/>
        <p:txBody>
          <a:bodyPr>
            <a:normAutofit fontScale="90000"/>
          </a:bodyPr>
          <a:lstStyle/>
          <a:p>
            <a:r>
              <a:rPr lang="en-IN" b="0">
                <a:effectLst/>
              </a:rPr>
              <a:t>Content Modifier Basics</a:t>
            </a:r>
            <a:br>
              <a:rPr lang="en-IN" b="0">
                <a:effectLst/>
              </a:rPr>
            </a:br>
            <a:br>
              <a:rPr lang="en-IN" b="0" i="0">
                <a:solidFill>
                  <a:srgbClr val="333333"/>
                </a:solidFill>
                <a:effectLst/>
                <a:latin typeface="72"/>
              </a:rPr>
            </a:br>
            <a:endParaRPr lang="en-IN"/>
          </a:p>
        </p:txBody>
      </p:sp>
      <p:sp>
        <p:nvSpPr>
          <p:cNvPr id="3" name="Content Placeholder 2">
            <a:extLst>
              <a:ext uri="{FF2B5EF4-FFF2-40B4-BE49-F238E27FC236}">
                <a16:creationId xmlns:a16="http://schemas.microsoft.com/office/drawing/2014/main" id="{85A83BE9-8006-4A67-A9FE-6D4C3140D284}"/>
              </a:ext>
            </a:extLst>
          </p:cNvPr>
          <p:cNvSpPr>
            <a:spLocks noGrp="1"/>
          </p:cNvSpPr>
          <p:nvPr>
            <p:ph idx="1"/>
          </p:nvPr>
        </p:nvSpPr>
        <p:spPr/>
        <p:txBody>
          <a:bodyPr>
            <a:normAutofit fontScale="40000" lnSpcReduction="20000"/>
          </a:bodyPr>
          <a:lstStyle/>
          <a:p>
            <a:r>
              <a:rPr lang="en-US" dirty="0"/>
              <a:t>To interpret an integration flow model at runtime, it is transformed into an XML structure that is compatible with Apache Camel (http://camel.apache.orgInformation published on non-SAP site), an Open Source integration framework for Java that supports the mediation and routing of messages of any format.</a:t>
            </a:r>
          </a:p>
          <a:p>
            <a:endParaRPr lang="en-US" dirty="0"/>
          </a:p>
          <a:p>
            <a:r>
              <a:rPr lang="en-US" dirty="0"/>
              <a:t>The only prerequisite for a message that is to be processed by the Camel framework is that it comprises the following elements:</a:t>
            </a:r>
          </a:p>
          <a:p>
            <a:endParaRPr lang="en-US" dirty="0"/>
          </a:p>
          <a:p>
            <a:r>
              <a:rPr lang="en-US" dirty="0"/>
              <a:t>Headers</a:t>
            </a:r>
          </a:p>
          <a:p>
            <a:endParaRPr lang="en-US" dirty="0"/>
          </a:p>
          <a:p>
            <a:r>
              <a:rPr lang="en-US" dirty="0"/>
              <a:t>Contain information related to the message, for example, information for addressing the message sender.</a:t>
            </a:r>
          </a:p>
          <a:p>
            <a:endParaRPr lang="en-US" dirty="0"/>
          </a:p>
          <a:p>
            <a:r>
              <a:rPr lang="en-US" dirty="0"/>
              <a:t>Attachments</a:t>
            </a:r>
          </a:p>
          <a:p>
            <a:endParaRPr lang="en-US" dirty="0"/>
          </a:p>
          <a:p>
            <a:r>
              <a:rPr lang="en-US" dirty="0"/>
              <a:t>Contain optional data that is to be attached to the message.</a:t>
            </a:r>
          </a:p>
          <a:p>
            <a:endParaRPr lang="en-US" dirty="0"/>
          </a:p>
          <a:p>
            <a:r>
              <a:rPr lang="en-US" dirty="0"/>
              <a:t>Body</a:t>
            </a:r>
          </a:p>
          <a:p>
            <a:endParaRPr lang="en-US" dirty="0"/>
          </a:p>
          <a:p>
            <a:r>
              <a:rPr lang="en-US" dirty="0"/>
              <a:t>Contains the payload (usually with the business-related data) to be transferred in the message..</a:t>
            </a:r>
            <a:endParaRPr lang="en-IN" dirty="0"/>
          </a:p>
        </p:txBody>
      </p:sp>
    </p:spTree>
    <p:extLst>
      <p:ext uri="{BB962C8B-B14F-4D97-AF65-F5344CB8AC3E}">
        <p14:creationId xmlns:p14="http://schemas.microsoft.com/office/powerpoint/2010/main" val="12755348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7B22-1A4B-410C-87B1-D7954E8B3C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77E263-1B16-488D-8F27-373324CF627D}"/>
              </a:ext>
            </a:extLst>
          </p:cNvPr>
          <p:cNvSpPr>
            <a:spLocks noGrp="1"/>
          </p:cNvSpPr>
          <p:nvPr>
            <p:ph idx="1"/>
          </p:nvPr>
        </p:nvSpPr>
        <p:spPr/>
        <p:txBody>
          <a:bodyPr>
            <a:normAutofit fontScale="92500" lnSpcReduction="20000"/>
          </a:bodyPr>
          <a:lstStyle/>
          <a:p>
            <a:pPr algn="l"/>
            <a:r>
              <a:rPr lang="en-US" b="0" i="0" dirty="0">
                <a:solidFill>
                  <a:srgbClr val="333333"/>
                </a:solidFill>
                <a:effectLst/>
                <a:latin typeface="72"/>
              </a:rPr>
              <a:t>You can use the </a:t>
            </a:r>
            <a:r>
              <a:rPr lang="en-US" b="1" i="0" dirty="0">
                <a:solidFill>
                  <a:srgbClr val="333333"/>
                </a:solidFill>
                <a:effectLst/>
                <a:latin typeface="72"/>
              </a:rPr>
              <a:t>Content Modifier</a:t>
            </a:r>
            <a:r>
              <a:rPr lang="en-US" b="0" i="0" dirty="0">
                <a:solidFill>
                  <a:srgbClr val="333333"/>
                </a:solidFill>
                <a:effectLst/>
                <a:latin typeface="72"/>
              </a:rPr>
              <a:t> step to modify a message by adding additional data to it.</a:t>
            </a:r>
          </a:p>
          <a:p>
            <a:pPr algn="l"/>
            <a:r>
              <a:rPr lang="en-US" b="0" i="0" dirty="0">
                <a:solidFill>
                  <a:srgbClr val="333333"/>
                </a:solidFill>
                <a:effectLst/>
                <a:latin typeface="72"/>
              </a:rPr>
              <a:t>More precisely, this step type allows you to modify the content of the following three data containers during message processing:</a:t>
            </a:r>
          </a:p>
          <a:p>
            <a:pPr algn="l">
              <a:buFont typeface="Arial" panose="020B0604020202020204" pitchFamily="34" charset="0"/>
              <a:buChar char="•"/>
            </a:pPr>
            <a:r>
              <a:rPr lang="en-US" b="1" i="0" dirty="0">
                <a:solidFill>
                  <a:srgbClr val="333333"/>
                </a:solidFill>
                <a:effectLst/>
                <a:latin typeface="72"/>
              </a:rPr>
              <a:t>Message Header</a:t>
            </a:r>
            <a:endParaRPr lang="en-US" b="0" i="0" dirty="0">
              <a:solidFill>
                <a:srgbClr val="333333"/>
              </a:solidFill>
              <a:effectLst/>
              <a:latin typeface="72"/>
            </a:endParaRPr>
          </a:p>
          <a:p>
            <a:pPr algn="l">
              <a:buFont typeface="Arial" panose="020B0604020202020204" pitchFamily="34" charset="0"/>
              <a:buChar char="•"/>
            </a:pPr>
            <a:r>
              <a:rPr lang="en-US" b="0" i="0" dirty="0">
                <a:solidFill>
                  <a:srgbClr val="333333"/>
                </a:solidFill>
                <a:effectLst/>
                <a:latin typeface="72"/>
              </a:rPr>
              <a:t>You can add headers to the message, and edit and delete headers.</a:t>
            </a:r>
          </a:p>
          <a:p>
            <a:pPr algn="l">
              <a:buFont typeface="Arial" panose="020B0604020202020204" pitchFamily="34" charset="0"/>
              <a:buChar char="•"/>
            </a:pPr>
            <a:r>
              <a:rPr lang="en-US" b="1" i="0" dirty="0">
                <a:solidFill>
                  <a:srgbClr val="333333"/>
                </a:solidFill>
                <a:effectLst/>
                <a:latin typeface="72"/>
              </a:rPr>
              <a:t>Message Body</a:t>
            </a:r>
            <a:endParaRPr lang="en-US" b="0" i="0" dirty="0">
              <a:solidFill>
                <a:srgbClr val="333333"/>
              </a:solidFill>
              <a:effectLst/>
              <a:latin typeface="72"/>
            </a:endParaRPr>
          </a:p>
          <a:p>
            <a:pPr algn="l">
              <a:buFont typeface="Arial" panose="020B0604020202020204" pitchFamily="34" charset="0"/>
              <a:buChar char="•"/>
            </a:pPr>
            <a:r>
              <a:rPr lang="en-US" b="0" i="0" dirty="0">
                <a:solidFill>
                  <a:srgbClr val="333333"/>
                </a:solidFill>
                <a:effectLst/>
                <a:latin typeface="72"/>
              </a:rPr>
              <a:t>You can modify the message body part.</a:t>
            </a:r>
          </a:p>
          <a:p>
            <a:pPr algn="l">
              <a:buFont typeface="Arial" panose="020B0604020202020204" pitchFamily="34" charset="0"/>
              <a:buChar char="•"/>
            </a:pPr>
            <a:r>
              <a:rPr lang="en-US" b="1" i="0" dirty="0">
                <a:solidFill>
                  <a:srgbClr val="333333"/>
                </a:solidFill>
                <a:effectLst/>
                <a:latin typeface="72"/>
              </a:rPr>
              <a:t>Exchange Property</a:t>
            </a:r>
            <a:endParaRPr lang="en-US" b="0" i="0" dirty="0">
              <a:solidFill>
                <a:srgbClr val="333333"/>
              </a:solidFill>
              <a:effectLst/>
              <a:latin typeface="72"/>
            </a:endParaRPr>
          </a:p>
          <a:p>
            <a:pPr algn="l">
              <a:buFont typeface="Arial" panose="020B0604020202020204" pitchFamily="34" charset="0"/>
              <a:buChar char="•"/>
            </a:pPr>
            <a:r>
              <a:rPr lang="en-US" b="0" i="0" dirty="0">
                <a:solidFill>
                  <a:srgbClr val="333333"/>
                </a:solidFill>
                <a:effectLst/>
                <a:latin typeface="72"/>
              </a:rPr>
              <a:t>You can write data to the message exchange, and edit and delete the properties.</a:t>
            </a:r>
          </a:p>
          <a:p>
            <a:endParaRPr lang="en-IN" dirty="0"/>
          </a:p>
        </p:txBody>
      </p:sp>
    </p:spTree>
    <p:extLst>
      <p:ext uri="{BB962C8B-B14F-4D97-AF65-F5344CB8AC3E}">
        <p14:creationId xmlns:p14="http://schemas.microsoft.com/office/powerpoint/2010/main" val="33676182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6F49-EE69-4389-9715-D6835029F471}"/>
              </a:ext>
            </a:extLst>
          </p:cNvPr>
          <p:cNvSpPr>
            <a:spLocks noGrp="1"/>
          </p:cNvSpPr>
          <p:nvPr>
            <p:ph type="title"/>
          </p:nvPr>
        </p:nvSpPr>
        <p:spPr>
          <a:xfrm>
            <a:off x="573788" y="496800"/>
            <a:ext cx="2538000" cy="1119099"/>
          </a:xfrm>
        </p:spPr>
        <p:txBody>
          <a:bodyPr vert="horz" lIns="68580" tIns="34290" rIns="68580" bIns="34290" rtlCol="0" anchor="t">
            <a:normAutofit/>
          </a:bodyPr>
          <a:lstStyle/>
          <a:p>
            <a:endParaRPr lang="en-US">
              <a:solidFill>
                <a:schemeClr val="bg1"/>
              </a:solidFill>
            </a:endParaRPr>
          </a:p>
        </p:txBody>
      </p:sp>
      <p:sp>
        <p:nvSpPr>
          <p:cNvPr id="8" name="Rectangle 2">
            <a:extLst>
              <a:ext uri="{FF2B5EF4-FFF2-40B4-BE49-F238E27FC236}">
                <a16:creationId xmlns:a16="http://schemas.microsoft.com/office/drawing/2014/main" id="{019D0477-09F3-49F9-9962-E52520F7EB11}"/>
              </a:ext>
            </a:extLst>
          </p:cNvPr>
          <p:cNvSpPr>
            <a:spLocks noChangeArrowheads="1"/>
          </p:cNvSpPr>
          <p:nvPr/>
        </p:nvSpPr>
        <p:spPr bwMode="auto">
          <a:xfrm>
            <a:off x="573788" y="1714500"/>
            <a:ext cx="2538000" cy="28836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68580" tIns="34290" rIns="68580" bIns="3429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171450" eaLnBrk="1" hangingPunct="1">
              <a:lnSpc>
                <a:spcPct val="90000"/>
              </a:lnSpc>
              <a:spcAft>
                <a:spcPts val="450"/>
              </a:spcAft>
              <a:buFont typeface="Arial" panose="020B0604020202020204" pitchFamily="34" charset="0"/>
              <a:buChar char="•"/>
            </a:pPr>
            <a:r>
              <a:rPr lang="en-US" altLang="en-US" sz="1200" b="1">
                <a:solidFill>
                  <a:schemeClr val="bg1">
                    <a:alpha val="60000"/>
                  </a:schemeClr>
                </a:solidFill>
                <a:latin typeface="+mn-lt"/>
              </a:rPr>
              <a:t>Example</a:t>
            </a:r>
          </a:p>
          <a:p>
            <a:pPr indent="-171450" eaLnBrk="1" hangingPunct="1">
              <a:lnSpc>
                <a:spcPct val="90000"/>
              </a:lnSpc>
              <a:spcAft>
                <a:spcPts val="450"/>
              </a:spcAft>
              <a:buFont typeface="Arial" panose="020B0604020202020204" pitchFamily="34" charset="0"/>
              <a:buChar char="•"/>
            </a:pPr>
            <a:r>
              <a:rPr lang="en-US" altLang="en-US" sz="1200">
                <a:solidFill>
                  <a:schemeClr val="bg1">
                    <a:alpha val="60000"/>
                  </a:schemeClr>
                </a:solidFill>
                <a:latin typeface="+mn-lt"/>
              </a:rPr>
              <a:t>The following example shows how to modify both the header and body data container of a message using the Content Modifier step.</a:t>
            </a:r>
          </a:p>
          <a:p>
            <a:pPr indent="-171450" eaLnBrk="1" hangingPunct="1">
              <a:lnSpc>
                <a:spcPct val="90000"/>
              </a:lnSpc>
              <a:spcAft>
                <a:spcPts val="450"/>
              </a:spcAft>
              <a:buFont typeface="Arial" panose="020B0604020202020204" pitchFamily="34" charset="0"/>
              <a:buChar char="•"/>
            </a:pPr>
            <a:r>
              <a:rPr lang="en-US" altLang="en-US" sz="1200">
                <a:solidFill>
                  <a:schemeClr val="bg1">
                    <a:alpha val="60000"/>
                  </a:schemeClr>
                </a:solidFill>
                <a:latin typeface="+mn-lt"/>
              </a:rPr>
              <a:t>Suppose that the incoming message has the following information:</a:t>
            </a:r>
          </a:p>
          <a:p>
            <a:pPr indent="-171450" eaLnBrk="1" hangingPunct="1">
              <a:lnSpc>
                <a:spcPct val="90000"/>
              </a:lnSpc>
              <a:spcAft>
                <a:spcPts val="450"/>
              </a:spcAft>
              <a:buFont typeface="Arial" panose="020B0604020202020204" pitchFamily="34" charset="0"/>
              <a:buChar char="•"/>
            </a:pPr>
            <a:r>
              <a:rPr lang="en-US" altLang="en-US" sz="1200">
                <a:solidFill>
                  <a:schemeClr val="bg1">
                    <a:alpha val="60000"/>
                  </a:schemeClr>
                </a:solidFill>
                <a:latin typeface="+mn-lt"/>
              </a:rPr>
              <a:t>&lt;order&gt; &lt;book&gt; &lt;BookID&gt;A1000&lt;/BookID&gt; &lt;Count&gt;5&lt;/Count&gt; &lt;/book&gt; &lt;/order&gt;</a:t>
            </a:r>
          </a:p>
          <a:p>
            <a:pPr indent="-171450" eaLnBrk="1" hangingPunct="1">
              <a:lnSpc>
                <a:spcPct val="90000"/>
              </a:lnSpc>
              <a:spcAft>
                <a:spcPts val="450"/>
              </a:spcAft>
              <a:buFont typeface="Arial" panose="020B0604020202020204" pitchFamily="34" charset="0"/>
              <a:buChar char="•"/>
            </a:pPr>
            <a:r>
              <a:rPr lang="en-US" altLang="en-US" sz="1200">
                <a:solidFill>
                  <a:schemeClr val="bg1">
                    <a:alpha val="60000"/>
                  </a:schemeClr>
                </a:solidFill>
                <a:latin typeface="+mn-lt"/>
              </a:rPr>
              <a:t>On the </a:t>
            </a:r>
            <a:r>
              <a:rPr lang="en-US" altLang="en-US" sz="1200" b="1">
                <a:solidFill>
                  <a:schemeClr val="bg1">
                    <a:alpha val="60000"/>
                  </a:schemeClr>
                </a:solidFill>
                <a:latin typeface="+mn-lt"/>
              </a:rPr>
              <a:t>Message Header</a:t>
            </a:r>
            <a:r>
              <a:rPr lang="en-US" altLang="en-US" sz="1200">
                <a:solidFill>
                  <a:schemeClr val="bg1">
                    <a:alpha val="60000"/>
                  </a:schemeClr>
                </a:solidFill>
                <a:latin typeface="+mn-lt"/>
              </a:rPr>
              <a:t> tab of the Content Modifier, enter the following to write constant values to the message header:</a:t>
            </a:r>
          </a:p>
          <a:p>
            <a:pPr indent="-171450" eaLnBrk="1" hangingPunct="1">
              <a:lnSpc>
                <a:spcPct val="90000"/>
              </a:lnSpc>
              <a:spcAft>
                <a:spcPts val="450"/>
              </a:spcAft>
              <a:buFont typeface="Arial" panose="020B0604020202020204" pitchFamily="34" charset="0"/>
              <a:buChar char="•"/>
            </a:pPr>
            <a:endParaRPr lang="en-US" altLang="en-US" sz="1200">
              <a:solidFill>
                <a:schemeClr val="bg1">
                  <a:alpha val="60000"/>
                </a:schemeClr>
              </a:solidFill>
              <a:latin typeface="+mn-lt"/>
            </a:endParaRPr>
          </a:p>
        </p:txBody>
      </p:sp>
      <p:graphicFrame>
        <p:nvGraphicFramePr>
          <p:cNvPr id="7" name="Content Placeholder 6">
            <a:extLst>
              <a:ext uri="{FF2B5EF4-FFF2-40B4-BE49-F238E27FC236}">
                <a16:creationId xmlns:a16="http://schemas.microsoft.com/office/drawing/2014/main" id="{A9AB6E05-3DC7-4AE3-BBD3-664B115CCFDF}"/>
              </a:ext>
            </a:extLst>
          </p:cNvPr>
          <p:cNvGraphicFramePr>
            <a:graphicFrameLocks noGrp="1"/>
          </p:cNvGraphicFramePr>
          <p:nvPr>
            <p:ph idx="1"/>
          </p:nvPr>
        </p:nvGraphicFramePr>
        <p:xfrm>
          <a:off x="4058290" y="1713337"/>
          <a:ext cx="4510640" cy="1716827"/>
        </p:xfrm>
        <a:graphic>
          <a:graphicData uri="http://schemas.openxmlformats.org/drawingml/2006/table">
            <a:tbl>
              <a:tblPr/>
              <a:tblGrid>
                <a:gridCol w="978630">
                  <a:extLst>
                    <a:ext uri="{9D8B030D-6E8A-4147-A177-3AD203B41FA5}">
                      <a16:colId xmlns:a16="http://schemas.microsoft.com/office/drawing/2014/main" val="3775640699"/>
                    </a:ext>
                  </a:extLst>
                </a:gridCol>
                <a:gridCol w="1077983">
                  <a:extLst>
                    <a:ext uri="{9D8B030D-6E8A-4147-A177-3AD203B41FA5}">
                      <a16:colId xmlns:a16="http://schemas.microsoft.com/office/drawing/2014/main" val="3489912512"/>
                    </a:ext>
                  </a:extLst>
                </a:gridCol>
                <a:gridCol w="1152498">
                  <a:extLst>
                    <a:ext uri="{9D8B030D-6E8A-4147-A177-3AD203B41FA5}">
                      <a16:colId xmlns:a16="http://schemas.microsoft.com/office/drawing/2014/main" val="3603655711"/>
                    </a:ext>
                  </a:extLst>
                </a:gridCol>
                <a:gridCol w="1301528">
                  <a:extLst>
                    <a:ext uri="{9D8B030D-6E8A-4147-A177-3AD203B41FA5}">
                      <a16:colId xmlns:a16="http://schemas.microsoft.com/office/drawing/2014/main" val="1936357475"/>
                    </a:ext>
                  </a:extLst>
                </a:gridCol>
              </a:tblGrid>
              <a:tr h="661694">
                <a:tc>
                  <a:txBody>
                    <a:bodyPr/>
                    <a:lstStyle/>
                    <a:p>
                      <a:pPr fontAlgn="t"/>
                      <a:r>
                        <a:rPr lang="en-IN" sz="1700">
                          <a:effectLst/>
                        </a:rPr>
                        <a:t>Action</a:t>
                      </a:r>
                    </a:p>
                  </a:txBody>
                  <a:tcPr marL="89418" marR="89418" marT="44709" marB="4470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700">
                          <a:effectLst/>
                        </a:rPr>
                        <a:t>Name</a:t>
                      </a:r>
                    </a:p>
                  </a:txBody>
                  <a:tcPr marL="89418" marR="89418" marT="44709" marB="4470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700">
                          <a:effectLst/>
                        </a:rPr>
                        <a:t>Source Type</a:t>
                      </a:r>
                    </a:p>
                  </a:txBody>
                  <a:tcPr marL="89418" marR="89418" marT="44709" marB="4470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700">
                          <a:effectLst/>
                        </a:rPr>
                        <a:t>Source Value</a:t>
                      </a:r>
                    </a:p>
                  </a:txBody>
                  <a:tcPr marL="89418" marR="89418" marT="44709" marB="4470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79547858"/>
                  </a:ext>
                </a:extLst>
              </a:tr>
              <a:tr h="393440">
                <a:tc>
                  <a:txBody>
                    <a:bodyPr/>
                    <a:lstStyle/>
                    <a:p>
                      <a:pPr fontAlgn="t"/>
                      <a:r>
                        <a:rPr lang="en-IN" sz="1700">
                          <a:effectLst/>
                        </a:rPr>
                        <a:t>Create</a:t>
                      </a:r>
                    </a:p>
                  </a:txBody>
                  <a:tcPr marL="89418" marR="89418" marT="44709" marB="4470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700">
                          <a:effectLst/>
                        </a:rPr>
                        <a:t>vendor</a:t>
                      </a:r>
                    </a:p>
                  </a:txBody>
                  <a:tcPr marL="89418" marR="89418" marT="44709" marB="4470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700">
                          <a:effectLst/>
                        </a:rPr>
                        <a:t>constant</a:t>
                      </a:r>
                    </a:p>
                  </a:txBody>
                  <a:tcPr marL="89418" marR="89418" marT="44709" marB="4470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700">
                          <a:effectLst/>
                        </a:rPr>
                        <a:t>ABC Corp</a:t>
                      </a:r>
                    </a:p>
                  </a:txBody>
                  <a:tcPr marL="89418" marR="89418" marT="44709" marB="4470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45554103"/>
                  </a:ext>
                </a:extLst>
              </a:tr>
              <a:tr h="661694">
                <a:tc>
                  <a:txBody>
                    <a:bodyPr/>
                    <a:lstStyle/>
                    <a:p>
                      <a:pPr fontAlgn="t"/>
                      <a:r>
                        <a:rPr lang="en-IN" sz="1700">
                          <a:effectLst/>
                        </a:rPr>
                        <a:t>Create</a:t>
                      </a:r>
                    </a:p>
                  </a:txBody>
                  <a:tcPr marL="89418" marR="89418" marT="44709" marB="4470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700">
                          <a:effectLst/>
                        </a:rPr>
                        <a:t>delivery date</a:t>
                      </a:r>
                    </a:p>
                  </a:txBody>
                  <a:tcPr marL="89418" marR="89418" marT="44709" marB="4470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700">
                          <a:effectLst/>
                        </a:rPr>
                        <a:t>constant</a:t>
                      </a:r>
                    </a:p>
                  </a:txBody>
                  <a:tcPr marL="89418" marR="89418" marT="44709" marB="4470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fontAlgn="t"/>
                      <a:r>
                        <a:rPr lang="en-IN" sz="1700">
                          <a:effectLst/>
                        </a:rPr>
                        <a:t>25062013</a:t>
                      </a:r>
                    </a:p>
                  </a:txBody>
                  <a:tcPr marL="89418" marR="89418" marT="44709" marB="44709">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10626666"/>
                  </a:ext>
                </a:extLst>
              </a:tr>
            </a:tbl>
          </a:graphicData>
        </a:graphic>
      </p:graphicFrame>
    </p:spTree>
    <p:extLst>
      <p:ext uri="{BB962C8B-B14F-4D97-AF65-F5344CB8AC3E}">
        <p14:creationId xmlns:p14="http://schemas.microsoft.com/office/powerpoint/2010/main" val="13477882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9AEB-D39C-4C00-B8AA-5BE59D3F45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ABFD14-0ABF-4944-98D9-1E3F12F30AFA}"/>
              </a:ext>
            </a:extLst>
          </p:cNvPr>
          <p:cNvSpPr>
            <a:spLocks noGrp="1"/>
          </p:cNvSpPr>
          <p:nvPr>
            <p:ph idx="1"/>
          </p:nvPr>
        </p:nvSpPr>
        <p:spPr/>
        <p:txBody>
          <a:bodyPr/>
          <a:lstStyle/>
          <a:p>
            <a:r>
              <a:rPr lang="en-US" dirty="0"/>
              <a:t>On the Body tab, keep placeholders for the header information specified in the first Content Modifier step (${</a:t>
            </a:r>
            <a:r>
              <a:rPr lang="en-US" dirty="0" err="1"/>
              <a:t>header.vendor</a:t>
            </a:r>
            <a:r>
              <a:rPr lang="en-US" dirty="0"/>
              <a:t>} and ${</a:t>
            </a:r>
            <a:r>
              <a:rPr lang="en-US" dirty="0" err="1"/>
              <a:t>header.date</a:t>
            </a:r>
            <a:r>
              <a:rPr lang="en-US" dirty="0"/>
              <a:t>}) to modify the content as shown below. Additionally, use a placeholder ${</a:t>
            </a:r>
            <a:r>
              <a:rPr lang="en-US" dirty="0" err="1"/>
              <a:t>in.body</a:t>
            </a:r>
            <a:r>
              <a:rPr lang="en-US" dirty="0"/>
              <a:t>} for the incoming message.</a:t>
            </a:r>
          </a:p>
          <a:p>
            <a:r>
              <a:rPr lang="en-IN" dirty="0"/>
              <a:t>&lt;invoice&gt;</a:t>
            </a:r>
          </a:p>
          <a:p>
            <a:r>
              <a:rPr lang="en-IN" dirty="0"/>
              <a:t>&lt;vendor&gt;${</a:t>
            </a:r>
            <a:r>
              <a:rPr lang="en-IN" dirty="0" err="1"/>
              <a:t>header.vendor</a:t>
            </a:r>
            <a:r>
              <a:rPr lang="en-IN" dirty="0"/>
              <a:t>}&lt;/vendor&gt;</a:t>
            </a:r>
          </a:p>
          <a:p>
            <a:r>
              <a:rPr lang="en-IN" dirty="0"/>
              <a:t>${</a:t>
            </a:r>
            <a:r>
              <a:rPr lang="en-IN" dirty="0" err="1"/>
              <a:t>in.body</a:t>
            </a:r>
            <a:r>
              <a:rPr lang="en-IN" dirty="0"/>
              <a:t>}</a:t>
            </a:r>
          </a:p>
          <a:p>
            <a:r>
              <a:rPr lang="en-IN" dirty="0"/>
              <a:t>&lt;</a:t>
            </a:r>
            <a:r>
              <a:rPr lang="en-IN" dirty="0" err="1"/>
              <a:t>deliverydate</a:t>
            </a:r>
            <a:r>
              <a:rPr lang="en-IN" dirty="0"/>
              <a:t>&gt;${</a:t>
            </a:r>
            <a:r>
              <a:rPr lang="en-IN" dirty="0" err="1"/>
              <a:t>header.delivery</a:t>
            </a:r>
            <a:r>
              <a:rPr lang="en-IN" dirty="0"/>
              <a:t> date}&lt;/delivery&gt;</a:t>
            </a:r>
          </a:p>
          <a:p>
            <a:r>
              <a:rPr lang="en-IN" dirty="0"/>
              <a:t>&lt;/invoice&gt;</a:t>
            </a:r>
          </a:p>
          <a:p>
            <a:endParaRPr lang="en-IN" dirty="0"/>
          </a:p>
          <a:p>
            <a:endParaRPr lang="en-IN" dirty="0"/>
          </a:p>
        </p:txBody>
      </p:sp>
    </p:spTree>
    <p:extLst>
      <p:ext uri="{BB962C8B-B14F-4D97-AF65-F5344CB8AC3E}">
        <p14:creationId xmlns:p14="http://schemas.microsoft.com/office/powerpoint/2010/main" val="26374328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1B9D-29CA-41FF-993E-1CD8AE5CA4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2913BA-D6D3-4342-B7CE-965A9D7EC08A}"/>
              </a:ext>
            </a:extLst>
          </p:cNvPr>
          <p:cNvSpPr>
            <a:spLocks noGrp="1"/>
          </p:cNvSpPr>
          <p:nvPr>
            <p:ph idx="1"/>
          </p:nvPr>
        </p:nvSpPr>
        <p:spPr/>
        <p:txBody>
          <a:bodyPr>
            <a:normAutofit fontScale="77500" lnSpcReduction="20000"/>
          </a:bodyPr>
          <a:lstStyle/>
          <a:p>
            <a:pPr algn="l"/>
            <a:r>
              <a:rPr lang="en-US" b="0" i="0" dirty="0">
                <a:solidFill>
                  <a:srgbClr val="333333"/>
                </a:solidFill>
                <a:effectLst/>
                <a:latin typeface="72"/>
              </a:rPr>
              <a:t>The output message would look like this:</a:t>
            </a:r>
          </a:p>
          <a:p>
            <a:br>
              <a:rPr lang="en-US" b="0" i="0" dirty="0">
                <a:solidFill>
                  <a:srgbClr val="333333"/>
                </a:solidFill>
                <a:effectLst/>
                <a:latin typeface="72"/>
              </a:rPr>
            </a:br>
            <a:r>
              <a:rPr lang="en-US" b="0" i="0" dirty="0">
                <a:solidFill>
                  <a:srgbClr val="333333"/>
                </a:solidFill>
                <a:effectLst/>
                <a:latin typeface="72"/>
              </a:rPr>
              <a:t>&lt;invoice&gt;</a:t>
            </a:r>
          </a:p>
          <a:p>
            <a:r>
              <a:rPr lang="en-US" b="0" i="0" dirty="0">
                <a:solidFill>
                  <a:srgbClr val="333333"/>
                </a:solidFill>
                <a:effectLst/>
                <a:latin typeface="72"/>
              </a:rPr>
              <a:t>&lt;vendor&gt;ABC Corp&lt;/vendor&gt;</a:t>
            </a:r>
          </a:p>
          <a:p>
            <a:r>
              <a:rPr lang="en-US" b="0" i="0" dirty="0">
                <a:solidFill>
                  <a:srgbClr val="333333"/>
                </a:solidFill>
                <a:effectLst/>
                <a:latin typeface="72"/>
              </a:rPr>
              <a:t>&lt;order&gt;</a:t>
            </a:r>
          </a:p>
          <a:p>
            <a:r>
              <a:rPr lang="en-US" b="0" i="0" dirty="0">
                <a:solidFill>
                  <a:srgbClr val="333333"/>
                </a:solidFill>
                <a:effectLst/>
                <a:latin typeface="72"/>
              </a:rPr>
              <a:t>	&lt;book&gt;</a:t>
            </a:r>
          </a:p>
          <a:p>
            <a:r>
              <a:rPr lang="en-US" b="0" i="0" dirty="0">
                <a:solidFill>
                  <a:srgbClr val="333333"/>
                </a:solidFill>
                <a:effectLst/>
                <a:latin typeface="72"/>
              </a:rPr>
              <a:t>		&lt;</a:t>
            </a:r>
            <a:r>
              <a:rPr lang="en-US" b="0" i="0" dirty="0" err="1">
                <a:solidFill>
                  <a:srgbClr val="333333"/>
                </a:solidFill>
                <a:effectLst/>
                <a:latin typeface="72"/>
              </a:rPr>
              <a:t>BookID</a:t>
            </a:r>
            <a:r>
              <a:rPr lang="en-US" b="0" i="0" dirty="0">
                <a:solidFill>
                  <a:srgbClr val="333333"/>
                </a:solidFill>
                <a:effectLst/>
                <a:latin typeface="72"/>
              </a:rPr>
              <a:t>&gt;A1000&lt;/</a:t>
            </a:r>
            <a:r>
              <a:rPr lang="en-US" b="0" i="0" dirty="0" err="1">
                <a:solidFill>
                  <a:srgbClr val="333333"/>
                </a:solidFill>
                <a:effectLst/>
                <a:latin typeface="72"/>
              </a:rPr>
              <a:t>BookID</a:t>
            </a:r>
            <a:r>
              <a:rPr lang="en-US" b="0" i="0" dirty="0">
                <a:solidFill>
                  <a:srgbClr val="333333"/>
                </a:solidFill>
                <a:effectLst/>
                <a:latin typeface="72"/>
              </a:rPr>
              <a:t>&gt;</a:t>
            </a:r>
          </a:p>
          <a:p>
            <a:r>
              <a:rPr lang="en-US" b="0" i="0" dirty="0">
                <a:solidFill>
                  <a:srgbClr val="333333"/>
                </a:solidFill>
                <a:effectLst/>
                <a:latin typeface="72"/>
              </a:rPr>
              <a:t>		&lt;Count&gt;5&lt;/Count&gt;</a:t>
            </a:r>
          </a:p>
          <a:p>
            <a:r>
              <a:rPr lang="en-US" b="0" i="0" dirty="0">
                <a:solidFill>
                  <a:srgbClr val="333333"/>
                </a:solidFill>
                <a:effectLst/>
                <a:latin typeface="72"/>
              </a:rPr>
              <a:t>	&lt;/book&gt;</a:t>
            </a:r>
          </a:p>
          <a:p>
            <a:r>
              <a:rPr lang="en-US" b="0" i="0" dirty="0">
                <a:solidFill>
                  <a:srgbClr val="333333"/>
                </a:solidFill>
                <a:effectLst/>
                <a:latin typeface="72"/>
              </a:rPr>
              <a:t>&lt;/order&gt;</a:t>
            </a:r>
          </a:p>
          <a:p>
            <a:r>
              <a:rPr lang="en-US" b="0" i="0" dirty="0">
                <a:solidFill>
                  <a:srgbClr val="333333"/>
                </a:solidFill>
                <a:effectLst/>
                <a:latin typeface="72"/>
              </a:rPr>
              <a:t>&lt;</a:t>
            </a:r>
            <a:r>
              <a:rPr lang="en-US" b="0" i="0" dirty="0" err="1">
                <a:solidFill>
                  <a:srgbClr val="333333"/>
                </a:solidFill>
                <a:effectLst/>
                <a:latin typeface="72"/>
              </a:rPr>
              <a:t>deliverydate</a:t>
            </a:r>
            <a:r>
              <a:rPr lang="en-US" b="0" i="0" dirty="0">
                <a:solidFill>
                  <a:srgbClr val="333333"/>
                </a:solidFill>
                <a:effectLst/>
                <a:latin typeface="72"/>
              </a:rPr>
              <a:t>&gt;25062013&lt;/</a:t>
            </a:r>
            <a:r>
              <a:rPr lang="en-US" b="0" i="0" dirty="0" err="1">
                <a:solidFill>
                  <a:srgbClr val="333333"/>
                </a:solidFill>
                <a:effectLst/>
                <a:latin typeface="72"/>
              </a:rPr>
              <a:t>deliverydate</a:t>
            </a:r>
            <a:r>
              <a:rPr lang="en-US" b="0" i="0" dirty="0">
                <a:solidFill>
                  <a:srgbClr val="333333"/>
                </a:solidFill>
                <a:effectLst/>
                <a:latin typeface="72"/>
              </a:rPr>
              <a:t>&gt;</a:t>
            </a:r>
          </a:p>
          <a:p>
            <a:r>
              <a:rPr lang="en-US" b="0" i="0" dirty="0">
                <a:solidFill>
                  <a:srgbClr val="333333"/>
                </a:solidFill>
                <a:effectLst/>
                <a:latin typeface="72"/>
              </a:rPr>
              <a:t>&lt;/invoice&gt;</a:t>
            </a:r>
            <a:endParaRPr lang="en-IN" dirty="0"/>
          </a:p>
        </p:txBody>
      </p:sp>
    </p:spTree>
    <p:extLst>
      <p:ext uri="{BB962C8B-B14F-4D97-AF65-F5344CB8AC3E}">
        <p14:creationId xmlns:p14="http://schemas.microsoft.com/office/powerpoint/2010/main" val="37767994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A6E8-C649-4207-B007-8FEC4F7DEC58}"/>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6BBB981A-D646-4A70-A7D9-D39191376974}"/>
              </a:ext>
            </a:extLst>
          </p:cNvPr>
          <p:cNvGraphicFramePr>
            <a:graphicFrameLocks noGrp="1"/>
          </p:cNvGraphicFramePr>
          <p:nvPr>
            <p:ph idx="1"/>
          </p:nvPr>
        </p:nvGraphicFramePr>
        <p:xfrm>
          <a:off x="3717901" y="1344587"/>
          <a:ext cx="1708198" cy="3388970"/>
        </p:xfrm>
        <a:graphic>
          <a:graphicData uri="http://schemas.openxmlformats.org/drawingml/2006/table">
            <a:tbl>
              <a:tblPr/>
              <a:tblGrid>
                <a:gridCol w="984328">
                  <a:extLst>
                    <a:ext uri="{9D8B030D-6E8A-4147-A177-3AD203B41FA5}">
                      <a16:colId xmlns:a16="http://schemas.microsoft.com/office/drawing/2014/main" val="1485342666"/>
                    </a:ext>
                  </a:extLst>
                </a:gridCol>
                <a:gridCol w="723870">
                  <a:extLst>
                    <a:ext uri="{9D8B030D-6E8A-4147-A177-3AD203B41FA5}">
                      <a16:colId xmlns:a16="http://schemas.microsoft.com/office/drawing/2014/main" val="1420770278"/>
                    </a:ext>
                  </a:extLst>
                </a:gridCol>
              </a:tblGrid>
              <a:tr h="345890">
                <a:tc>
                  <a:txBody>
                    <a:bodyPr/>
                    <a:lstStyle/>
                    <a:p>
                      <a:pPr algn="l" fontAlgn="t"/>
                      <a:r>
                        <a:rPr lang="en-IN" sz="1000" b="1">
                          <a:solidFill>
                            <a:srgbClr val="3C3C3C"/>
                          </a:solidFill>
                          <a:effectLst/>
                          <a:latin typeface="BentonSansBook"/>
                        </a:rPr>
                        <a:t>Simple Expression</a:t>
                      </a:r>
                      <a:endParaRPr lang="en-IN" sz="1000" b="0">
                        <a:solidFill>
                          <a:srgbClr val="3C3C3C"/>
                        </a:solidFill>
                        <a:effectLst/>
                        <a:latin typeface="BentonSansBook"/>
                      </a:endParaRP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000" b="1">
                          <a:solidFill>
                            <a:srgbClr val="3C3C3C"/>
                          </a:solidFill>
                          <a:effectLst/>
                          <a:latin typeface="BentonSansBook"/>
                        </a:rPr>
                        <a:t>Output Value</a:t>
                      </a:r>
                      <a:endParaRPr lang="en-IN" sz="1000" b="0">
                        <a:solidFill>
                          <a:srgbClr val="3C3C3C"/>
                        </a:solidFill>
                        <a:effectLst/>
                        <a:latin typeface="BentonSansBook"/>
                      </a:endParaRP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395820026"/>
                  </a:ext>
                </a:extLst>
              </a:tr>
              <a:tr h="494480">
                <a:tc>
                  <a:txBody>
                    <a:bodyPr/>
                    <a:lstStyle/>
                    <a:p>
                      <a:pPr algn="l" fontAlgn="t"/>
                      <a:r>
                        <a:rPr lang="en-IN" sz="1000" b="0">
                          <a:solidFill>
                            <a:srgbClr val="3C3C3C"/>
                          </a:solidFill>
                          <a:effectLst/>
                          <a:latin typeface="BentonSansBook"/>
                        </a:rPr>
                        <a:t>${date:now:yyyyMMdd’T’hh:mm:ss}</a:t>
                      </a: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000" b="0">
                          <a:solidFill>
                            <a:srgbClr val="3C3C3C"/>
                          </a:solidFill>
                          <a:effectLst/>
                          <a:latin typeface="BentonSansBook"/>
                        </a:rPr>
                        <a:t>20211201T03:34:48</a:t>
                      </a: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1641149532"/>
                  </a:ext>
                </a:extLst>
              </a:tr>
              <a:tr h="345890">
                <a:tc>
                  <a:txBody>
                    <a:bodyPr/>
                    <a:lstStyle/>
                    <a:p>
                      <a:pPr algn="l" fontAlgn="t"/>
                      <a:r>
                        <a:rPr lang="en-IN" sz="1000" b="0">
                          <a:solidFill>
                            <a:srgbClr val="3C3C3C"/>
                          </a:solidFill>
                          <a:effectLst/>
                          <a:latin typeface="BentonSansBook"/>
                        </a:rPr>
                        <a:t>${date:now:yyyyMMdd}</a:t>
                      </a: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000" b="0">
                          <a:solidFill>
                            <a:srgbClr val="3C3C3C"/>
                          </a:solidFill>
                          <a:effectLst/>
                          <a:latin typeface="BentonSansBook"/>
                        </a:rPr>
                        <a:t>20211201</a:t>
                      </a: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3111753770"/>
                  </a:ext>
                </a:extLst>
              </a:tr>
              <a:tr h="494480">
                <a:tc>
                  <a:txBody>
                    <a:bodyPr/>
                    <a:lstStyle/>
                    <a:p>
                      <a:pPr algn="l" fontAlgn="t"/>
                      <a:r>
                        <a:rPr lang="en-IN" sz="1000" b="0">
                          <a:solidFill>
                            <a:srgbClr val="3C3C3C"/>
                          </a:solidFill>
                          <a:effectLst/>
                          <a:latin typeface="BentonSansBook"/>
                        </a:rPr>
                        <a:t>${date:now:yyyyMMdd HH:mm:ss}</a:t>
                      </a: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000" b="0">
                          <a:solidFill>
                            <a:srgbClr val="3C3C3C"/>
                          </a:solidFill>
                          <a:effectLst/>
                          <a:latin typeface="BentonSansBook"/>
                        </a:rPr>
                        <a:t>20211201 15:34:48</a:t>
                      </a: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2941729855"/>
                  </a:ext>
                </a:extLst>
              </a:tr>
              <a:tr h="494480">
                <a:tc>
                  <a:txBody>
                    <a:bodyPr/>
                    <a:lstStyle/>
                    <a:p>
                      <a:pPr algn="l" fontAlgn="t"/>
                      <a:r>
                        <a:rPr lang="en-IN" sz="1000" b="0">
                          <a:solidFill>
                            <a:srgbClr val="3C3C3C"/>
                          </a:solidFill>
                          <a:effectLst/>
                          <a:latin typeface="BentonSansBook"/>
                        </a:rPr>
                        <a:t>${date:now:yyyyMMdd HH:mm:ss.Sz}</a:t>
                      </a: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000" b="0">
                          <a:solidFill>
                            <a:srgbClr val="3C3C3C"/>
                          </a:solidFill>
                          <a:effectLst/>
                          <a:latin typeface="BentonSansBook"/>
                        </a:rPr>
                        <a:t>20211201 15:34:48.54UTC</a:t>
                      </a: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295914817"/>
                  </a:ext>
                </a:extLst>
              </a:tr>
              <a:tr h="494480">
                <a:tc>
                  <a:txBody>
                    <a:bodyPr/>
                    <a:lstStyle/>
                    <a:p>
                      <a:pPr algn="l" fontAlgn="t"/>
                      <a:r>
                        <a:rPr lang="en-IN" sz="1000" b="0">
                          <a:solidFill>
                            <a:srgbClr val="3C3C3C"/>
                          </a:solidFill>
                          <a:effectLst/>
                          <a:latin typeface="BentonSansBook"/>
                        </a:rPr>
                        <a:t>${date:now:yyyyMMdd’T’HH:mm:ss.SSS Z}</a:t>
                      </a: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000" b="0">
                          <a:solidFill>
                            <a:srgbClr val="3C3C3C"/>
                          </a:solidFill>
                          <a:effectLst/>
                          <a:latin typeface="BentonSansBook"/>
                        </a:rPr>
                        <a:t>20211201T15:34:48.054 +0000</a:t>
                      </a: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306131315"/>
                  </a:ext>
                </a:extLst>
              </a:tr>
              <a:tr h="643070">
                <a:tc>
                  <a:txBody>
                    <a:bodyPr/>
                    <a:lstStyle/>
                    <a:p>
                      <a:pPr algn="l" fontAlgn="t"/>
                      <a:r>
                        <a:rPr lang="en-IN" sz="1000" b="0">
                          <a:solidFill>
                            <a:srgbClr val="3C3C3C"/>
                          </a:solidFill>
                          <a:effectLst/>
                          <a:latin typeface="BentonSansBook"/>
                        </a:rPr>
                        <a:t>${date:now:yyyyMMdd HH:mm:ss.SSS aaa}</a:t>
                      </a: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tc>
                  <a:txBody>
                    <a:bodyPr/>
                    <a:lstStyle/>
                    <a:p>
                      <a:pPr algn="l" fontAlgn="t"/>
                      <a:r>
                        <a:rPr lang="en-IN" sz="1000" b="0" dirty="0">
                          <a:solidFill>
                            <a:srgbClr val="3C3C3C"/>
                          </a:solidFill>
                          <a:effectLst/>
                          <a:latin typeface="BentonSansBook"/>
                        </a:rPr>
                        <a:t>20211201 15:34:48.054 PM</a:t>
                      </a:r>
                    </a:p>
                  </a:txBody>
                  <a:tcPr marL="48709" marR="48709" marT="24355" marB="24355">
                    <a:lnL w="6350" cap="flat" cmpd="sng" algn="ctr">
                      <a:solidFill>
                        <a:srgbClr val="C6C6C6"/>
                      </a:solidFill>
                      <a:prstDash val="solid"/>
                      <a:round/>
                      <a:headEnd type="none" w="med" len="med"/>
                      <a:tailEnd type="none" w="med" len="med"/>
                    </a:lnL>
                    <a:lnR w="6350" cap="flat" cmpd="sng" algn="ctr">
                      <a:solidFill>
                        <a:srgbClr val="C6C6C6"/>
                      </a:solidFill>
                      <a:prstDash val="solid"/>
                      <a:round/>
                      <a:headEnd type="none" w="med" len="med"/>
                      <a:tailEnd type="none" w="med" len="med"/>
                    </a:lnR>
                    <a:lnT w="6350" cap="flat" cmpd="sng" algn="ctr">
                      <a:solidFill>
                        <a:srgbClr val="C6C6C6"/>
                      </a:solidFill>
                      <a:prstDash val="solid"/>
                      <a:round/>
                      <a:headEnd type="none" w="med" len="med"/>
                      <a:tailEnd type="none" w="med" len="med"/>
                    </a:lnT>
                    <a:lnB w="6350" cap="flat" cmpd="sng" algn="ctr">
                      <a:solidFill>
                        <a:srgbClr val="C6C6C6"/>
                      </a:solidFill>
                      <a:prstDash val="solid"/>
                      <a:round/>
                      <a:headEnd type="none" w="med" len="med"/>
                      <a:tailEnd type="none" w="med" len="med"/>
                    </a:lnB>
                    <a:solidFill>
                      <a:srgbClr val="FFFFFF"/>
                    </a:solidFill>
                  </a:tcPr>
                </a:tc>
                <a:extLst>
                  <a:ext uri="{0D108BD9-81ED-4DB2-BD59-A6C34878D82A}">
                    <a16:rowId xmlns:a16="http://schemas.microsoft.com/office/drawing/2014/main" val="2628163555"/>
                  </a:ext>
                </a:extLst>
              </a:tr>
            </a:tbl>
          </a:graphicData>
        </a:graphic>
      </p:graphicFrame>
    </p:spTree>
    <p:extLst>
      <p:ext uri="{BB962C8B-B14F-4D97-AF65-F5344CB8AC3E}">
        <p14:creationId xmlns:p14="http://schemas.microsoft.com/office/powerpoint/2010/main" val="409252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A46E-EDB5-4727-A92F-F586641372E7}"/>
              </a:ext>
            </a:extLst>
          </p:cNvPr>
          <p:cNvSpPr>
            <a:spLocks noGrp="1"/>
          </p:cNvSpPr>
          <p:nvPr>
            <p:ph type="title"/>
          </p:nvPr>
        </p:nvSpPr>
        <p:spPr>
          <a:xfrm>
            <a:off x="442170" y="642135"/>
            <a:ext cx="3420438" cy="846051"/>
          </a:xfrm>
        </p:spPr>
        <p:txBody>
          <a:bodyPr anchor="ctr">
            <a:normAutofit/>
          </a:bodyPr>
          <a:lstStyle/>
          <a:p>
            <a:endParaRPr lang="en-IN" sz="3000"/>
          </a:p>
        </p:txBody>
      </p:sp>
      <p:sp>
        <p:nvSpPr>
          <p:cNvPr id="3" name="Content Placeholder 2">
            <a:extLst>
              <a:ext uri="{FF2B5EF4-FFF2-40B4-BE49-F238E27FC236}">
                <a16:creationId xmlns:a16="http://schemas.microsoft.com/office/drawing/2014/main" id="{9789CA9C-8F3E-426F-98A6-09AAE3394990}"/>
              </a:ext>
            </a:extLst>
          </p:cNvPr>
          <p:cNvSpPr>
            <a:spLocks noGrp="1"/>
          </p:cNvSpPr>
          <p:nvPr>
            <p:ph idx="1"/>
          </p:nvPr>
        </p:nvSpPr>
        <p:spPr>
          <a:xfrm>
            <a:off x="443040" y="1747879"/>
            <a:ext cx="3419569" cy="2984689"/>
          </a:xfrm>
        </p:spPr>
        <p:txBody>
          <a:bodyPr anchor="ctr">
            <a:normAutofit/>
          </a:bodyPr>
          <a:lstStyle/>
          <a:p>
            <a:pPr>
              <a:buFont typeface="+mj-lt"/>
              <a:buAutoNum type="arabicPeriod"/>
            </a:pPr>
            <a:r>
              <a:rPr lang="en-US" sz="1500">
                <a:latin typeface="72"/>
              </a:rPr>
              <a:t>In the same way, remove the Start event.</a:t>
            </a:r>
          </a:p>
          <a:p>
            <a:pPr>
              <a:buFont typeface="+mj-lt"/>
              <a:buAutoNum type="arabicPeriod"/>
            </a:pPr>
            <a:r>
              <a:rPr lang="en-US" sz="1500">
                <a:latin typeface="72"/>
              </a:rPr>
              <a:t>In the palette, select the </a:t>
            </a:r>
            <a:r>
              <a:rPr lang="en-US" sz="1500" b="1">
                <a:latin typeface="72"/>
              </a:rPr>
              <a:t>Events</a:t>
            </a:r>
            <a:r>
              <a:rPr lang="en-US" sz="1500">
                <a:latin typeface="72"/>
              </a:rPr>
              <a:t> entry, and then select the Timer shape.</a:t>
            </a:r>
          </a:p>
          <a:p>
            <a:br>
              <a:rPr lang="en-US" sz="1500"/>
            </a:br>
            <a:endParaRPr lang="en-IN" sz="1500"/>
          </a:p>
        </p:txBody>
      </p:sp>
      <p:pic>
        <p:nvPicPr>
          <p:cNvPr id="14338" name="Picture 2" descr="Graphical user interface, text, application&#10;&#10;Description automatically generated">
            <a:extLst>
              <a:ext uri="{FF2B5EF4-FFF2-40B4-BE49-F238E27FC236}">
                <a16:creationId xmlns:a16="http://schemas.microsoft.com/office/drawing/2014/main" id="{2982BE48-E441-4A75-A768-DA97BD85D9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34" r="13210" b="3"/>
          <a:stretch/>
        </p:blipFill>
        <p:spPr bwMode="auto">
          <a:xfrm>
            <a:off x="4483341" y="599514"/>
            <a:ext cx="4069058" cy="394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02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73EB-0B8D-45E5-B939-FC9ECD7193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BFAE31-0287-4797-B598-DEE6E79CA63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48031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55422</TotalTime>
  <Words>5111</Words>
  <Application>Microsoft Office PowerPoint</Application>
  <PresentationFormat>On-screen Show (16:9)</PresentationFormat>
  <Paragraphs>403</Paragraphs>
  <Slides>78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78</vt:i4>
      </vt:variant>
    </vt:vector>
  </HeadingPairs>
  <TitlesOfParts>
    <vt:vector size="90" baseType="lpstr">
      <vt:lpstr>72</vt:lpstr>
      <vt:lpstr>Arial</vt:lpstr>
      <vt:lpstr>BentonSansBook</vt:lpstr>
      <vt:lpstr>Calibri</vt:lpstr>
      <vt:lpstr>Calibri Light</vt:lpstr>
      <vt:lpstr>Cooper Black</vt:lpstr>
      <vt:lpstr>Garamond</vt:lpstr>
      <vt:lpstr>Monaco</vt:lpstr>
      <vt:lpstr>Oswald</vt:lpstr>
      <vt:lpstr>SAPiconsV4-1</vt:lpstr>
      <vt:lpstr>Segoe UI</vt:lpstr>
      <vt:lpstr>Office Theme</vt:lpstr>
      <vt:lpstr>PowerPoint Presentation</vt:lpstr>
      <vt:lpstr>Agenda</vt:lpstr>
      <vt:lpstr>Smoke Test Scenario  </vt:lpstr>
      <vt:lpstr>PowerPoint Presentation</vt:lpstr>
      <vt:lpstr>PowerPoint Presentation</vt:lpstr>
      <vt:lpstr>PowerPoint Presentation</vt:lpstr>
      <vt:lpstr>Add a Timer Start Event  </vt:lpstr>
      <vt:lpstr>PowerPoint Presentation</vt:lpstr>
      <vt:lpstr>PowerPoint Presentation</vt:lpstr>
      <vt:lpstr>PowerPoint Presentation</vt:lpstr>
      <vt:lpstr>PowerPoint Presentation</vt:lpstr>
      <vt:lpstr>Create a Content Modifier to Define the Message Body </vt:lpstr>
      <vt:lpstr>PowerPoint Presentation</vt:lpstr>
      <vt:lpstr>PowerPoint Presentation</vt:lpstr>
      <vt:lpstr>PowerPoint Presentation</vt:lpstr>
      <vt:lpstr>PowerPoint Presentation</vt:lpstr>
      <vt:lpstr>Create a Script Step to Log the Payload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Smoke Test Scenario with External Data Source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the Outbound OData Channel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the Script Step to Log the Payload  </vt:lpstr>
      <vt:lpstr>PowerPoint Presentation</vt:lpstr>
      <vt:lpstr>PowerPoint Presentation</vt:lpstr>
      <vt:lpstr>PowerPoint Presentation</vt:lpstr>
      <vt:lpstr>PowerPoint Presentation</vt:lpstr>
      <vt:lpstr>PowerPoint Presentation</vt:lpstr>
      <vt:lpstr>Content Modifier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 Modifier Basics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Anurag Anurag</cp:lastModifiedBy>
  <cp:revision>754</cp:revision>
  <dcterms:modified xsi:type="dcterms:W3CDTF">2023-01-15T17:17:50Z</dcterms:modified>
</cp:coreProperties>
</file>