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8" r:id="rId1"/>
  </p:sldMasterIdLst>
  <p:notesMasterIdLst>
    <p:notesMasterId r:id="rId43"/>
  </p:notesMasterIdLst>
  <p:sldIdLst>
    <p:sldId id="847" r:id="rId2"/>
    <p:sldId id="863" r:id="rId3"/>
    <p:sldId id="633" r:id="rId4"/>
    <p:sldId id="632" r:id="rId5"/>
    <p:sldId id="631" r:id="rId6"/>
    <p:sldId id="634" r:id="rId7"/>
    <p:sldId id="630" r:id="rId8"/>
    <p:sldId id="629" r:id="rId9"/>
    <p:sldId id="628" r:id="rId10"/>
    <p:sldId id="864" r:id="rId11"/>
    <p:sldId id="405" r:id="rId12"/>
    <p:sldId id="414" r:id="rId13"/>
    <p:sldId id="415" r:id="rId14"/>
    <p:sldId id="416" r:id="rId15"/>
    <p:sldId id="417" r:id="rId16"/>
    <p:sldId id="418" r:id="rId17"/>
    <p:sldId id="419" r:id="rId18"/>
    <p:sldId id="420" r:id="rId19"/>
    <p:sldId id="421" r:id="rId20"/>
    <p:sldId id="422" r:id="rId21"/>
    <p:sldId id="423" r:id="rId22"/>
    <p:sldId id="424" r:id="rId23"/>
    <p:sldId id="427" r:id="rId24"/>
    <p:sldId id="429" r:id="rId25"/>
    <p:sldId id="430" r:id="rId26"/>
    <p:sldId id="431" r:id="rId27"/>
    <p:sldId id="432" r:id="rId28"/>
    <p:sldId id="433" r:id="rId29"/>
    <p:sldId id="434" r:id="rId30"/>
    <p:sldId id="436" r:id="rId31"/>
    <p:sldId id="437" r:id="rId32"/>
    <p:sldId id="438" r:id="rId33"/>
    <p:sldId id="439" r:id="rId34"/>
    <p:sldId id="440" r:id="rId35"/>
    <p:sldId id="441" r:id="rId36"/>
    <p:sldId id="428" r:id="rId37"/>
    <p:sldId id="425" r:id="rId38"/>
    <p:sldId id="449" r:id="rId39"/>
    <p:sldId id="457" r:id="rId40"/>
    <p:sldId id="458" r:id="rId41"/>
    <p:sldId id="865"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6247" autoAdjust="0"/>
  </p:normalViewPr>
  <p:slideViewPr>
    <p:cSldViewPr snapToGrid="0">
      <p:cViewPr varScale="1">
        <p:scale>
          <a:sx n="87" d="100"/>
          <a:sy n="87" d="100"/>
        </p:scale>
        <p:origin x="64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17D1-39A5-4DD3-A3A9-0E9B2AC0966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232AD58-15AE-446F-8D22-B49D40C6932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564855-3996-4BC5-A1FE-1FFFAC3B313B}"/>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8CFD7BD2-43C1-4EF2-9AC3-4C402C2658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B9AFE0-BEE7-458F-86D1-93A2EAE5AEBE}"/>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42946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B14E-9146-428A-8803-52D425231F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D59D4-18A8-4113-A039-D2782C3BE3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39E00-498B-4F4B-900A-AC64B8D5466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A30336C-1877-441A-9A1A-19BF2E8555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AF2300-EEF9-4081-AE4F-DE81C105399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282148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FB290-1461-4AE9-9B50-222B44CDA0F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3CEDF-A416-42E9-BC91-0DC5ACC4C68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C699A-793E-4C8F-9AD7-1A32950ED3B1}"/>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8C41978-A09E-4980-94F6-B9085FF68C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CCD567-9874-4EF7-8CE3-BE726304652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207255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0910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5E5-058E-4127-8F79-F8F76DEA6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609EA-3C2D-4B80-B7B6-0D2F9BDC8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67A1B-C816-4D86-9152-03EEF8F6E0BD}"/>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A87F96D9-F084-4682-BCBC-63FFD7331B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0707A4-8717-485B-A91B-01FD8DECE2C0}"/>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54216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A73E-9C21-4062-B94E-74E1D3FC437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CFBB1-8F0B-44DC-94D1-89ED199E6A2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882AA-0353-449A-A69C-8D7DB9BA701A}"/>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357A047A-CBDB-4CBA-9262-7DC0A05C661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AC3B1F-C012-45AF-9F66-A105B0A21827}"/>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5073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8A3B-EACF-4056-8D9E-8D50E3C43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9ECCD-D658-4A12-97F7-E55347F85AF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6A1901-AD19-46E2-9B5F-6082B7205136}"/>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2832D4-EA33-4090-9A5A-6B290BF756AE}"/>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48C1A604-0C24-4B13-8BB1-485FE9F7540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2518C1-DE32-4322-A711-D50A0015032F}"/>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11557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BA34-3C5A-4EB3-95DE-A6014DBBBFB3}"/>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B326D-CEA9-4C54-B261-88DC678B911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47F6F-D74C-4B7C-A08A-9CE8D8C3528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94AA9B-6A19-4AF5-87B9-3AC278BE8A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E8BBE-6F96-4FA0-B361-C6D4680A96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6BB447-AC48-4261-9AD6-88134CC659D7}"/>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8" name="Footer Placeholder 7">
            <a:extLst>
              <a:ext uri="{FF2B5EF4-FFF2-40B4-BE49-F238E27FC236}">
                <a16:creationId xmlns:a16="http://schemas.microsoft.com/office/drawing/2014/main" id="{D2954F7A-9251-4906-98EE-8E7AA4E6771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BEA83E4-AE30-4E07-811E-8D093377AAD6}"/>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69656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9509-F062-4D7A-A50A-F51F55F1A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477AEB-0A91-4707-A146-329879AF07C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4" name="Footer Placeholder 3">
            <a:extLst>
              <a:ext uri="{FF2B5EF4-FFF2-40B4-BE49-F238E27FC236}">
                <a16:creationId xmlns:a16="http://schemas.microsoft.com/office/drawing/2014/main" id="{8F3C1C56-7572-4298-AFFC-A1D660E8450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998B6B1-83C0-470D-9EC6-2326D099484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84360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7E598-54B4-4347-8B89-1EBD23E59B05}"/>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3" name="Footer Placeholder 2">
            <a:extLst>
              <a:ext uri="{FF2B5EF4-FFF2-40B4-BE49-F238E27FC236}">
                <a16:creationId xmlns:a16="http://schemas.microsoft.com/office/drawing/2014/main" id="{12844600-9D77-4E4F-A68B-A8E2CC7414E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D1D47F7-FE4A-40AF-85F8-6F53F7DCA3DC}"/>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76989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A372-847A-49FA-96EB-0775C96E5E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307B4-AC05-4115-8838-E029D30D139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CB7098-B731-4D83-A2BA-BE4EE3204D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F44DC25-7E39-430F-BFFF-4603B2743AB6}"/>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3CE7208A-ECBA-447D-8A73-646A229468B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11CB69F-FD9F-4D91-AACE-059287061A12}"/>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82238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975-EDD3-403E-BBFA-2C63D0DEF6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EE93EC-C9BA-418D-BDA3-F95F9692649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E57F1253-F4FF-4626-AEA5-42C1D34772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440A3BA-31E9-48EC-A3B9-8DBC6C16C66C}"/>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94AD8481-F2D4-4136-88C0-15F915342EF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DEE989-C513-4C92-93BE-9A9011672FC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67238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FB266-998C-49D8-93E8-6946F947831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399F5-A379-4159-8515-97AD687AC17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BBB01-97BD-428F-9F2D-5BC51875394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280D4784-ADF7-4940-BA77-C7CCD3213FE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1E13725-6B26-4888-A61B-F48709C4C55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35B969B-028E-4744-8D35-90D99E06CF09}" type="slidenum">
              <a:rPr lang="en-IN" smtClean="0"/>
              <a:t>‹#›</a:t>
            </a:fld>
            <a:endParaRPr lang="en-IN" dirty="0"/>
          </a:p>
        </p:txBody>
      </p:sp>
    </p:spTree>
    <p:extLst>
      <p:ext uri="{BB962C8B-B14F-4D97-AF65-F5344CB8AC3E}">
        <p14:creationId xmlns:p14="http://schemas.microsoft.com/office/powerpoint/2010/main" val="134090795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310791" y="1114280"/>
            <a:ext cx="6675289" cy="1446550"/>
          </a:xfrm>
          <a:prstGeom prst="rect">
            <a:avLst/>
          </a:prstGeom>
          <a:noFill/>
        </p:spPr>
        <p:txBody>
          <a:bodyPr wrap="none" rtlCol="0">
            <a:spAutoFit/>
          </a:bodyPr>
          <a:lstStyle/>
          <a:p>
            <a:pPr defTabSz="685800"/>
            <a:r>
              <a:rPr lang="en" sz="4400" b="1" dirty="0">
                <a:solidFill>
                  <a:srgbClr val="A5A5A5">
                    <a:lumMod val="75000"/>
                  </a:srgb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pPr defTabSz="685800"/>
            <a:r>
              <a:rPr lang="en" sz="4400" b="1" dirty="0">
                <a:solidFill>
                  <a:srgbClr val="A5A5A5">
                    <a:lumMod val="75000"/>
                  </a:srgb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4400" b="1" dirty="0">
              <a:solidFill>
                <a:srgbClr val="A5A5A5">
                  <a:lumMod val="75000"/>
                </a:srgb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143947" y="2493216"/>
            <a:ext cx="6856108" cy="830997"/>
          </a:xfrm>
          <a:prstGeom prst="rect">
            <a:avLst/>
          </a:prstGeom>
          <a:noFill/>
        </p:spPr>
        <p:txBody>
          <a:bodyPr wrap="none" rtlCol="0">
            <a:spAutoFit/>
          </a:bodyPr>
          <a:lstStyle/>
          <a:p>
            <a:pPr defTabSz="685800"/>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pPr defTabSz="685800"/>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2400" spc="200"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31039" y="-82061"/>
            <a:ext cx="1696364" cy="1675507"/>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7485918" y="-109237"/>
            <a:ext cx="1810909" cy="1334845"/>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5746441" y="4779950"/>
            <a:ext cx="2819121" cy="307777"/>
          </a:xfrm>
          <a:prstGeom prst="rect">
            <a:avLst/>
          </a:prstGeom>
          <a:noFill/>
        </p:spPr>
        <p:txBody>
          <a:bodyPr wrap="square" rtlCol="0">
            <a:spAutoFit/>
          </a:bodyPr>
          <a:lstStyle/>
          <a:p>
            <a:pPr defTabSz="685800"/>
            <a:r>
              <a:rPr lang="en-US" sz="1400" dirty="0">
                <a:solidFill>
                  <a:srgbClr val="A5A5A5">
                    <a:lumMod val="75000"/>
                  </a:srgbClr>
                </a:solidFill>
                <a:latin typeface="Cooper Black" panose="0208090404030B020404" pitchFamily="18" charset="0"/>
              </a:rPr>
              <a:t>www.anubhavtrainings.com</a:t>
            </a:r>
            <a:endParaRPr lang="en-IN" sz="1400" dirty="0">
              <a:solidFill>
                <a:srgbClr val="A5A5A5">
                  <a:lumMod val="75000"/>
                </a:srgb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8496699" y="4581375"/>
            <a:ext cx="512514" cy="506213"/>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155765" y="3460319"/>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E7E6E6">
                    <a:lumMod val="10000"/>
                  </a:srgbClr>
                </a:solidFill>
                <a:latin typeface="Garamond" panose="02020404030301010803" pitchFamily="18" charset="0"/>
              </a:rPr>
              <a:t>Date: Dec 19</a:t>
            </a:r>
            <a:r>
              <a:rPr lang="en-US" b="1" baseline="30000" dirty="0">
                <a:solidFill>
                  <a:srgbClr val="E7E6E6">
                    <a:lumMod val="10000"/>
                  </a:srgbClr>
                </a:solidFill>
                <a:latin typeface="Garamond" panose="02020404030301010803" pitchFamily="18" charset="0"/>
              </a:rPr>
              <a:t>th</a:t>
            </a:r>
            <a:r>
              <a:rPr lang="en-US" b="1" dirty="0">
                <a:solidFill>
                  <a:srgbClr val="E7E6E6">
                    <a:lumMod val="10000"/>
                  </a:srgbClr>
                </a:solidFill>
                <a:latin typeface="Garamond" panose="02020404030301010803" pitchFamily="18" charset="0"/>
              </a:rPr>
              <a:t>, 2022	</a:t>
            </a:r>
          </a:p>
          <a:p>
            <a:pPr algn="ctr" defTabSz="685800"/>
            <a:r>
              <a:rPr lang="en-US" b="1" dirty="0">
                <a:solidFill>
                  <a:srgbClr val="E7E6E6">
                    <a:lumMod val="10000"/>
                  </a:srgbClr>
                </a:solidFill>
                <a:latin typeface="Garamond" panose="02020404030301010803" pitchFamily="18" charset="0"/>
              </a:rPr>
              <a:t>Time: 9:00AM IST</a:t>
            </a:r>
            <a:r>
              <a:rPr lang="en-US" dirty="0">
                <a:solidFill>
                  <a:prstClr val="white"/>
                </a:solidFill>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6190093" y="3503850"/>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E7E6E6">
                    <a:lumMod val="10000"/>
                  </a:srgbClr>
                </a:solidFill>
                <a:latin typeface="Garamond" panose="02020404030301010803" pitchFamily="18" charset="0"/>
              </a:rPr>
              <a:t>Facilitator: Anu</a:t>
            </a:r>
            <a:endParaRPr lang="en-US" dirty="0">
              <a:solidFill>
                <a:prstClr val="white"/>
              </a:solidFill>
              <a:latin typeface="Garamond" panose="02020404030301010803" pitchFamily="18" charset="0"/>
            </a:endParaRPr>
          </a:p>
        </p:txBody>
      </p:sp>
    </p:spTree>
    <p:extLst>
      <p:ext uri="{BB962C8B-B14F-4D97-AF65-F5344CB8AC3E}">
        <p14:creationId xmlns:p14="http://schemas.microsoft.com/office/powerpoint/2010/main" val="71003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E113-D63C-4FD1-ACBE-B57B693CAF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A2EA1C-8D56-4738-9A62-5768A56B6628}"/>
              </a:ext>
            </a:extLst>
          </p:cNvPr>
          <p:cNvSpPr>
            <a:spLocks noGrp="1"/>
          </p:cNvSpPr>
          <p:nvPr>
            <p:ph idx="1"/>
          </p:nvPr>
        </p:nvSpPr>
        <p:spPr/>
        <p:txBody>
          <a:bodyPr/>
          <a:lstStyle/>
          <a:p>
            <a:r>
              <a:rPr lang="en-IN" b="1" i="0" dirty="0">
                <a:solidFill>
                  <a:srgbClr val="333333"/>
                </a:solidFill>
                <a:effectLst/>
                <a:latin typeface="72"/>
              </a:rPr>
              <a:t>Testing Message Mapping</a:t>
            </a:r>
          </a:p>
          <a:p>
            <a:pPr algn="l">
              <a:buFont typeface="+mj-lt"/>
              <a:buAutoNum type="arabicPeriod"/>
            </a:pPr>
            <a:r>
              <a:rPr lang="en-US" b="0" i="0" dirty="0">
                <a:solidFill>
                  <a:srgbClr val="333333"/>
                </a:solidFill>
                <a:effectLst/>
                <a:latin typeface="72"/>
              </a:rPr>
              <a:t>The mapping editor provides 2 ways of testing message </a:t>
            </a:r>
            <a:r>
              <a:rPr lang="en-US" b="0" i="0" dirty="0" err="1">
                <a:solidFill>
                  <a:srgbClr val="333333"/>
                </a:solidFill>
                <a:effectLst/>
                <a:latin typeface="72"/>
              </a:rPr>
              <a:t>mapping:Simulate</a:t>
            </a:r>
            <a:r>
              <a:rPr lang="en-US" b="0" i="0" dirty="0">
                <a:solidFill>
                  <a:srgbClr val="333333"/>
                </a:solidFill>
                <a:effectLst/>
                <a:latin typeface="72"/>
              </a:rPr>
              <a:t> – for testing the entire mapping XML.</a:t>
            </a:r>
          </a:p>
          <a:p>
            <a:pPr algn="l">
              <a:buFont typeface="+mj-lt"/>
              <a:buAutoNum type="arabicPeriod"/>
            </a:pPr>
            <a:r>
              <a:rPr lang="en-US" b="0" i="0" dirty="0">
                <a:solidFill>
                  <a:srgbClr val="333333"/>
                </a:solidFill>
                <a:effectLst/>
                <a:latin typeface="72"/>
              </a:rPr>
              <a:t>Display Queue – for testing a specific node of the XML.</a:t>
            </a:r>
          </a:p>
          <a:p>
            <a:endParaRPr lang="en-IN" dirty="0"/>
          </a:p>
        </p:txBody>
      </p:sp>
    </p:spTree>
    <p:extLst>
      <p:ext uri="{BB962C8B-B14F-4D97-AF65-F5344CB8AC3E}">
        <p14:creationId xmlns:p14="http://schemas.microsoft.com/office/powerpoint/2010/main" val="227408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C1A3-9563-487C-BFE5-04C05CCA8AF3}"/>
              </a:ext>
            </a:extLst>
          </p:cNvPr>
          <p:cNvSpPr>
            <a:spLocks noGrp="1"/>
          </p:cNvSpPr>
          <p:nvPr>
            <p:ph type="title"/>
          </p:nvPr>
        </p:nvSpPr>
        <p:spPr>
          <a:xfrm>
            <a:off x="482601" y="482600"/>
            <a:ext cx="2522980" cy="1296033"/>
          </a:xfrm>
          <a:noFill/>
          <a:ln>
            <a:solidFill>
              <a:schemeClr val="bg1"/>
            </a:solidFill>
          </a:ln>
        </p:spPr>
        <p:txBody>
          <a:bodyPr wrap="square">
            <a:normAutofit/>
          </a:bodyPr>
          <a:lstStyle/>
          <a:p>
            <a:r>
              <a:rPr lang="en-IN">
                <a:solidFill>
                  <a:schemeClr val="bg1"/>
                </a:solidFill>
              </a:rPr>
              <a:t>Mapping</a:t>
            </a:r>
          </a:p>
        </p:txBody>
      </p:sp>
      <p:sp>
        <p:nvSpPr>
          <p:cNvPr id="3" name="Content Placeholder 2">
            <a:extLst>
              <a:ext uri="{FF2B5EF4-FFF2-40B4-BE49-F238E27FC236}">
                <a16:creationId xmlns:a16="http://schemas.microsoft.com/office/drawing/2014/main" id="{B31D72DD-BC32-47F1-8BB6-762B212C7084}"/>
              </a:ext>
            </a:extLst>
          </p:cNvPr>
          <p:cNvSpPr>
            <a:spLocks noGrp="1"/>
          </p:cNvSpPr>
          <p:nvPr>
            <p:ph idx="1"/>
          </p:nvPr>
        </p:nvSpPr>
        <p:spPr>
          <a:xfrm>
            <a:off x="482601" y="1978533"/>
            <a:ext cx="2522980" cy="2561716"/>
          </a:xfrm>
        </p:spPr>
        <p:txBody>
          <a:bodyPr>
            <a:normAutofit/>
          </a:bodyPr>
          <a:lstStyle/>
          <a:p>
            <a:r>
              <a:rPr lang="en-IN">
                <a:solidFill>
                  <a:schemeClr val="bg1"/>
                </a:solidFill>
              </a:rPr>
              <a:t>Add</a:t>
            </a:r>
          </a:p>
          <a:p>
            <a:endParaRPr lang="en-IN">
              <a:solidFill>
                <a:schemeClr val="bg1"/>
              </a:solidFill>
            </a:endParaRPr>
          </a:p>
        </p:txBody>
      </p:sp>
      <p:pic>
        <p:nvPicPr>
          <p:cNvPr id="5" name="Picture 4">
            <a:extLst>
              <a:ext uri="{FF2B5EF4-FFF2-40B4-BE49-F238E27FC236}">
                <a16:creationId xmlns:a16="http://schemas.microsoft.com/office/drawing/2014/main" id="{573550EE-309D-42CA-877A-FD914DF72D42}"/>
              </a:ext>
            </a:extLst>
          </p:cNvPr>
          <p:cNvPicPr>
            <a:picLocks noChangeAspect="1"/>
          </p:cNvPicPr>
          <p:nvPr/>
        </p:nvPicPr>
        <p:blipFill>
          <a:blip r:embed="rId2"/>
          <a:stretch>
            <a:fillRect/>
          </a:stretch>
        </p:blipFill>
        <p:spPr>
          <a:xfrm>
            <a:off x="3973323" y="483832"/>
            <a:ext cx="4688077" cy="4055186"/>
          </a:xfrm>
          <a:prstGeom prst="rect">
            <a:avLst/>
          </a:prstGeom>
        </p:spPr>
      </p:pic>
    </p:spTree>
    <p:extLst>
      <p:ext uri="{BB962C8B-B14F-4D97-AF65-F5344CB8AC3E}">
        <p14:creationId xmlns:p14="http://schemas.microsoft.com/office/powerpoint/2010/main" val="89960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6AB6-0953-4306-8E46-161848E216DE}"/>
              </a:ext>
            </a:extLst>
          </p:cNvPr>
          <p:cNvSpPr>
            <a:spLocks noGrp="1"/>
          </p:cNvSpPr>
          <p:nvPr>
            <p:ph type="title"/>
          </p:nvPr>
        </p:nvSpPr>
        <p:spPr>
          <a:xfrm>
            <a:off x="482601" y="482600"/>
            <a:ext cx="2522980" cy="1296033"/>
          </a:xfrm>
          <a:noFill/>
          <a:ln>
            <a:solidFill>
              <a:schemeClr val="bg1"/>
            </a:solidFill>
          </a:ln>
        </p:spPr>
        <p:txBody>
          <a:bodyPr wrap="square">
            <a:normAutofit/>
          </a:bodyPr>
          <a:lstStyle/>
          <a:p>
            <a:r>
              <a:rPr lang="en-IN" dirty="0">
                <a:solidFill>
                  <a:schemeClr val="bg1"/>
                </a:solidFill>
              </a:rPr>
              <a:t>Mapping</a:t>
            </a:r>
          </a:p>
        </p:txBody>
      </p:sp>
      <p:sp>
        <p:nvSpPr>
          <p:cNvPr id="3" name="Content Placeholder 2">
            <a:extLst>
              <a:ext uri="{FF2B5EF4-FFF2-40B4-BE49-F238E27FC236}">
                <a16:creationId xmlns:a16="http://schemas.microsoft.com/office/drawing/2014/main" id="{A8489AC6-4E0A-4375-828E-6234D00C421C}"/>
              </a:ext>
            </a:extLst>
          </p:cNvPr>
          <p:cNvSpPr>
            <a:spLocks noGrp="1"/>
          </p:cNvSpPr>
          <p:nvPr>
            <p:ph idx="1"/>
          </p:nvPr>
        </p:nvSpPr>
        <p:spPr>
          <a:xfrm>
            <a:off x="482601" y="1978533"/>
            <a:ext cx="2522980" cy="2561716"/>
          </a:xfrm>
        </p:spPr>
        <p:txBody>
          <a:bodyPr>
            <a:normAutofit/>
          </a:bodyPr>
          <a:lstStyle/>
          <a:p>
            <a:r>
              <a:rPr lang="en-IN">
                <a:solidFill>
                  <a:schemeClr val="bg1"/>
                </a:solidFill>
              </a:rPr>
              <a:t>Substract</a:t>
            </a:r>
          </a:p>
          <a:p>
            <a:endParaRPr lang="en-IN">
              <a:solidFill>
                <a:schemeClr val="bg1"/>
              </a:solidFill>
            </a:endParaRPr>
          </a:p>
        </p:txBody>
      </p:sp>
      <p:pic>
        <p:nvPicPr>
          <p:cNvPr id="5" name="Picture 4" descr="Graphical user interface&#10;&#10;Description automatically generated with medium confidence">
            <a:extLst>
              <a:ext uri="{FF2B5EF4-FFF2-40B4-BE49-F238E27FC236}">
                <a16:creationId xmlns:a16="http://schemas.microsoft.com/office/drawing/2014/main" id="{D4075123-D00C-4E3E-AE2B-56C7D5EC844F}"/>
              </a:ext>
            </a:extLst>
          </p:cNvPr>
          <p:cNvPicPr>
            <a:picLocks noChangeAspect="1"/>
          </p:cNvPicPr>
          <p:nvPr/>
        </p:nvPicPr>
        <p:blipFill>
          <a:blip r:embed="rId2"/>
          <a:stretch>
            <a:fillRect/>
          </a:stretch>
        </p:blipFill>
        <p:spPr>
          <a:xfrm>
            <a:off x="3973323" y="1257365"/>
            <a:ext cx="4688077" cy="2508121"/>
          </a:xfrm>
          <a:prstGeom prst="rect">
            <a:avLst/>
          </a:prstGeom>
        </p:spPr>
      </p:pic>
    </p:spTree>
    <p:extLst>
      <p:ext uri="{BB962C8B-B14F-4D97-AF65-F5344CB8AC3E}">
        <p14:creationId xmlns:p14="http://schemas.microsoft.com/office/powerpoint/2010/main" val="1815135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F74D-0B43-4F63-AECD-9922370CED23}"/>
              </a:ext>
            </a:extLst>
          </p:cNvPr>
          <p:cNvSpPr>
            <a:spLocks noGrp="1"/>
          </p:cNvSpPr>
          <p:nvPr>
            <p:ph type="title"/>
          </p:nvPr>
        </p:nvSpPr>
        <p:spPr>
          <a:xfrm>
            <a:off x="482601" y="482600"/>
            <a:ext cx="2522980" cy="1296033"/>
          </a:xfrm>
          <a:noFill/>
          <a:ln>
            <a:solidFill>
              <a:schemeClr val="bg1"/>
            </a:solidFill>
          </a:ln>
        </p:spPr>
        <p:txBody>
          <a:bodyPr wrap="square">
            <a:normAutofit/>
          </a:bodyPr>
          <a:lstStyle/>
          <a:p>
            <a:endParaRPr lang="en-IN">
              <a:solidFill>
                <a:schemeClr val="bg1"/>
              </a:solidFill>
            </a:endParaRPr>
          </a:p>
        </p:txBody>
      </p:sp>
      <p:sp>
        <p:nvSpPr>
          <p:cNvPr id="3" name="Content Placeholder 2">
            <a:extLst>
              <a:ext uri="{FF2B5EF4-FFF2-40B4-BE49-F238E27FC236}">
                <a16:creationId xmlns:a16="http://schemas.microsoft.com/office/drawing/2014/main" id="{04948FD2-56C7-4C19-B2CC-49D1B2A81FA3}"/>
              </a:ext>
            </a:extLst>
          </p:cNvPr>
          <p:cNvSpPr>
            <a:spLocks noGrp="1"/>
          </p:cNvSpPr>
          <p:nvPr>
            <p:ph idx="1"/>
          </p:nvPr>
        </p:nvSpPr>
        <p:spPr>
          <a:xfrm>
            <a:off x="482601" y="1978533"/>
            <a:ext cx="2522980" cy="2561716"/>
          </a:xfrm>
        </p:spPr>
        <p:txBody>
          <a:bodyPr>
            <a:normAutofit/>
          </a:bodyPr>
          <a:lstStyle/>
          <a:p>
            <a:r>
              <a:rPr lang="en-IN" dirty="0">
                <a:solidFill>
                  <a:schemeClr val="bg1"/>
                </a:solidFill>
              </a:rPr>
              <a:t>Max and </a:t>
            </a:r>
            <a:r>
              <a:rPr lang="en-IN" dirty="0" err="1">
                <a:solidFill>
                  <a:schemeClr val="bg1"/>
                </a:solidFill>
              </a:rPr>
              <a:t>MIn</a:t>
            </a:r>
            <a:endParaRPr lang="en-IN" dirty="0">
              <a:solidFill>
                <a:schemeClr val="bg1"/>
              </a:solidFill>
            </a:endParaRPr>
          </a:p>
          <a:p>
            <a:endParaRPr lang="en-IN" dirty="0">
              <a:solidFill>
                <a:schemeClr val="bg1"/>
              </a:solidFill>
            </a:endParaRPr>
          </a:p>
        </p:txBody>
      </p:sp>
      <p:pic>
        <p:nvPicPr>
          <p:cNvPr id="5" name="Picture 4" descr="Graphical user interface, table&#10;&#10;Description automatically generated">
            <a:extLst>
              <a:ext uri="{FF2B5EF4-FFF2-40B4-BE49-F238E27FC236}">
                <a16:creationId xmlns:a16="http://schemas.microsoft.com/office/drawing/2014/main" id="{6E45B108-8E49-42DF-B749-FB5DD80C6995}"/>
              </a:ext>
            </a:extLst>
          </p:cNvPr>
          <p:cNvPicPr>
            <a:picLocks noChangeAspect="1"/>
          </p:cNvPicPr>
          <p:nvPr/>
        </p:nvPicPr>
        <p:blipFill>
          <a:blip r:embed="rId2"/>
          <a:stretch>
            <a:fillRect/>
          </a:stretch>
        </p:blipFill>
        <p:spPr>
          <a:xfrm>
            <a:off x="3973323" y="1321826"/>
            <a:ext cx="4688077" cy="2379199"/>
          </a:xfrm>
          <a:prstGeom prst="rect">
            <a:avLst/>
          </a:prstGeom>
        </p:spPr>
      </p:pic>
    </p:spTree>
    <p:extLst>
      <p:ext uri="{BB962C8B-B14F-4D97-AF65-F5344CB8AC3E}">
        <p14:creationId xmlns:p14="http://schemas.microsoft.com/office/powerpoint/2010/main" val="406299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E8BA-03FB-4192-BAE9-5C514004FB11}"/>
              </a:ext>
            </a:extLst>
          </p:cNvPr>
          <p:cNvSpPr>
            <a:spLocks noGrp="1"/>
          </p:cNvSpPr>
          <p:nvPr>
            <p:ph type="title"/>
          </p:nvPr>
        </p:nvSpPr>
        <p:spPr>
          <a:xfrm>
            <a:off x="482601" y="482600"/>
            <a:ext cx="2522980" cy="1296033"/>
          </a:xfrm>
          <a:noFill/>
          <a:ln>
            <a:solidFill>
              <a:schemeClr val="bg1"/>
            </a:solidFill>
          </a:ln>
        </p:spPr>
        <p:txBody>
          <a:bodyPr wrap="square">
            <a:normAutofit/>
          </a:bodyPr>
          <a:lstStyle/>
          <a:p>
            <a:endParaRPr lang="en-IN">
              <a:solidFill>
                <a:schemeClr val="bg1"/>
              </a:solidFill>
            </a:endParaRPr>
          </a:p>
        </p:txBody>
      </p:sp>
      <p:sp>
        <p:nvSpPr>
          <p:cNvPr id="3" name="Content Placeholder 2">
            <a:extLst>
              <a:ext uri="{FF2B5EF4-FFF2-40B4-BE49-F238E27FC236}">
                <a16:creationId xmlns:a16="http://schemas.microsoft.com/office/drawing/2014/main" id="{CCFCE8E9-09B8-4056-ABEF-C1213986EC17}"/>
              </a:ext>
            </a:extLst>
          </p:cNvPr>
          <p:cNvSpPr>
            <a:spLocks noGrp="1"/>
          </p:cNvSpPr>
          <p:nvPr>
            <p:ph idx="1"/>
          </p:nvPr>
        </p:nvSpPr>
        <p:spPr>
          <a:xfrm>
            <a:off x="482601" y="1978533"/>
            <a:ext cx="2522980" cy="2561716"/>
          </a:xfrm>
        </p:spPr>
        <p:txBody>
          <a:bodyPr>
            <a:normAutofit/>
          </a:bodyPr>
          <a:lstStyle/>
          <a:p>
            <a:r>
              <a:rPr lang="en-US" b="1" i="0">
                <a:solidFill>
                  <a:schemeClr val="bg1"/>
                </a:solidFill>
                <a:effectLst/>
                <a:latin typeface="-apple-system"/>
              </a:rPr>
              <a:t>equalsA</a:t>
            </a:r>
            <a:r>
              <a:rPr lang="en-US" b="0" i="0">
                <a:solidFill>
                  <a:schemeClr val="bg1"/>
                </a:solidFill>
                <a:effectLst/>
                <a:latin typeface="-apple-system"/>
              </a:rPr>
              <a:t>: This function takes the two float inputs, compares them and returns '</a:t>
            </a:r>
            <a:r>
              <a:rPr lang="en-US" b="1" i="0">
                <a:solidFill>
                  <a:schemeClr val="bg1"/>
                </a:solidFill>
                <a:effectLst/>
                <a:latin typeface="-apple-system"/>
              </a:rPr>
              <a:t>true</a:t>
            </a:r>
            <a:r>
              <a:rPr lang="en-US" b="0" i="0">
                <a:solidFill>
                  <a:schemeClr val="bg1"/>
                </a:solidFill>
                <a:effectLst/>
                <a:latin typeface="-apple-system"/>
              </a:rPr>
              <a:t>' if the values are equal else '</a:t>
            </a:r>
            <a:r>
              <a:rPr lang="en-US" b="1" i="0">
                <a:solidFill>
                  <a:schemeClr val="bg1"/>
                </a:solidFill>
                <a:effectLst/>
                <a:latin typeface="-apple-system"/>
              </a:rPr>
              <a:t>false</a:t>
            </a:r>
            <a:r>
              <a:rPr lang="en-US" b="0" i="0">
                <a:solidFill>
                  <a:schemeClr val="bg1"/>
                </a:solidFill>
                <a:effectLst/>
                <a:latin typeface="-apple-system"/>
              </a:rPr>
              <a:t>'. </a:t>
            </a:r>
            <a:endParaRPr lang="en-IN">
              <a:solidFill>
                <a:schemeClr val="bg1"/>
              </a:solidFill>
            </a:endParaRPr>
          </a:p>
        </p:txBody>
      </p:sp>
      <p:pic>
        <p:nvPicPr>
          <p:cNvPr id="6146" name="Picture 2" descr="Graphical user interface&#10;&#10;Description automatically generated">
            <a:extLst>
              <a:ext uri="{FF2B5EF4-FFF2-40B4-BE49-F238E27FC236}">
                <a16:creationId xmlns:a16="http://schemas.microsoft.com/office/drawing/2014/main" id="{AC93F283-767F-45A9-A4A9-7B041473F7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3323" y="993661"/>
            <a:ext cx="4688077" cy="3035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554C-1ECF-4395-9E00-90618B5AF189}"/>
              </a:ext>
            </a:extLst>
          </p:cNvPr>
          <p:cNvSpPr>
            <a:spLocks noGrp="1"/>
          </p:cNvSpPr>
          <p:nvPr>
            <p:ph type="title"/>
          </p:nvPr>
        </p:nvSpPr>
        <p:spPr>
          <a:xfrm>
            <a:off x="482601" y="482600"/>
            <a:ext cx="2522980" cy="1296033"/>
          </a:xfrm>
          <a:noFill/>
          <a:ln>
            <a:solidFill>
              <a:schemeClr val="bg1"/>
            </a:solidFill>
          </a:ln>
        </p:spPr>
        <p:txBody>
          <a:bodyPr wrap="square">
            <a:normAutofit/>
          </a:bodyPr>
          <a:lstStyle/>
          <a:p>
            <a:endParaRPr lang="en-IN">
              <a:solidFill>
                <a:schemeClr val="bg1"/>
              </a:solidFill>
            </a:endParaRPr>
          </a:p>
        </p:txBody>
      </p:sp>
      <p:sp>
        <p:nvSpPr>
          <p:cNvPr id="3" name="Content Placeholder 2">
            <a:extLst>
              <a:ext uri="{FF2B5EF4-FFF2-40B4-BE49-F238E27FC236}">
                <a16:creationId xmlns:a16="http://schemas.microsoft.com/office/drawing/2014/main" id="{EB9507B3-4F09-46DD-9DCA-F02073387445}"/>
              </a:ext>
            </a:extLst>
          </p:cNvPr>
          <p:cNvSpPr>
            <a:spLocks noGrp="1"/>
          </p:cNvSpPr>
          <p:nvPr>
            <p:ph idx="1"/>
          </p:nvPr>
        </p:nvSpPr>
        <p:spPr>
          <a:xfrm>
            <a:off x="482601" y="1978533"/>
            <a:ext cx="2522980" cy="2561716"/>
          </a:xfrm>
        </p:spPr>
        <p:txBody>
          <a:bodyPr>
            <a:normAutofit fontScale="70000" lnSpcReduction="20000"/>
          </a:bodyPr>
          <a:lstStyle/>
          <a:p>
            <a:pPr>
              <a:lnSpc>
                <a:spcPct val="90000"/>
              </a:lnSpc>
            </a:pPr>
            <a:r>
              <a:rPr lang="en-US" b="1" i="0">
                <a:solidFill>
                  <a:schemeClr val="bg1"/>
                </a:solidFill>
                <a:effectLst/>
                <a:latin typeface="-apple-system"/>
              </a:rPr>
              <a:t>greater</a:t>
            </a:r>
            <a:r>
              <a:rPr lang="en-US" b="0" i="0">
                <a:solidFill>
                  <a:schemeClr val="bg1"/>
                </a:solidFill>
                <a:effectLst/>
                <a:latin typeface="-apple-system"/>
              </a:rPr>
              <a:t>: This function takes two input values and compares them. If the first value is greater than the second one, the output is '</a:t>
            </a:r>
            <a:r>
              <a:rPr lang="en-US" b="1" i="0">
                <a:solidFill>
                  <a:schemeClr val="bg1"/>
                </a:solidFill>
                <a:effectLst/>
                <a:latin typeface="-apple-system"/>
              </a:rPr>
              <a:t>true</a:t>
            </a:r>
            <a:r>
              <a:rPr lang="en-US" b="0" i="0">
                <a:solidFill>
                  <a:schemeClr val="bg1"/>
                </a:solidFill>
                <a:effectLst/>
                <a:latin typeface="-apple-system"/>
              </a:rPr>
              <a:t>' else '</a:t>
            </a:r>
            <a:r>
              <a:rPr lang="en-US" b="1" i="0">
                <a:solidFill>
                  <a:schemeClr val="bg1"/>
                </a:solidFill>
                <a:effectLst/>
                <a:latin typeface="-apple-system"/>
              </a:rPr>
              <a:t>false</a:t>
            </a:r>
            <a:r>
              <a:rPr lang="en-US" b="0" i="0">
                <a:solidFill>
                  <a:schemeClr val="bg1"/>
                </a:solidFill>
                <a:effectLst/>
                <a:latin typeface="-apple-system"/>
              </a:rPr>
              <a:t>'.</a:t>
            </a:r>
            <a:br>
              <a:rPr lang="en-US">
                <a:solidFill>
                  <a:schemeClr val="bg1"/>
                </a:solidFill>
              </a:rPr>
            </a:br>
            <a:r>
              <a:rPr lang="en-US" b="0" i="0">
                <a:solidFill>
                  <a:schemeClr val="bg1"/>
                </a:solidFill>
                <a:effectLst/>
                <a:latin typeface="-apple-system"/>
              </a:rPr>
              <a:t> </a:t>
            </a:r>
            <a:br>
              <a:rPr lang="en-US">
                <a:solidFill>
                  <a:schemeClr val="bg1"/>
                </a:solidFill>
              </a:rPr>
            </a:br>
            <a:r>
              <a:rPr lang="en-US" b="0" i="0">
                <a:solidFill>
                  <a:schemeClr val="bg1"/>
                </a:solidFill>
                <a:effectLst/>
                <a:latin typeface="-apple-system"/>
              </a:rPr>
              <a:t> </a:t>
            </a:r>
            <a:br>
              <a:rPr lang="en-US">
                <a:solidFill>
                  <a:schemeClr val="bg1"/>
                </a:solidFill>
              </a:rPr>
            </a:br>
            <a:r>
              <a:rPr lang="en-US" b="1" i="0">
                <a:solidFill>
                  <a:schemeClr val="bg1"/>
                </a:solidFill>
                <a:effectLst/>
                <a:latin typeface="-apple-system"/>
              </a:rPr>
              <a:t>less</a:t>
            </a:r>
            <a:r>
              <a:rPr lang="en-US" b="0" i="0">
                <a:solidFill>
                  <a:schemeClr val="bg1"/>
                </a:solidFill>
                <a:effectLst/>
                <a:latin typeface="-apple-system"/>
              </a:rPr>
              <a:t>: This function takes two input values and compares them. If the first value is less than the second one, the output is '</a:t>
            </a:r>
            <a:r>
              <a:rPr lang="en-US" b="1" i="0">
                <a:solidFill>
                  <a:schemeClr val="bg1"/>
                </a:solidFill>
                <a:effectLst/>
                <a:latin typeface="-apple-system"/>
              </a:rPr>
              <a:t>true</a:t>
            </a:r>
            <a:r>
              <a:rPr lang="en-US" b="0" i="0">
                <a:solidFill>
                  <a:schemeClr val="bg1"/>
                </a:solidFill>
                <a:effectLst/>
                <a:latin typeface="-apple-system"/>
              </a:rPr>
              <a:t>' else '</a:t>
            </a:r>
            <a:r>
              <a:rPr lang="en-US" b="1" i="0">
                <a:solidFill>
                  <a:schemeClr val="bg1"/>
                </a:solidFill>
                <a:effectLst/>
                <a:latin typeface="-apple-system"/>
              </a:rPr>
              <a:t>false</a:t>
            </a:r>
            <a:r>
              <a:rPr lang="en-US" b="0" i="0">
                <a:solidFill>
                  <a:schemeClr val="bg1"/>
                </a:solidFill>
                <a:effectLst/>
                <a:latin typeface="-apple-system"/>
              </a:rPr>
              <a:t>'.</a:t>
            </a:r>
            <a:endParaRPr lang="en-IN">
              <a:solidFill>
                <a:schemeClr val="bg1"/>
              </a:solidFill>
            </a:endParaRPr>
          </a:p>
        </p:txBody>
      </p:sp>
      <p:pic>
        <p:nvPicPr>
          <p:cNvPr id="7172" name="Picture 4" descr="Table&#10;&#10;Description automatically generated with medium confidence">
            <a:extLst>
              <a:ext uri="{FF2B5EF4-FFF2-40B4-BE49-F238E27FC236}">
                <a16:creationId xmlns:a16="http://schemas.microsoft.com/office/drawing/2014/main" id="{AD8A88CA-4461-43DB-BEFD-B0FBC0F67B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3323" y="1286665"/>
            <a:ext cx="4688077" cy="244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75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FE6D-3C9D-48D0-BED4-9AE76ABD5DEC}"/>
              </a:ext>
            </a:extLst>
          </p:cNvPr>
          <p:cNvSpPr>
            <a:spLocks noGrp="1"/>
          </p:cNvSpPr>
          <p:nvPr>
            <p:ph type="title"/>
          </p:nvPr>
        </p:nvSpPr>
        <p:spPr>
          <a:xfrm>
            <a:off x="482601" y="482600"/>
            <a:ext cx="2522980" cy="1296033"/>
          </a:xfrm>
          <a:noFill/>
          <a:ln>
            <a:solidFill>
              <a:schemeClr val="bg1"/>
            </a:solidFill>
          </a:ln>
        </p:spPr>
        <p:txBody>
          <a:bodyPr wrap="square">
            <a:normAutofit/>
          </a:bodyPr>
          <a:lstStyle/>
          <a:p>
            <a:endParaRPr lang="en-IN" dirty="0">
              <a:solidFill>
                <a:schemeClr val="bg1"/>
              </a:solidFill>
            </a:endParaRPr>
          </a:p>
        </p:txBody>
      </p:sp>
      <p:sp>
        <p:nvSpPr>
          <p:cNvPr id="3" name="Content Placeholder 2">
            <a:extLst>
              <a:ext uri="{FF2B5EF4-FFF2-40B4-BE49-F238E27FC236}">
                <a16:creationId xmlns:a16="http://schemas.microsoft.com/office/drawing/2014/main" id="{E6AD9D75-A518-4583-BA26-755E4FC8C23B}"/>
              </a:ext>
            </a:extLst>
          </p:cNvPr>
          <p:cNvSpPr>
            <a:spLocks noGrp="1"/>
          </p:cNvSpPr>
          <p:nvPr>
            <p:ph idx="1"/>
          </p:nvPr>
        </p:nvSpPr>
        <p:spPr>
          <a:xfrm>
            <a:off x="482601" y="1978533"/>
            <a:ext cx="2522980" cy="2561716"/>
          </a:xfrm>
        </p:spPr>
        <p:txBody>
          <a:bodyPr>
            <a:normAutofit/>
          </a:bodyPr>
          <a:lstStyle/>
          <a:p>
            <a:r>
              <a:rPr lang="en-US" b="1" i="0" dirty="0" err="1">
                <a:solidFill>
                  <a:schemeClr val="bg1"/>
                </a:solidFill>
                <a:effectLst/>
                <a:latin typeface="-apple-system"/>
              </a:rPr>
              <a:t>FormatNum</a:t>
            </a:r>
            <a:r>
              <a:rPr lang="en-US" b="0" i="0" dirty="0">
                <a:solidFill>
                  <a:schemeClr val="bg1"/>
                </a:solidFill>
                <a:effectLst/>
                <a:latin typeface="-apple-system"/>
              </a:rPr>
              <a:t>: This standard function helps in displaying the result in the required format</a:t>
            </a:r>
            <a:endParaRPr lang="en-IN" dirty="0">
              <a:solidFill>
                <a:schemeClr val="bg1"/>
              </a:solidFill>
            </a:endParaRPr>
          </a:p>
        </p:txBody>
      </p:sp>
      <p:pic>
        <p:nvPicPr>
          <p:cNvPr id="8200" name="Picture 8">
            <a:extLst>
              <a:ext uri="{FF2B5EF4-FFF2-40B4-BE49-F238E27FC236}">
                <a16:creationId xmlns:a16="http://schemas.microsoft.com/office/drawing/2014/main" id="{BEB16130-8122-496D-AA5E-5A7B86767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599" y="671513"/>
            <a:ext cx="5343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58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416E-5C32-4625-8269-37747FC01D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592259-D66C-4904-8EA9-15C9FBFABB26}"/>
              </a:ext>
            </a:extLst>
          </p:cNvPr>
          <p:cNvSpPr>
            <a:spLocks noGrp="1"/>
          </p:cNvSpPr>
          <p:nvPr>
            <p:ph idx="1"/>
          </p:nvPr>
        </p:nvSpPr>
        <p:spPr/>
        <p:txBody>
          <a:bodyPr/>
          <a:lstStyle/>
          <a:p>
            <a:pPr algn="l"/>
            <a:r>
              <a:rPr lang="en-US" b="1" i="0" dirty="0">
                <a:solidFill>
                  <a:srgbClr val="172B4D"/>
                </a:solidFill>
                <a:effectLst/>
                <a:latin typeface="-apple-system"/>
              </a:rPr>
              <a:t>Constants:</a:t>
            </a:r>
            <a:endParaRPr lang="en-US" b="0" i="0" dirty="0">
              <a:solidFill>
                <a:srgbClr val="172B4D"/>
              </a:solidFill>
              <a:effectLst/>
              <a:latin typeface="-apple-system"/>
            </a:endParaRPr>
          </a:p>
          <a:p>
            <a:pPr algn="l"/>
            <a:r>
              <a:rPr lang="en-US" b="0" i="0" dirty="0">
                <a:solidFill>
                  <a:srgbClr val="172B4D"/>
                </a:solidFill>
                <a:effectLst/>
                <a:latin typeface="-apple-system"/>
              </a:rPr>
              <a:t>The standard functions of the Constants function category do not have an input value. Therefore, they generate a value for a target field instead of taking it from a source field. . In addition to these functions, all functions (regardless of whether they are standard or user-defined functions) that do not have input values are referred to as </a:t>
            </a:r>
            <a:r>
              <a:rPr lang="en-US" b="0" i="1" dirty="0">
                <a:solidFill>
                  <a:srgbClr val="172B4D"/>
                </a:solidFill>
                <a:effectLst/>
                <a:latin typeface="-apple-system"/>
              </a:rPr>
              <a:t>Generating Functions.</a:t>
            </a:r>
            <a:endParaRPr lang="en-US" b="0" i="0" dirty="0">
              <a:solidFill>
                <a:srgbClr val="172B4D"/>
              </a:solidFill>
              <a:effectLst/>
              <a:latin typeface="-apple-system"/>
            </a:endParaRPr>
          </a:p>
          <a:p>
            <a:pPr algn="l"/>
            <a:r>
              <a:rPr lang="en-US" b="0" i="0" dirty="0">
                <a:solidFill>
                  <a:srgbClr val="172B4D"/>
                </a:solidFill>
                <a:effectLst/>
                <a:latin typeface="-apple-system"/>
              </a:rPr>
              <a:t>CONSTANT: O gets any string constant that you can enter in the dialog for the function properties.</a:t>
            </a:r>
          </a:p>
          <a:p>
            <a:endParaRPr lang="en-IN" dirty="0"/>
          </a:p>
        </p:txBody>
      </p:sp>
    </p:spTree>
    <p:extLst>
      <p:ext uri="{BB962C8B-B14F-4D97-AF65-F5344CB8AC3E}">
        <p14:creationId xmlns:p14="http://schemas.microsoft.com/office/powerpoint/2010/main" val="59887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8790-2652-4EE2-8E6B-3803DBEE77BA}"/>
              </a:ext>
            </a:extLst>
          </p:cNvPr>
          <p:cNvSpPr>
            <a:spLocks noGrp="1"/>
          </p:cNvSpPr>
          <p:nvPr>
            <p:ph type="title"/>
          </p:nvPr>
        </p:nvSpPr>
        <p:spPr>
          <a:xfrm>
            <a:off x="482601" y="482600"/>
            <a:ext cx="2522980" cy="1296033"/>
          </a:xfrm>
          <a:noFill/>
          <a:ln>
            <a:solidFill>
              <a:schemeClr val="bg1"/>
            </a:solidFill>
          </a:ln>
        </p:spPr>
        <p:txBody>
          <a:bodyPr wrap="square">
            <a:normAutofit/>
          </a:bodyPr>
          <a:lstStyle/>
          <a:p>
            <a:r>
              <a:rPr lang="en-IN" dirty="0">
                <a:solidFill>
                  <a:schemeClr val="bg1"/>
                </a:solidFill>
              </a:rPr>
              <a:t>Mapping</a:t>
            </a:r>
          </a:p>
        </p:txBody>
      </p:sp>
      <p:sp>
        <p:nvSpPr>
          <p:cNvPr id="3" name="Content Placeholder 2">
            <a:extLst>
              <a:ext uri="{FF2B5EF4-FFF2-40B4-BE49-F238E27FC236}">
                <a16:creationId xmlns:a16="http://schemas.microsoft.com/office/drawing/2014/main" id="{1AEE2318-1C05-4299-84DD-DCF807EA98F7}"/>
              </a:ext>
            </a:extLst>
          </p:cNvPr>
          <p:cNvSpPr>
            <a:spLocks noGrp="1"/>
          </p:cNvSpPr>
          <p:nvPr>
            <p:ph idx="1"/>
          </p:nvPr>
        </p:nvSpPr>
        <p:spPr>
          <a:xfrm>
            <a:off x="482601" y="1978533"/>
            <a:ext cx="2522980" cy="2561716"/>
          </a:xfrm>
        </p:spPr>
        <p:txBody>
          <a:bodyPr>
            <a:normAutofit/>
          </a:bodyPr>
          <a:lstStyle/>
          <a:p>
            <a:r>
              <a:rPr lang="en-IN">
                <a:solidFill>
                  <a:schemeClr val="bg1"/>
                </a:solidFill>
              </a:rPr>
              <a:t>Copy Value </a:t>
            </a:r>
          </a:p>
        </p:txBody>
      </p:sp>
      <p:pic>
        <p:nvPicPr>
          <p:cNvPr id="1026" name="Picture 2" descr="Graphical user interface, application&#10;&#10;Description automatically generated">
            <a:extLst>
              <a:ext uri="{FF2B5EF4-FFF2-40B4-BE49-F238E27FC236}">
                <a16:creationId xmlns:a16="http://schemas.microsoft.com/office/drawing/2014/main" id="{A764CA17-E1F5-45EC-913C-3590829DD2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3323" y="1544510"/>
            <a:ext cx="4688077" cy="193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17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A5E3-FAAE-4113-8925-98B4523D441F}"/>
              </a:ext>
            </a:extLst>
          </p:cNvPr>
          <p:cNvSpPr>
            <a:spLocks noGrp="1"/>
          </p:cNvSpPr>
          <p:nvPr>
            <p:ph type="title"/>
          </p:nvPr>
        </p:nvSpPr>
        <p:spPr>
          <a:xfrm>
            <a:off x="603504" y="723519"/>
            <a:ext cx="2300202" cy="891540"/>
          </a:xfrm>
        </p:spPr>
        <p:txBody>
          <a:bodyPr>
            <a:normAutofit/>
          </a:bodyPr>
          <a:lstStyle/>
          <a:p>
            <a:r>
              <a:rPr lang="en-IN" dirty="0"/>
              <a:t>Mapping</a:t>
            </a:r>
          </a:p>
        </p:txBody>
      </p:sp>
      <p:sp>
        <p:nvSpPr>
          <p:cNvPr id="3" name="Content Placeholder 2">
            <a:extLst>
              <a:ext uri="{FF2B5EF4-FFF2-40B4-BE49-F238E27FC236}">
                <a16:creationId xmlns:a16="http://schemas.microsoft.com/office/drawing/2014/main" id="{38F9E034-E72C-480E-B005-70864155C15D}"/>
              </a:ext>
            </a:extLst>
          </p:cNvPr>
          <p:cNvSpPr>
            <a:spLocks noGrp="1"/>
          </p:cNvSpPr>
          <p:nvPr>
            <p:ph idx="1"/>
          </p:nvPr>
        </p:nvSpPr>
        <p:spPr>
          <a:xfrm>
            <a:off x="602434" y="1978533"/>
            <a:ext cx="2297823" cy="2447404"/>
          </a:xfrm>
        </p:spPr>
        <p:txBody>
          <a:bodyPr>
            <a:normAutofit fontScale="92500" lnSpcReduction="20000"/>
          </a:bodyPr>
          <a:lstStyle/>
          <a:p>
            <a:r>
              <a:rPr lang="en-US" b="0" i="0">
                <a:effectLst/>
                <a:latin typeface="72"/>
              </a:rPr>
              <a:t>Date Functions</a:t>
            </a:r>
          </a:p>
          <a:p>
            <a:r>
              <a:rPr lang="en-US" b="0" i="0">
                <a:effectLst/>
                <a:latin typeface="72"/>
              </a:rPr>
              <a:t>Date and time functions are scalar functions that perform an operation on a date and time input value and returns either a string, numeric, or date and time value.</a:t>
            </a:r>
          </a:p>
          <a:p>
            <a:endParaRPr lang="en-IN" dirty="0"/>
          </a:p>
        </p:txBody>
      </p:sp>
      <p:pic>
        <p:nvPicPr>
          <p:cNvPr id="2050" name="Picture 2">
            <a:extLst>
              <a:ext uri="{FF2B5EF4-FFF2-40B4-BE49-F238E27FC236}">
                <a16:creationId xmlns:a16="http://schemas.microsoft.com/office/drawing/2014/main" id="{61678CC5-6CDF-4F3D-B4D4-039DA72D27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17524" y="1694463"/>
            <a:ext cx="4670298" cy="176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3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1205-CC25-4142-A6B5-AA048D3CD3C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96CF40D-604B-4265-A041-339F331EFAFD}"/>
              </a:ext>
            </a:extLst>
          </p:cNvPr>
          <p:cNvSpPr>
            <a:spLocks noGrp="1"/>
          </p:cNvSpPr>
          <p:nvPr>
            <p:ph idx="1"/>
          </p:nvPr>
        </p:nvSpPr>
        <p:spPr>
          <a:xfrm>
            <a:off x="628651" y="1369219"/>
            <a:ext cx="3753251" cy="3263504"/>
          </a:xfrm>
        </p:spPr>
        <p:txBody>
          <a:bodyPr>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IN" sz="2400" dirty="0"/>
              <a:t>Mapping</a:t>
            </a:r>
            <a:br>
              <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4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IN" sz="4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IN" sz="4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
        <p:nvSpPr>
          <p:cNvPr id="4" name="Content Placeholder 2">
            <a:extLst>
              <a:ext uri="{FF2B5EF4-FFF2-40B4-BE49-F238E27FC236}">
                <a16:creationId xmlns:a16="http://schemas.microsoft.com/office/drawing/2014/main" id="{F1C7563A-83CB-4054-BCAA-F9923C000269}"/>
              </a:ext>
            </a:extLst>
          </p:cNvPr>
          <p:cNvSpPr txBox="1">
            <a:spLocks/>
          </p:cNvSpPr>
          <p:nvPr/>
        </p:nvSpPr>
        <p:spPr>
          <a:xfrm>
            <a:off x="4381902" y="1380072"/>
            <a:ext cx="3753251"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IN" sz="2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607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FB11-5E82-4FA3-B370-F05E8A4C9A32}"/>
              </a:ext>
            </a:extLst>
          </p:cNvPr>
          <p:cNvSpPr>
            <a:spLocks noGrp="1"/>
          </p:cNvSpPr>
          <p:nvPr>
            <p:ph type="title"/>
          </p:nvPr>
        </p:nvSpPr>
        <p:spPr/>
        <p:txBody>
          <a:bodyPr/>
          <a:lstStyle/>
          <a:p>
            <a:r>
              <a:rPr lang="en-IN" dirty="0"/>
              <a:t>concatenate</a:t>
            </a:r>
          </a:p>
        </p:txBody>
      </p:sp>
      <p:pic>
        <p:nvPicPr>
          <p:cNvPr id="5" name="Content Placeholder 4">
            <a:extLst>
              <a:ext uri="{FF2B5EF4-FFF2-40B4-BE49-F238E27FC236}">
                <a16:creationId xmlns:a16="http://schemas.microsoft.com/office/drawing/2014/main" id="{31E59FAA-2FAF-4135-96D8-8AD530DECD97}"/>
              </a:ext>
            </a:extLst>
          </p:cNvPr>
          <p:cNvPicPr>
            <a:picLocks noGrp="1" noChangeAspect="1"/>
          </p:cNvPicPr>
          <p:nvPr>
            <p:ph idx="1"/>
          </p:nvPr>
        </p:nvPicPr>
        <p:blipFill>
          <a:blip r:embed="rId2"/>
          <a:stretch>
            <a:fillRect/>
          </a:stretch>
        </p:blipFill>
        <p:spPr>
          <a:xfrm>
            <a:off x="2030724" y="1978026"/>
            <a:ext cx="5082554" cy="2327275"/>
          </a:xfrm>
        </p:spPr>
      </p:pic>
    </p:spTree>
    <p:extLst>
      <p:ext uri="{BB962C8B-B14F-4D97-AF65-F5344CB8AC3E}">
        <p14:creationId xmlns:p14="http://schemas.microsoft.com/office/powerpoint/2010/main" val="399937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B29D-E008-4446-A5D0-612AC5AA5F08}"/>
              </a:ext>
            </a:extLst>
          </p:cNvPr>
          <p:cNvSpPr>
            <a:spLocks noGrp="1"/>
          </p:cNvSpPr>
          <p:nvPr>
            <p:ph type="title"/>
          </p:nvPr>
        </p:nvSpPr>
        <p:spPr>
          <a:xfrm>
            <a:off x="482601" y="482600"/>
            <a:ext cx="2522980" cy="1296033"/>
          </a:xfrm>
          <a:noFill/>
          <a:ln>
            <a:solidFill>
              <a:schemeClr val="bg1"/>
            </a:solidFill>
          </a:ln>
        </p:spPr>
        <p:txBody>
          <a:bodyPr wrap="square">
            <a:normAutofit/>
          </a:bodyPr>
          <a:lstStyle/>
          <a:p>
            <a:endParaRPr lang="en-IN">
              <a:solidFill>
                <a:schemeClr val="bg1"/>
              </a:solidFill>
            </a:endParaRPr>
          </a:p>
        </p:txBody>
      </p:sp>
      <p:sp>
        <p:nvSpPr>
          <p:cNvPr id="3" name="Content Placeholder 2">
            <a:extLst>
              <a:ext uri="{FF2B5EF4-FFF2-40B4-BE49-F238E27FC236}">
                <a16:creationId xmlns:a16="http://schemas.microsoft.com/office/drawing/2014/main" id="{E9784377-6B25-4B2C-89B7-23B408DD4681}"/>
              </a:ext>
            </a:extLst>
          </p:cNvPr>
          <p:cNvSpPr>
            <a:spLocks noGrp="1"/>
          </p:cNvSpPr>
          <p:nvPr>
            <p:ph idx="1"/>
          </p:nvPr>
        </p:nvSpPr>
        <p:spPr>
          <a:xfrm>
            <a:off x="482601" y="1978533"/>
            <a:ext cx="2522980" cy="2561716"/>
          </a:xfrm>
        </p:spPr>
        <p:txBody>
          <a:bodyPr>
            <a:normAutofit/>
          </a:bodyPr>
          <a:lstStyle/>
          <a:p>
            <a:r>
              <a:rPr lang="en-IN">
                <a:solidFill>
                  <a:schemeClr val="bg1"/>
                </a:solidFill>
              </a:rPr>
              <a:t>If else condition</a:t>
            </a:r>
          </a:p>
        </p:txBody>
      </p:sp>
      <p:pic>
        <p:nvPicPr>
          <p:cNvPr id="3074" name="Picture 2" descr="Diagram&#10;&#10;Description automatically generated">
            <a:extLst>
              <a:ext uri="{FF2B5EF4-FFF2-40B4-BE49-F238E27FC236}">
                <a16:creationId xmlns:a16="http://schemas.microsoft.com/office/drawing/2014/main" id="{53EDD56D-39C1-47A7-8268-5DF78A494C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3323" y="1702733"/>
            <a:ext cx="4688077" cy="161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72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927D-C929-4C6C-91E2-7661C774CD48}"/>
              </a:ext>
            </a:extLst>
          </p:cNvPr>
          <p:cNvSpPr>
            <a:spLocks noGrp="1"/>
          </p:cNvSpPr>
          <p:nvPr>
            <p:ph type="title"/>
          </p:nvPr>
        </p:nvSpPr>
        <p:spPr/>
        <p:txBody>
          <a:bodyPr/>
          <a:lstStyle/>
          <a:p>
            <a:r>
              <a:rPr lang="en-IN" dirty="0"/>
              <a:t>Mapping Function</a:t>
            </a:r>
          </a:p>
        </p:txBody>
      </p:sp>
      <p:sp>
        <p:nvSpPr>
          <p:cNvPr id="3" name="Content Placeholder 2">
            <a:extLst>
              <a:ext uri="{FF2B5EF4-FFF2-40B4-BE49-F238E27FC236}">
                <a16:creationId xmlns:a16="http://schemas.microsoft.com/office/drawing/2014/main" id="{721B9082-C3CB-4486-B4BE-E95E7282C9C2}"/>
              </a:ext>
            </a:extLst>
          </p:cNvPr>
          <p:cNvSpPr>
            <a:spLocks noGrp="1"/>
          </p:cNvSpPr>
          <p:nvPr>
            <p:ph idx="1"/>
          </p:nvPr>
        </p:nvSpPr>
        <p:spPr/>
        <p:txBody>
          <a:bodyPr/>
          <a:lstStyle/>
          <a:p>
            <a:r>
              <a:rPr lang="en-US" b="1" i="0" dirty="0" err="1">
                <a:solidFill>
                  <a:srgbClr val="3C3C3C"/>
                </a:solidFill>
                <a:effectLst/>
                <a:latin typeface="BentonSansBook"/>
              </a:rPr>
              <a:t>equalsS</a:t>
            </a:r>
            <a:r>
              <a:rPr lang="en-US" b="0" i="0" dirty="0">
                <a:solidFill>
                  <a:srgbClr val="3C3C3C"/>
                </a:solidFill>
                <a:effectLst/>
                <a:latin typeface="BentonSansBook"/>
              </a:rPr>
              <a:t> Function available in Text Function</a:t>
            </a:r>
          </a:p>
          <a:p>
            <a:r>
              <a:rPr lang="en-US" b="0" i="0" dirty="0">
                <a:solidFill>
                  <a:srgbClr val="3C3C3C"/>
                </a:solidFill>
                <a:effectLst/>
                <a:latin typeface="BentonSansBook"/>
              </a:rPr>
              <a:t>R = true, if string X equals string Y, otherwise R = false</a:t>
            </a:r>
            <a:endParaRPr lang="en-IN" dirty="0"/>
          </a:p>
        </p:txBody>
      </p:sp>
    </p:spTree>
    <p:extLst>
      <p:ext uri="{BB962C8B-B14F-4D97-AF65-F5344CB8AC3E}">
        <p14:creationId xmlns:p14="http://schemas.microsoft.com/office/powerpoint/2010/main" val="50101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230B-FACE-4E93-8BD7-5939669BDA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FEAF19-7B7B-438F-B532-81B4CD662C51}"/>
              </a:ext>
            </a:extLst>
          </p:cNvPr>
          <p:cNvSpPr>
            <a:spLocks noGrp="1"/>
          </p:cNvSpPr>
          <p:nvPr>
            <p:ph idx="1"/>
          </p:nvPr>
        </p:nvSpPr>
        <p:spPr/>
        <p:txBody>
          <a:bodyPr/>
          <a:lstStyle/>
          <a:p>
            <a:r>
              <a:rPr lang="en-IN" dirty="0"/>
              <a:t>If Else</a:t>
            </a:r>
          </a:p>
          <a:p>
            <a:r>
              <a:rPr lang="en-IN" dirty="0"/>
              <a:t>If without else</a:t>
            </a:r>
          </a:p>
          <a:p>
            <a:r>
              <a:rPr lang="en-IN" dirty="0"/>
              <a:t>And</a:t>
            </a:r>
          </a:p>
          <a:p>
            <a:r>
              <a:rPr lang="en-IN" dirty="0"/>
              <a:t>Or</a:t>
            </a:r>
          </a:p>
          <a:p>
            <a:endParaRPr lang="en-IN" dirty="0"/>
          </a:p>
        </p:txBody>
      </p:sp>
    </p:spTree>
    <p:extLst>
      <p:ext uri="{BB962C8B-B14F-4D97-AF65-F5344CB8AC3E}">
        <p14:creationId xmlns:p14="http://schemas.microsoft.com/office/powerpoint/2010/main" val="97471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90DA-A0F4-45A0-BD59-1158833D19F4}"/>
              </a:ext>
            </a:extLst>
          </p:cNvPr>
          <p:cNvSpPr>
            <a:spLocks noGrp="1"/>
          </p:cNvSpPr>
          <p:nvPr>
            <p:ph type="title"/>
          </p:nvPr>
        </p:nvSpPr>
        <p:spPr/>
        <p:txBody>
          <a:bodyPr/>
          <a:lstStyle/>
          <a:p>
            <a:r>
              <a:rPr lang="en-IN" dirty="0"/>
              <a:t>Context </a:t>
            </a:r>
          </a:p>
        </p:txBody>
      </p:sp>
      <p:sp>
        <p:nvSpPr>
          <p:cNvPr id="3" name="Content Placeholder 2">
            <a:extLst>
              <a:ext uri="{FF2B5EF4-FFF2-40B4-BE49-F238E27FC236}">
                <a16:creationId xmlns:a16="http://schemas.microsoft.com/office/drawing/2014/main" id="{0B85B23F-2306-4EFD-82E4-10C73356DADC}"/>
              </a:ext>
            </a:extLst>
          </p:cNvPr>
          <p:cNvSpPr>
            <a:spLocks noGrp="1"/>
          </p:cNvSpPr>
          <p:nvPr>
            <p:ph idx="1"/>
          </p:nvPr>
        </p:nvSpPr>
        <p:spPr/>
        <p:txBody>
          <a:bodyPr/>
          <a:lstStyle/>
          <a:p>
            <a:r>
              <a:rPr lang="en-US" b="0" i="0" dirty="0">
                <a:solidFill>
                  <a:srgbClr val="000000"/>
                </a:solidFill>
                <a:effectLst/>
                <a:latin typeface="MuseoSansCyrl300"/>
              </a:rPr>
              <a:t>XML messages in CPI are handled as </a:t>
            </a:r>
            <a:r>
              <a:rPr lang="en-US" b="1" i="0" dirty="0">
                <a:solidFill>
                  <a:srgbClr val="000000"/>
                </a:solidFill>
                <a:effectLst/>
                <a:latin typeface="MuseoSansCyrl300"/>
              </a:rPr>
              <a:t>Queues</a:t>
            </a:r>
            <a:r>
              <a:rPr lang="en-US" b="0" i="0" dirty="0">
                <a:solidFill>
                  <a:srgbClr val="000000"/>
                </a:solidFill>
                <a:effectLst/>
                <a:latin typeface="MuseoSansCyrl300"/>
              </a:rPr>
              <a:t>. In a queue, </a:t>
            </a:r>
            <a:r>
              <a:rPr lang="en-US" b="1" i="0" dirty="0">
                <a:solidFill>
                  <a:srgbClr val="000000"/>
                </a:solidFill>
                <a:effectLst/>
                <a:latin typeface="MuseoSansCyrl300"/>
              </a:rPr>
              <a:t>Context</a:t>
            </a:r>
            <a:r>
              <a:rPr lang="en-US" b="0" i="0" dirty="0">
                <a:solidFill>
                  <a:srgbClr val="000000"/>
                </a:solidFill>
                <a:effectLst/>
                <a:latin typeface="MuseoSansCyrl300"/>
              </a:rPr>
              <a:t> is the position or the level of a XML node (element) relative to a parent node. If elements belong to the same parent node, the elements are in same Context. When the parent node changes, </a:t>
            </a:r>
            <a:r>
              <a:rPr lang="en-US" b="1" i="0" dirty="0">
                <a:solidFill>
                  <a:srgbClr val="000000"/>
                </a:solidFill>
                <a:effectLst/>
                <a:latin typeface="MuseoSansCyrl300"/>
              </a:rPr>
              <a:t>Context Change</a:t>
            </a:r>
            <a:r>
              <a:rPr lang="en-US" b="0" i="0" dirty="0">
                <a:solidFill>
                  <a:srgbClr val="000000"/>
                </a:solidFill>
                <a:effectLst/>
                <a:latin typeface="MuseoSansCyrl300"/>
              </a:rPr>
              <a:t> is inserted to the queue. Context Changes are shown in dark gray color</a:t>
            </a:r>
            <a:endParaRPr lang="en-IN" dirty="0"/>
          </a:p>
          <a:p>
            <a:endParaRPr lang="en-IN" dirty="0"/>
          </a:p>
        </p:txBody>
      </p:sp>
    </p:spTree>
    <p:extLst>
      <p:ext uri="{BB962C8B-B14F-4D97-AF65-F5344CB8AC3E}">
        <p14:creationId xmlns:p14="http://schemas.microsoft.com/office/powerpoint/2010/main" val="2114514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9772-ED1C-4680-92B0-EAC981C647E0}"/>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D0C1E3B2-0115-4176-A071-C3500F42A93A}"/>
              </a:ext>
            </a:extLst>
          </p:cNvPr>
          <p:cNvPicPr>
            <a:picLocks noGrp="1" noChangeAspect="1"/>
          </p:cNvPicPr>
          <p:nvPr>
            <p:ph idx="1"/>
          </p:nvPr>
        </p:nvPicPr>
        <p:blipFill>
          <a:blip r:embed="rId2"/>
          <a:stretch>
            <a:fillRect/>
          </a:stretch>
        </p:blipFill>
        <p:spPr>
          <a:xfrm>
            <a:off x="2909113" y="1978026"/>
            <a:ext cx="3325775" cy="2327275"/>
          </a:xfrm>
        </p:spPr>
      </p:pic>
    </p:spTree>
    <p:extLst>
      <p:ext uri="{BB962C8B-B14F-4D97-AF65-F5344CB8AC3E}">
        <p14:creationId xmlns:p14="http://schemas.microsoft.com/office/powerpoint/2010/main" val="1682936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014F-2666-4219-B02F-5DE0DC9DB4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06D1D4-66CA-445D-9E2F-E5DEA5C0869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8925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9E10-E4F6-4B8F-A427-BB068FBF7D35}"/>
              </a:ext>
            </a:extLst>
          </p:cNvPr>
          <p:cNvSpPr>
            <a:spLocks noGrp="1"/>
          </p:cNvSpPr>
          <p:nvPr>
            <p:ph type="title"/>
          </p:nvPr>
        </p:nvSpPr>
        <p:spPr/>
        <p:txBody>
          <a:bodyPr/>
          <a:lstStyle/>
          <a:p>
            <a:endParaRPr lang="en-IN"/>
          </a:p>
        </p:txBody>
      </p:sp>
      <p:pic>
        <p:nvPicPr>
          <p:cNvPr id="4" name="Content Placeholder 4" descr="Table&#10;&#10;Description automatically generated">
            <a:extLst>
              <a:ext uri="{FF2B5EF4-FFF2-40B4-BE49-F238E27FC236}">
                <a16:creationId xmlns:a16="http://schemas.microsoft.com/office/drawing/2014/main" id="{4AE8CBB8-4B4C-457E-BB11-554ABD9FB72F}"/>
              </a:ext>
            </a:extLst>
          </p:cNvPr>
          <p:cNvPicPr>
            <a:picLocks noGrp="1" noChangeAspect="1"/>
          </p:cNvPicPr>
          <p:nvPr>
            <p:ph idx="1"/>
          </p:nvPr>
        </p:nvPicPr>
        <p:blipFill>
          <a:blip r:embed="rId2"/>
          <a:stretch>
            <a:fillRect/>
          </a:stretch>
        </p:blipFill>
        <p:spPr>
          <a:xfrm>
            <a:off x="1984645" y="1978026"/>
            <a:ext cx="5174711" cy="2327275"/>
          </a:xfrm>
          <a:prstGeom prst="rect">
            <a:avLst/>
          </a:prstGeom>
          <a:ln>
            <a:noFill/>
          </a:ln>
        </p:spPr>
      </p:pic>
    </p:spTree>
    <p:extLst>
      <p:ext uri="{BB962C8B-B14F-4D97-AF65-F5344CB8AC3E}">
        <p14:creationId xmlns:p14="http://schemas.microsoft.com/office/powerpoint/2010/main" val="1931411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1D87-B6A6-43C0-BC5A-8B7FA60C2D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14D308-87DA-4173-BBD0-3230F33166BF}"/>
              </a:ext>
            </a:extLst>
          </p:cNvPr>
          <p:cNvSpPr>
            <a:spLocks noGrp="1"/>
          </p:cNvSpPr>
          <p:nvPr>
            <p:ph idx="1"/>
          </p:nvPr>
        </p:nvSpPr>
        <p:spPr/>
        <p:txBody>
          <a:bodyPr/>
          <a:lstStyle/>
          <a:p>
            <a:endParaRPr lang="en-IN"/>
          </a:p>
        </p:txBody>
      </p:sp>
      <p:pic>
        <p:nvPicPr>
          <p:cNvPr id="4" name="Content Placeholder 4" descr="Table&#10;&#10;Description automatically generated">
            <a:extLst>
              <a:ext uri="{FF2B5EF4-FFF2-40B4-BE49-F238E27FC236}">
                <a16:creationId xmlns:a16="http://schemas.microsoft.com/office/drawing/2014/main" id="{0C260AC9-080A-4463-8AE4-375A0DD94BA3}"/>
              </a:ext>
            </a:extLst>
          </p:cNvPr>
          <p:cNvPicPr>
            <a:picLocks noChangeAspect="1"/>
          </p:cNvPicPr>
          <p:nvPr/>
        </p:nvPicPr>
        <p:blipFill>
          <a:blip r:embed="rId2"/>
          <a:stretch>
            <a:fillRect/>
          </a:stretch>
        </p:blipFill>
        <p:spPr>
          <a:xfrm>
            <a:off x="643467" y="1002623"/>
            <a:ext cx="8575552" cy="3816121"/>
          </a:xfrm>
          <a:prstGeom prst="rect">
            <a:avLst/>
          </a:prstGeom>
        </p:spPr>
      </p:pic>
    </p:spTree>
    <p:extLst>
      <p:ext uri="{BB962C8B-B14F-4D97-AF65-F5344CB8AC3E}">
        <p14:creationId xmlns:p14="http://schemas.microsoft.com/office/powerpoint/2010/main" val="4024311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5C3E-57DF-4B0C-94FC-E048A02277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891AA8-1BED-46F8-A8FA-95FB0EBD61C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141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8155-DD04-4381-94C4-FDC727313DE4}"/>
              </a:ext>
            </a:extLst>
          </p:cNvPr>
          <p:cNvSpPr>
            <a:spLocks noGrp="1"/>
          </p:cNvSpPr>
          <p:nvPr>
            <p:ph type="title"/>
          </p:nvPr>
        </p:nvSpPr>
        <p:spPr/>
        <p:txBody>
          <a:bodyPr/>
          <a:lstStyle/>
          <a:p>
            <a:r>
              <a:rPr lang="en-IN"/>
              <a:t>Message Mapping</a:t>
            </a:r>
            <a:endParaRPr lang="en-IN" dirty="0"/>
          </a:p>
        </p:txBody>
      </p:sp>
      <p:sp>
        <p:nvSpPr>
          <p:cNvPr id="3" name="Content Placeholder 2">
            <a:extLst>
              <a:ext uri="{FF2B5EF4-FFF2-40B4-BE49-F238E27FC236}">
                <a16:creationId xmlns:a16="http://schemas.microsoft.com/office/drawing/2014/main" id="{3396CB3E-0E9C-4C1B-AEED-35C19FD955A7}"/>
              </a:ext>
            </a:extLst>
          </p:cNvPr>
          <p:cNvSpPr>
            <a:spLocks noGrp="1"/>
          </p:cNvSpPr>
          <p:nvPr>
            <p:ph idx="1"/>
          </p:nvPr>
        </p:nvSpPr>
        <p:spPr/>
        <p:txBody>
          <a:bodyPr/>
          <a:lstStyle/>
          <a:p>
            <a:r>
              <a:rPr lang="en-US" b="1" i="0" dirty="0">
                <a:solidFill>
                  <a:srgbClr val="444444"/>
                </a:solidFill>
                <a:effectLst/>
                <a:latin typeface="BentonSansRegular"/>
              </a:rPr>
              <a:t>Message Mapping is nothing but a set of rules for producing target XML from the source XML.</a:t>
            </a:r>
          </a:p>
          <a:p>
            <a:r>
              <a:rPr lang="en-US" b="1" i="0" dirty="0">
                <a:solidFill>
                  <a:srgbClr val="444444"/>
                </a:solidFill>
                <a:effectLst/>
                <a:latin typeface="BentonSansRegular"/>
              </a:rPr>
              <a:t>These rules are nothing but relations between the source XML tags and target XML tags”</a:t>
            </a:r>
          </a:p>
          <a:p>
            <a:r>
              <a:rPr lang="en-US" b="0" i="0" dirty="0">
                <a:solidFill>
                  <a:srgbClr val="333333"/>
                </a:solidFill>
                <a:effectLst/>
                <a:latin typeface="72"/>
              </a:rPr>
              <a:t>For example, consider the record </a:t>
            </a:r>
            <a:r>
              <a:rPr lang="en-US" b="1" i="0" dirty="0">
                <a:solidFill>
                  <a:srgbClr val="333333"/>
                </a:solidFill>
                <a:effectLst/>
                <a:latin typeface="72"/>
              </a:rPr>
              <a:t>Employee</a:t>
            </a:r>
            <a:r>
              <a:rPr lang="en-US" b="0" i="0" dirty="0">
                <a:solidFill>
                  <a:srgbClr val="333333"/>
                </a:solidFill>
                <a:effectLst/>
                <a:latin typeface="72"/>
              </a:rPr>
              <a:t> and we need to update the employee identification number. In the sender system, the field name is </a:t>
            </a:r>
            <a:r>
              <a:rPr lang="en-US" b="1" i="0" dirty="0">
                <a:solidFill>
                  <a:srgbClr val="333333"/>
                </a:solidFill>
                <a:effectLst/>
                <a:latin typeface="72"/>
              </a:rPr>
              <a:t>Employee ID</a:t>
            </a:r>
            <a:r>
              <a:rPr lang="en-US" b="0" i="0" dirty="0">
                <a:solidFill>
                  <a:srgbClr val="333333"/>
                </a:solidFill>
                <a:effectLst/>
                <a:latin typeface="72"/>
              </a:rPr>
              <a:t>. However, in the receiver system, the same field is called </a:t>
            </a:r>
            <a:r>
              <a:rPr lang="en-US" b="1" i="0" dirty="0">
                <a:solidFill>
                  <a:srgbClr val="333333"/>
                </a:solidFill>
                <a:effectLst/>
                <a:latin typeface="72"/>
              </a:rPr>
              <a:t>ID</a:t>
            </a:r>
            <a:r>
              <a:rPr lang="en-US" b="0" i="0" dirty="0">
                <a:solidFill>
                  <a:srgbClr val="333333"/>
                </a:solidFill>
                <a:effectLst/>
                <a:latin typeface="72"/>
              </a:rPr>
              <a:t>.</a:t>
            </a:r>
            <a:endParaRPr lang="en-IN" dirty="0"/>
          </a:p>
        </p:txBody>
      </p:sp>
    </p:spTree>
    <p:extLst>
      <p:ext uri="{BB962C8B-B14F-4D97-AF65-F5344CB8AC3E}">
        <p14:creationId xmlns:p14="http://schemas.microsoft.com/office/powerpoint/2010/main" val="3129909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8EEA-09C3-4AD0-8B55-DAAC6C5E39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6B4318-3330-40DB-8690-27725013A2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0907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2189-776A-4564-9227-571643620775}"/>
              </a:ext>
            </a:extLst>
          </p:cNvPr>
          <p:cNvSpPr>
            <a:spLocks noGrp="1"/>
          </p:cNvSpPr>
          <p:nvPr>
            <p:ph type="title"/>
          </p:nvPr>
        </p:nvSpPr>
        <p:spPr>
          <a:xfrm>
            <a:off x="482601" y="482600"/>
            <a:ext cx="2522980" cy="1296033"/>
          </a:xfrm>
          <a:noFill/>
          <a:ln>
            <a:solidFill>
              <a:schemeClr val="bg1"/>
            </a:solidFill>
          </a:ln>
        </p:spPr>
        <p:txBody>
          <a:bodyPr wrap="square">
            <a:normAutofit/>
          </a:bodyPr>
          <a:lstStyle/>
          <a:p>
            <a:endParaRPr lang="en-IN">
              <a:solidFill>
                <a:schemeClr val="bg1"/>
              </a:solidFill>
            </a:endParaRPr>
          </a:p>
        </p:txBody>
      </p:sp>
      <p:sp>
        <p:nvSpPr>
          <p:cNvPr id="3" name="Content Placeholder 2">
            <a:extLst>
              <a:ext uri="{FF2B5EF4-FFF2-40B4-BE49-F238E27FC236}">
                <a16:creationId xmlns:a16="http://schemas.microsoft.com/office/drawing/2014/main" id="{FF348907-AA1D-4F12-B11B-1BC27BC63FB7}"/>
              </a:ext>
            </a:extLst>
          </p:cNvPr>
          <p:cNvSpPr>
            <a:spLocks noGrp="1"/>
          </p:cNvSpPr>
          <p:nvPr>
            <p:ph idx="1"/>
          </p:nvPr>
        </p:nvSpPr>
        <p:spPr>
          <a:xfrm>
            <a:off x="482601" y="1978533"/>
            <a:ext cx="2522980" cy="2561716"/>
          </a:xfrm>
        </p:spPr>
        <p:txBody>
          <a:bodyPr>
            <a:normAutofit/>
          </a:bodyPr>
          <a:lstStyle/>
          <a:p>
            <a:r>
              <a:rPr lang="en-IN">
                <a:solidFill>
                  <a:schemeClr val="bg1"/>
                </a:solidFill>
              </a:rPr>
              <a:t>Copy value</a:t>
            </a:r>
          </a:p>
        </p:txBody>
      </p:sp>
      <p:pic>
        <p:nvPicPr>
          <p:cNvPr id="4" name="Content Placeholder 4" descr="Graphical user interface, diagram&#10;&#10;Description automatically generated">
            <a:extLst>
              <a:ext uri="{FF2B5EF4-FFF2-40B4-BE49-F238E27FC236}">
                <a16:creationId xmlns:a16="http://schemas.microsoft.com/office/drawing/2014/main" id="{8CB02CFF-B6A7-421F-BAD1-1F8428175770}"/>
              </a:ext>
            </a:extLst>
          </p:cNvPr>
          <p:cNvPicPr>
            <a:picLocks noChangeAspect="1"/>
          </p:cNvPicPr>
          <p:nvPr/>
        </p:nvPicPr>
        <p:blipFill>
          <a:blip r:embed="rId2"/>
          <a:stretch>
            <a:fillRect/>
          </a:stretch>
        </p:blipFill>
        <p:spPr>
          <a:xfrm>
            <a:off x="3973323" y="1562089"/>
            <a:ext cx="4688077" cy="1898670"/>
          </a:xfrm>
          <a:prstGeom prst="rect">
            <a:avLst/>
          </a:prstGeom>
        </p:spPr>
      </p:pic>
    </p:spTree>
    <p:extLst>
      <p:ext uri="{BB962C8B-B14F-4D97-AF65-F5344CB8AC3E}">
        <p14:creationId xmlns:p14="http://schemas.microsoft.com/office/powerpoint/2010/main" val="57808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B254-241D-4026-A8BB-64112724C268}"/>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4AB82CDA-80EC-4135-8F2B-30A3098AB792}"/>
              </a:ext>
            </a:extLst>
          </p:cNvPr>
          <p:cNvPicPr>
            <a:picLocks noGrp="1" noChangeAspect="1"/>
          </p:cNvPicPr>
          <p:nvPr>
            <p:ph idx="1"/>
          </p:nvPr>
        </p:nvPicPr>
        <p:blipFill>
          <a:blip r:embed="rId2"/>
          <a:stretch>
            <a:fillRect/>
          </a:stretch>
        </p:blipFill>
        <p:spPr>
          <a:xfrm>
            <a:off x="2412022" y="1978026"/>
            <a:ext cx="4319957" cy="2327275"/>
          </a:xfrm>
        </p:spPr>
      </p:pic>
    </p:spTree>
    <p:extLst>
      <p:ext uri="{BB962C8B-B14F-4D97-AF65-F5344CB8AC3E}">
        <p14:creationId xmlns:p14="http://schemas.microsoft.com/office/powerpoint/2010/main" val="2867942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7F9F-EEAC-4078-9868-089B50DF6B4E}"/>
              </a:ext>
            </a:extLst>
          </p:cNvPr>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D2A9E403-9DE3-43C4-BBCE-C153FAEA172E}"/>
              </a:ext>
            </a:extLst>
          </p:cNvPr>
          <p:cNvPicPr>
            <a:picLocks noGrp="1" noChangeAspect="1"/>
          </p:cNvPicPr>
          <p:nvPr>
            <p:ph idx="1"/>
          </p:nvPr>
        </p:nvPicPr>
        <p:blipFill>
          <a:blip r:embed="rId2"/>
          <a:stretch>
            <a:fillRect/>
          </a:stretch>
        </p:blipFill>
        <p:spPr>
          <a:xfrm>
            <a:off x="1813530" y="1978026"/>
            <a:ext cx="5516941" cy="2327275"/>
          </a:xfrm>
        </p:spPr>
      </p:pic>
    </p:spTree>
    <p:extLst>
      <p:ext uri="{BB962C8B-B14F-4D97-AF65-F5344CB8AC3E}">
        <p14:creationId xmlns:p14="http://schemas.microsoft.com/office/powerpoint/2010/main" val="2953157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340D-AF11-462C-930F-B3A30BF2756A}"/>
              </a:ext>
            </a:extLst>
          </p:cNvPr>
          <p:cNvSpPr>
            <a:spLocks noGrp="1"/>
          </p:cNvSpPr>
          <p:nvPr>
            <p:ph type="title"/>
          </p:nvPr>
        </p:nvSpPr>
        <p:spPr>
          <a:xfrm>
            <a:off x="482601" y="482600"/>
            <a:ext cx="2522980" cy="1296033"/>
          </a:xfrm>
          <a:noFill/>
          <a:ln>
            <a:solidFill>
              <a:schemeClr val="bg1"/>
            </a:solidFill>
          </a:ln>
        </p:spPr>
        <p:txBody>
          <a:bodyPr wrap="square">
            <a:normAutofit/>
          </a:bodyPr>
          <a:lstStyle/>
          <a:p>
            <a:endParaRPr lang="en-IN">
              <a:solidFill>
                <a:schemeClr val="bg1"/>
              </a:solidFill>
            </a:endParaRPr>
          </a:p>
        </p:txBody>
      </p:sp>
      <p:sp>
        <p:nvSpPr>
          <p:cNvPr id="3" name="Content Placeholder 2">
            <a:extLst>
              <a:ext uri="{FF2B5EF4-FFF2-40B4-BE49-F238E27FC236}">
                <a16:creationId xmlns:a16="http://schemas.microsoft.com/office/drawing/2014/main" id="{6EADCA22-77F7-4FD5-84B7-0BA15B7E039B}"/>
              </a:ext>
            </a:extLst>
          </p:cNvPr>
          <p:cNvSpPr>
            <a:spLocks noGrp="1"/>
          </p:cNvSpPr>
          <p:nvPr>
            <p:ph idx="1"/>
          </p:nvPr>
        </p:nvSpPr>
        <p:spPr>
          <a:xfrm>
            <a:off x="482601" y="1978533"/>
            <a:ext cx="2522980" cy="2561716"/>
          </a:xfrm>
        </p:spPr>
        <p:txBody>
          <a:bodyPr>
            <a:normAutofit/>
          </a:bodyPr>
          <a:lstStyle/>
          <a:p>
            <a:r>
              <a:rPr lang="en-IN">
                <a:solidFill>
                  <a:schemeClr val="bg1"/>
                </a:solidFill>
              </a:rPr>
              <a:t>Collpase context</a:t>
            </a:r>
          </a:p>
        </p:txBody>
      </p:sp>
      <p:pic>
        <p:nvPicPr>
          <p:cNvPr id="4" name="Content Placeholder 4" descr="Table&#10;&#10;Description automatically generated">
            <a:extLst>
              <a:ext uri="{FF2B5EF4-FFF2-40B4-BE49-F238E27FC236}">
                <a16:creationId xmlns:a16="http://schemas.microsoft.com/office/drawing/2014/main" id="{EBAFB867-C2C8-4F19-AE87-D3A67B6BF15C}"/>
              </a:ext>
            </a:extLst>
          </p:cNvPr>
          <p:cNvPicPr>
            <a:picLocks noChangeAspect="1"/>
          </p:cNvPicPr>
          <p:nvPr/>
        </p:nvPicPr>
        <p:blipFill>
          <a:blip r:embed="rId2"/>
          <a:stretch>
            <a:fillRect/>
          </a:stretch>
        </p:blipFill>
        <p:spPr>
          <a:xfrm>
            <a:off x="4283452" y="482601"/>
            <a:ext cx="4067819" cy="4057649"/>
          </a:xfrm>
          <a:prstGeom prst="rect">
            <a:avLst/>
          </a:prstGeom>
        </p:spPr>
      </p:pic>
    </p:spTree>
    <p:extLst>
      <p:ext uri="{BB962C8B-B14F-4D97-AF65-F5344CB8AC3E}">
        <p14:creationId xmlns:p14="http://schemas.microsoft.com/office/powerpoint/2010/main" val="3968375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CBB0-E8DF-4515-B406-086812163C2D}"/>
              </a:ext>
            </a:extLst>
          </p:cNvPr>
          <p:cNvSpPr>
            <a:spLocks noGrp="1"/>
          </p:cNvSpPr>
          <p:nvPr>
            <p:ph type="title"/>
          </p:nvPr>
        </p:nvSpPr>
        <p:spPr>
          <a:xfrm>
            <a:off x="482601" y="482600"/>
            <a:ext cx="2522980" cy="1296033"/>
          </a:xfrm>
          <a:noFill/>
          <a:ln>
            <a:solidFill>
              <a:schemeClr val="bg1"/>
            </a:solidFill>
          </a:ln>
        </p:spPr>
        <p:txBody>
          <a:bodyPr wrap="square">
            <a:normAutofit/>
          </a:bodyPr>
          <a:lstStyle/>
          <a:p>
            <a:endParaRPr lang="en-IN">
              <a:solidFill>
                <a:schemeClr val="bg1"/>
              </a:solidFill>
            </a:endParaRPr>
          </a:p>
        </p:txBody>
      </p:sp>
      <p:sp>
        <p:nvSpPr>
          <p:cNvPr id="3" name="Content Placeholder 2">
            <a:extLst>
              <a:ext uri="{FF2B5EF4-FFF2-40B4-BE49-F238E27FC236}">
                <a16:creationId xmlns:a16="http://schemas.microsoft.com/office/drawing/2014/main" id="{0282279F-5647-4803-8C75-198724E79445}"/>
              </a:ext>
            </a:extLst>
          </p:cNvPr>
          <p:cNvSpPr>
            <a:spLocks noGrp="1"/>
          </p:cNvSpPr>
          <p:nvPr>
            <p:ph idx="1"/>
          </p:nvPr>
        </p:nvSpPr>
        <p:spPr>
          <a:xfrm>
            <a:off x="482601" y="1978533"/>
            <a:ext cx="2522980" cy="2561716"/>
          </a:xfrm>
        </p:spPr>
        <p:txBody>
          <a:bodyPr>
            <a:normAutofit/>
          </a:bodyPr>
          <a:lstStyle/>
          <a:p>
            <a:r>
              <a:rPr lang="en-IN">
                <a:solidFill>
                  <a:schemeClr val="bg1"/>
                </a:solidFill>
              </a:rPr>
              <a:t>Remove context</a:t>
            </a:r>
          </a:p>
        </p:txBody>
      </p:sp>
      <p:pic>
        <p:nvPicPr>
          <p:cNvPr id="4" name="Content Placeholder 4" descr="Graphical user interface, table&#10;&#10;Description automatically generated">
            <a:extLst>
              <a:ext uri="{FF2B5EF4-FFF2-40B4-BE49-F238E27FC236}">
                <a16:creationId xmlns:a16="http://schemas.microsoft.com/office/drawing/2014/main" id="{3AF5730F-4029-48A8-AA52-B0B0A46F4986}"/>
              </a:ext>
            </a:extLst>
          </p:cNvPr>
          <p:cNvPicPr>
            <a:picLocks noChangeAspect="1"/>
          </p:cNvPicPr>
          <p:nvPr/>
        </p:nvPicPr>
        <p:blipFill>
          <a:blip r:embed="rId2"/>
          <a:stretch>
            <a:fillRect/>
          </a:stretch>
        </p:blipFill>
        <p:spPr>
          <a:xfrm>
            <a:off x="4209492" y="482601"/>
            <a:ext cx="4215739" cy="4057649"/>
          </a:xfrm>
          <a:prstGeom prst="rect">
            <a:avLst/>
          </a:prstGeom>
        </p:spPr>
      </p:pic>
    </p:spTree>
    <p:extLst>
      <p:ext uri="{BB962C8B-B14F-4D97-AF65-F5344CB8AC3E}">
        <p14:creationId xmlns:p14="http://schemas.microsoft.com/office/powerpoint/2010/main" val="3769168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50BD-6A22-4C4D-8EE6-84161585098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B47327-956C-4896-8654-F225DD7AB1C5}"/>
              </a:ext>
            </a:extLst>
          </p:cNvPr>
          <p:cNvSpPr>
            <a:spLocks noGrp="1"/>
          </p:cNvSpPr>
          <p:nvPr>
            <p:ph idx="1"/>
          </p:nvPr>
        </p:nvSpPr>
        <p:spPr/>
        <p:txBody>
          <a:bodyPr/>
          <a:lstStyle/>
          <a:p>
            <a:r>
              <a:rPr lang="en-IN" dirty="0"/>
              <a:t>Node function</a:t>
            </a:r>
          </a:p>
        </p:txBody>
      </p:sp>
    </p:spTree>
    <p:extLst>
      <p:ext uri="{BB962C8B-B14F-4D97-AF65-F5344CB8AC3E}">
        <p14:creationId xmlns:p14="http://schemas.microsoft.com/office/powerpoint/2010/main" val="634771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2D4D-C54E-4A32-AE9F-95FBDCAB9738}"/>
              </a:ext>
            </a:extLst>
          </p:cNvPr>
          <p:cNvSpPr>
            <a:spLocks noGrp="1"/>
          </p:cNvSpPr>
          <p:nvPr>
            <p:ph type="title"/>
          </p:nvPr>
        </p:nvSpPr>
        <p:spPr>
          <a:xfrm>
            <a:off x="482601" y="482600"/>
            <a:ext cx="2522980" cy="1296033"/>
          </a:xfrm>
          <a:noFill/>
          <a:ln>
            <a:solidFill>
              <a:schemeClr val="bg1"/>
            </a:solidFill>
          </a:ln>
        </p:spPr>
        <p:txBody>
          <a:bodyPr wrap="square">
            <a:normAutofit/>
          </a:bodyPr>
          <a:lstStyle/>
          <a:p>
            <a:r>
              <a:rPr lang="en-IN" dirty="0">
                <a:solidFill>
                  <a:schemeClr val="bg1"/>
                </a:solidFill>
              </a:rPr>
              <a:t>Mapping</a:t>
            </a:r>
          </a:p>
        </p:txBody>
      </p:sp>
      <p:sp>
        <p:nvSpPr>
          <p:cNvPr id="3" name="Content Placeholder 2">
            <a:extLst>
              <a:ext uri="{FF2B5EF4-FFF2-40B4-BE49-F238E27FC236}">
                <a16:creationId xmlns:a16="http://schemas.microsoft.com/office/drawing/2014/main" id="{E18E4738-2C5F-453E-972B-E0079EF64556}"/>
              </a:ext>
            </a:extLst>
          </p:cNvPr>
          <p:cNvSpPr>
            <a:spLocks noGrp="1"/>
          </p:cNvSpPr>
          <p:nvPr>
            <p:ph idx="1"/>
          </p:nvPr>
        </p:nvSpPr>
        <p:spPr>
          <a:xfrm>
            <a:off x="482601" y="1978533"/>
            <a:ext cx="2522980" cy="2561716"/>
          </a:xfrm>
        </p:spPr>
        <p:txBody>
          <a:bodyPr>
            <a:normAutofit fontScale="77500" lnSpcReduction="20000"/>
          </a:bodyPr>
          <a:lstStyle/>
          <a:p>
            <a:r>
              <a:rPr lang="en-US" b="1" i="0" dirty="0" err="1">
                <a:solidFill>
                  <a:schemeClr val="bg1"/>
                </a:solidFill>
                <a:effectLst/>
                <a:latin typeface="BentonSansRegular"/>
              </a:rPr>
              <a:t>FixValues</a:t>
            </a:r>
            <a:endParaRPr lang="en-US" b="0" i="0" dirty="0">
              <a:solidFill>
                <a:schemeClr val="bg1"/>
              </a:solidFill>
              <a:effectLst/>
              <a:latin typeface="BentonSansRegular"/>
            </a:endParaRPr>
          </a:p>
          <a:p>
            <a:r>
              <a:rPr lang="en-US" b="0" i="0" dirty="0" err="1">
                <a:solidFill>
                  <a:schemeClr val="bg1"/>
                </a:solidFill>
                <a:effectLst/>
                <a:latin typeface="BentonSansRegular"/>
              </a:rPr>
              <a:t>FixValues</a:t>
            </a:r>
            <a:r>
              <a:rPr lang="en-US" b="0" i="0" dirty="0">
                <a:solidFill>
                  <a:schemeClr val="bg1"/>
                </a:solidFill>
                <a:effectLst/>
                <a:latin typeface="BentonSansRegular"/>
              </a:rPr>
              <a:t> is a standard function of the Conversions function group; it enables fixed value pairs to be saved in a message mapping </a:t>
            </a:r>
          </a:p>
          <a:p>
            <a:r>
              <a:rPr lang="en-US" b="0" i="0" dirty="0">
                <a:solidFill>
                  <a:schemeClr val="bg1"/>
                </a:solidFill>
                <a:effectLst/>
                <a:latin typeface="BentonSansBook"/>
              </a:rPr>
              <a:t>this function generally used for fixed value </a:t>
            </a:r>
            <a:r>
              <a:rPr lang="en-US" b="0" i="0" dirty="0" err="1">
                <a:solidFill>
                  <a:schemeClr val="bg1"/>
                </a:solidFill>
                <a:effectLst/>
                <a:latin typeface="BentonSansBook"/>
              </a:rPr>
              <a:t>transfermations</a:t>
            </a:r>
            <a:r>
              <a:rPr lang="en-US" b="0" i="0" dirty="0">
                <a:solidFill>
                  <a:schemeClr val="bg1"/>
                </a:solidFill>
                <a:effectLst/>
                <a:latin typeface="BentonSansBook"/>
              </a:rPr>
              <a:t> during message mapping based on key values.</a:t>
            </a:r>
            <a:endParaRPr lang="en-US" b="0" i="0" dirty="0">
              <a:solidFill>
                <a:schemeClr val="bg1"/>
              </a:solidFill>
              <a:effectLst/>
              <a:latin typeface="BentonSansRegular"/>
            </a:endParaRPr>
          </a:p>
          <a:p>
            <a:endParaRPr lang="en-IN" dirty="0">
              <a:solidFill>
                <a:schemeClr val="bg1"/>
              </a:solidFill>
            </a:endParaRPr>
          </a:p>
        </p:txBody>
      </p:sp>
      <p:pic>
        <p:nvPicPr>
          <p:cNvPr id="5" name="Picture 4">
            <a:extLst>
              <a:ext uri="{FF2B5EF4-FFF2-40B4-BE49-F238E27FC236}">
                <a16:creationId xmlns:a16="http://schemas.microsoft.com/office/drawing/2014/main" id="{22036C72-4606-4775-9C31-3CDFEB8BCE69}"/>
              </a:ext>
            </a:extLst>
          </p:cNvPr>
          <p:cNvPicPr>
            <a:picLocks noChangeAspect="1"/>
          </p:cNvPicPr>
          <p:nvPr/>
        </p:nvPicPr>
        <p:blipFill>
          <a:blip r:embed="rId2"/>
          <a:stretch>
            <a:fillRect/>
          </a:stretch>
        </p:blipFill>
        <p:spPr>
          <a:xfrm>
            <a:off x="3973323" y="917479"/>
            <a:ext cx="4688077" cy="3187892"/>
          </a:xfrm>
          <a:prstGeom prst="rect">
            <a:avLst/>
          </a:prstGeom>
        </p:spPr>
      </p:pic>
    </p:spTree>
    <p:extLst>
      <p:ext uri="{BB962C8B-B14F-4D97-AF65-F5344CB8AC3E}">
        <p14:creationId xmlns:p14="http://schemas.microsoft.com/office/powerpoint/2010/main" val="3167800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9F46-CDD4-4A65-9350-D59CBF65F861}"/>
              </a:ext>
            </a:extLst>
          </p:cNvPr>
          <p:cNvSpPr>
            <a:spLocks noGrp="1"/>
          </p:cNvSpPr>
          <p:nvPr>
            <p:ph type="title"/>
          </p:nvPr>
        </p:nvSpPr>
        <p:spPr>
          <a:xfrm>
            <a:off x="603504" y="1803654"/>
            <a:ext cx="2283712" cy="1220844"/>
          </a:xfrm>
        </p:spPr>
        <p:txBody>
          <a:bodyPr vert="horz" lIns="274320" tIns="182880" rIns="274320" bIns="182880" rtlCol="0" anchor="ctr" anchorCtr="1">
            <a:normAutofit fontScale="90000"/>
          </a:bodyPr>
          <a:lstStyle/>
          <a:p>
            <a:pPr defTabSz="914378"/>
            <a:r>
              <a:rPr lang="en-US" spc="200"/>
              <a:t>Remove context</a:t>
            </a:r>
          </a:p>
        </p:txBody>
      </p:sp>
      <p:pic>
        <p:nvPicPr>
          <p:cNvPr id="4" name="Content Placeholder 4" descr="Graphical user interface, table&#10;&#10;Description automatically generated">
            <a:extLst>
              <a:ext uri="{FF2B5EF4-FFF2-40B4-BE49-F238E27FC236}">
                <a16:creationId xmlns:a16="http://schemas.microsoft.com/office/drawing/2014/main" id="{0E81583C-2600-4516-9943-26B6B604ED2B}"/>
              </a:ext>
            </a:extLst>
          </p:cNvPr>
          <p:cNvPicPr>
            <a:picLocks noGrp="1" noChangeAspect="1"/>
          </p:cNvPicPr>
          <p:nvPr>
            <p:ph idx="1"/>
          </p:nvPr>
        </p:nvPicPr>
        <p:blipFill>
          <a:blip r:embed="rId2"/>
          <a:stretch>
            <a:fillRect/>
          </a:stretch>
        </p:blipFill>
        <p:spPr>
          <a:xfrm>
            <a:off x="4266791" y="480060"/>
            <a:ext cx="4101142" cy="3947350"/>
          </a:xfrm>
          <a:prstGeom prst="rect">
            <a:avLst/>
          </a:prstGeom>
        </p:spPr>
      </p:pic>
    </p:spTree>
    <p:extLst>
      <p:ext uri="{BB962C8B-B14F-4D97-AF65-F5344CB8AC3E}">
        <p14:creationId xmlns:p14="http://schemas.microsoft.com/office/powerpoint/2010/main" val="2719477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27AC-509E-42C9-9B00-C06D8D89F2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6619A6-F261-4E0E-B55F-C440E786748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3371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2827-4113-462B-BE05-BE3FA402457C}"/>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191D77B-ED87-4744-A98D-547F15E783B4}"/>
              </a:ext>
            </a:extLst>
          </p:cNvPr>
          <p:cNvGraphicFramePr>
            <a:graphicFrameLocks noGrp="1"/>
          </p:cNvGraphicFramePr>
          <p:nvPr>
            <p:ph idx="1"/>
          </p:nvPr>
        </p:nvGraphicFramePr>
        <p:xfrm>
          <a:off x="1673225" y="2250122"/>
          <a:ext cx="5797550" cy="2194560"/>
        </p:xfrm>
        <a:graphic>
          <a:graphicData uri="http://schemas.openxmlformats.org/drawingml/2006/table">
            <a:tbl>
              <a:tblPr/>
              <a:tblGrid>
                <a:gridCol w="2898775">
                  <a:extLst>
                    <a:ext uri="{9D8B030D-6E8A-4147-A177-3AD203B41FA5}">
                      <a16:colId xmlns:a16="http://schemas.microsoft.com/office/drawing/2014/main" val="52664406"/>
                    </a:ext>
                  </a:extLst>
                </a:gridCol>
                <a:gridCol w="2898775">
                  <a:extLst>
                    <a:ext uri="{9D8B030D-6E8A-4147-A177-3AD203B41FA5}">
                      <a16:colId xmlns:a16="http://schemas.microsoft.com/office/drawing/2014/main" val="3583949610"/>
                    </a:ext>
                  </a:extLst>
                </a:gridCol>
              </a:tblGrid>
              <a:tr h="365760">
                <a:tc>
                  <a:txBody>
                    <a:bodyPr/>
                    <a:lstStyle/>
                    <a:p>
                      <a:pPr fontAlgn="t"/>
                      <a:r>
                        <a:rPr lang="en-IN" sz="1800">
                          <a:effectLst/>
                        </a:rPr>
                        <a:t>Source Field</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800">
                          <a:effectLst/>
                        </a:rPr>
                        <a:t>Target Field</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49502101"/>
                  </a:ext>
                </a:extLst>
              </a:tr>
              <a:tr h="365760">
                <a:tc>
                  <a:txBody>
                    <a:bodyPr/>
                    <a:lstStyle/>
                    <a:p>
                      <a:pPr fontAlgn="t"/>
                      <a:r>
                        <a:rPr lang="en-IN" sz="1800">
                          <a:effectLst/>
                        </a:rPr>
                        <a:t>Employee</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800">
                          <a:effectLst/>
                        </a:rPr>
                        <a:t>User</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2386833"/>
                  </a:ext>
                </a:extLst>
              </a:tr>
              <a:tr h="365760">
                <a:tc>
                  <a:txBody>
                    <a:bodyPr/>
                    <a:lstStyle/>
                    <a:p>
                      <a:pPr fontAlgn="t"/>
                      <a:r>
                        <a:rPr lang="en-IN" sz="1800">
                          <a:effectLst/>
                        </a:rPr>
                        <a:t>Employee ID</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800">
                          <a:effectLst/>
                        </a:rPr>
                        <a:t>ID</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28255168"/>
                  </a:ext>
                </a:extLst>
              </a:tr>
              <a:tr h="365760">
                <a:tc>
                  <a:txBody>
                    <a:bodyPr/>
                    <a:lstStyle/>
                    <a:p>
                      <a:pPr fontAlgn="t"/>
                      <a:r>
                        <a:rPr lang="en-IN" sz="1800">
                          <a:effectLst/>
                        </a:rPr>
                        <a:t>Employee Name</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800">
                          <a:effectLst/>
                        </a:rPr>
                        <a:t>Name</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02528122"/>
                  </a:ext>
                </a:extLst>
              </a:tr>
              <a:tr h="365760">
                <a:tc>
                  <a:txBody>
                    <a:bodyPr/>
                    <a:lstStyle/>
                    <a:p>
                      <a:pPr fontAlgn="t"/>
                      <a:r>
                        <a:rPr lang="en-IN" sz="1800">
                          <a:effectLst/>
                        </a:rPr>
                        <a:t>Employee Surname</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800">
                          <a:effectLst/>
                        </a:rPr>
                        <a:t>LastName</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5762022"/>
                  </a:ext>
                </a:extLst>
              </a:tr>
              <a:tr h="365760">
                <a:tc>
                  <a:txBody>
                    <a:bodyPr/>
                    <a:lstStyle/>
                    <a:p>
                      <a:pPr fontAlgn="t"/>
                      <a:r>
                        <a:rPr lang="en-IN" sz="1800">
                          <a:effectLst/>
                        </a:rPr>
                        <a:t>Date of Birth</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800" dirty="0">
                          <a:effectLst/>
                        </a:rPr>
                        <a:t>DOB</a:t>
                      </a:r>
                    </a:p>
                  </a:txBody>
                  <a:tcP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80100022"/>
                  </a:ext>
                </a:extLst>
              </a:tr>
            </a:tbl>
          </a:graphicData>
        </a:graphic>
      </p:graphicFrame>
    </p:spTree>
    <p:extLst>
      <p:ext uri="{BB962C8B-B14F-4D97-AF65-F5344CB8AC3E}">
        <p14:creationId xmlns:p14="http://schemas.microsoft.com/office/powerpoint/2010/main" val="3239440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8C34-C530-435A-B665-BEEE2670F8DE}"/>
              </a:ext>
            </a:extLst>
          </p:cNvPr>
          <p:cNvSpPr>
            <a:spLocks noGrp="1"/>
          </p:cNvSpPr>
          <p:nvPr>
            <p:ph type="title"/>
          </p:nvPr>
        </p:nvSpPr>
        <p:spPr>
          <a:xfrm>
            <a:off x="482601" y="482600"/>
            <a:ext cx="2522980" cy="1296033"/>
          </a:xfrm>
          <a:noFill/>
          <a:ln>
            <a:solidFill>
              <a:schemeClr val="bg1"/>
            </a:solidFill>
          </a:ln>
        </p:spPr>
        <p:txBody>
          <a:bodyPr wrap="square">
            <a:normAutofit/>
          </a:bodyPr>
          <a:lstStyle/>
          <a:p>
            <a:r>
              <a:rPr lang="en-IN">
                <a:solidFill>
                  <a:schemeClr val="bg1"/>
                </a:solidFill>
              </a:rPr>
              <a:t>Sort Function</a:t>
            </a:r>
          </a:p>
        </p:txBody>
      </p:sp>
      <p:sp>
        <p:nvSpPr>
          <p:cNvPr id="8" name="Content Placeholder 7">
            <a:extLst>
              <a:ext uri="{FF2B5EF4-FFF2-40B4-BE49-F238E27FC236}">
                <a16:creationId xmlns:a16="http://schemas.microsoft.com/office/drawing/2014/main" id="{DC58A7D5-83B0-CC3C-FEB3-1F36BAEAFDA9}"/>
              </a:ext>
            </a:extLst>
          </p:cNvPr>
          <p:cNvSpPr>
            <a:spLocks noGrp="1"/>
          </p:cNvSpPr>
          <p:nvPr>
            <p:ph idx="1"/>
          </p:nvPr>
        </p:nvSpPr>
        <p:spPr>
          <a:xfrm>
            <a:off x="482601" y="1978533"/>
            <a:ext cx="2522980" cy="2561716"/>
          </a:xfrm>
        </p:spPr>
        <p:txBody>
          <a:bodyPr>
            <a:normAutofit fontScale="92500"/>
          </a:bodyPr>
          <a:lstStyle/>
          <a:p>
            <a:r>
              <a:rPr lang="en-US" b="0" i="0" dirty="0">
                <a:solidFill>
                  <a:schemeClr val="bg1"/>
                </a:solidFill>
                <a:effectLst/>
                <a:latin typeface="arial" panose="020B0604020202020204" pitchFamily="34" charset="0"/>
              </a:rPr>
              <a:t>Sort simply </a:t>
            </a:r>
            <a:r>
              <a:rPr lang="en-US" b="1" i="0" dirty="0">
                <a:solidFill>
                  <a:schemeClr val="bg1"/>
                </a:solidFill>
                <a:effectLst/>
                <a:latin typeface="arial" panose="020B0604020202020204" pitchFamily="34" charset="0"/>
              </a:rPr>
              <a:t>sorts an array in ascending or descending order</a:t>
            </a:r>
            <a:r>
              <a:rPr lang="en-US" b="0" i="0" dirty="0">
                <a:solidFill>
                  <a:schemeClr val="bg1"/>
                </a:solidFill>
                <a:effectLst/>
                <a:latin typeface="arial" panose="020B0604020202020204" pitchFamily="34" charset="0"/>
              </a:rPr>
              <a:t>, depending on your choice. </a:t>
            </a:r>
            <a:r>
              <a:rPr lang="en-US" b="0" i="0" dirty="0" err="1">
                <a:solidFill>
                  <a:schemeClr val="bg1"/>
                </a:solidFill>
                <a:effectLst/>
                <a:latin typeface="arial" panose="020B0604020202020204" pitchFamily="34" charset="0"/>
              </a:rPr>
              <a:t>SortByKey</a:t>
            </a:r>
            <a:r>
              <a:rPr lang="en-US" b="0" i="0" dirty="0">
                <a:solidFill>
                  <a:schemeClr val="bg1"/>
                </a:solidFill>
                <a:effectLst/>
                <a:latin typeface="arial" panose="020B0604020202020204" pitchFamily="34" charset="0"/>
              </a:rPr>
              <a:t> arranges one array on the sorting order of another array</a:t>
            </a:r>
            <a:endParaRPr lang="en-US" dirty="0">
              <a:solidFill>
                <a:schemeClr val="bg1"/>
              </a:solidFill>
            </a:endParaRPr>
          </a:p>
        </p:txBody>
      </p:sp>
      <p:pic>
        <p:nvPicPr>
          <p:cNvPr id="4" name="Content Placeholder 4" descr="Graphical user interface, application&#10;&#10;Description automatically generated">
            <a:extLst>
              <a:ext uri="{FF2B5EF4-FFF2-40B4-BE49-F238E27FC236}">
                <a16:creationId xmlns:a16="http://schemas.microsoft.com/office/drawing/2014/main" id="{8A576016-0239-4E76-99D2-F2B898A9D9F6}"/>
              </a:ext>
            </a:extLst>
          </p:cNvPr>
          <p:cNvPicPr>
            <a:picLocks noChangeAspect="1"/>
          </p:cNvPicPr>
          <p:nvPr/>
        </p:nvPicPr>
        <p:blipFill>
          <a:blip r:embed="rId2"/>
          <a:stretch>
            <a:fillRect/>
          </a:stretch>
        </p:blipFill>
        <p:spPr>
          <a:xfrm>
            <a:off x="3973323" y="1620691"/>
            <a:ext cx="4688077" cy="1781469"/>
          </a:xfrm>
          <a:prstGeom prst="rect">
            <a:avLst/>
          </a:prstGeom>
        </p:spPr>
      </p:pic>
    </p:spTree>
    <p:extLst>
      <p:ext uri="{BB962C8B-B14F-4D97-AF65-F5344CB8AC3E}">
        <p14:creationId xmlns:p14="http://schemas.microsoft.com/office/powerpoint/2010/main" val="2212795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1B0-D0C8-47D7-8E1B-8A7CCD692A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1D6180-16C7-4368-B016-F30D2A2295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7025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B13F-FDCF-454C-8987-954E4ECA4F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CA1295-1FC6-44D3-8511-92A7F27855BB}"/>
              </a:ext>
            </a:extLst>
          </p:cNvPr>
          <p:cNvSpPr>
            <a:spLocks noGrp="1"/>
          </p:cNvSpPr>
          <p:nvPr>
            <p:ph idx="1"/>
          </p:nvPr>
        </p:nvSpPr>
        <p:spPr/>
        <p:txBody>
          <a:bodyPr/>
          <a:lstStyle/>
          <a:p>
            <a:pPr algn="l"/>
            <a:r>
              <a:rPr lang="en-US" b="1" i="0" dirty="0">
                <a:solidFill>
                  <a:srgbClr val="333333"/>
                </a:solidFill>
                <a:effectLst/>
                <a:latin typeface="72"/>
              </a:rPr>
              <a:t>Use</a:t>
            </a:r>
          </a:p>
          <a:p>
            <a:pPr algn="l"/>
            <a:r>
              <a:rPr lang="en-US" b="0" i="0" dirty="0">
                <a:solidFill>
                  <a:srgbClr val="333333"/>
                </a:solidFill>
                <a:effectLst/>
                <a:latin typeface="72"/>
              </a:rPr>
              <a:t>You use message mapping, to define an association between fields of messages with different structuring. This enables the Cloud Integration system to recognize and update the relevant fields in the target systems.</a:t>
            </a:r>
          </a:p>
          <a:p>
            <a:endParaRPr lang="en-IN" dirty="0"/>
          </a:p>
        </p:txBody>
      </p:sp>
    </p:spTree>
    <p:extLst>
      <p:ext uri="{BB962C8B-B14F-4D97-AF65-F5344CB8AC3E}">
        <p14:creationId xmlns:p14="http://schemas.microsoft.com/office/powerpoint/2010/main" val="278556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3248-4298-4A0D-9E87-1292D44ADD2D}"/>
              </a:ext>
            </a:extLst>
          </p:cNvPr>
          <p:cNvSpPr>
            <a:spLocks noGrp="1"/>
          </p:cNvSpPr>
          <p:nvPr>
            <p:ph type="title"/>
          </p:nvPr>
        </p:nvSpPr>
        <p:spPr/>
        <p:txBody>
          <a:bodyPr/>
          <a:lstStyle/>
          <a:p>
            <a:endParaRPr lang="en-IN"/>
          </a:p>
        </p:txBody>
      </p:sp>
      <p:graphicFrame>
        <p:nvGraphicFramePr>
          <p:cNvPr id="4" name="Object 3">
            <a:extLst>
              <a:ext uri="{FF2B5EF4-FFF2-40B4-BE49-F238E27FC236}">
                <a16:creationId xmlns:a16="http://schemas.microsoft.com/office/drawing/2014/main" id="{ECCE5D40-A3BD-41C9-B0B6-D87CD07A9C6C}"/>
              </a:ext>
            </a:extLst>
          </p:cNvPr>
          <p:cNvGraphicFramePr>
            <a:graphicFrameLocks noChangeAspect="1"/>
          </p:cNvGraphicFramePr>
          <p:nvPr/>
        </p:nvGraphicFramePr>
        <p:xfrm>
          <a:off x="2046428" y="2392503"/>
          <a:ext cx="4603750" cy="1250950"/>
        </p:xfrm>
        <a:graphic>
          <a:graphicData uri="http://schemas.openxmlformats.org/presentationml/2006/ole">
            <mc:AlternateContent xmlns:mc="http://schemas.openxmlformats.org/markup-compatibility/2006">
              <mc:Choice xmlns:v="urn:schemas-microsoft-com:vml" Requires="v">
                <p:oleObj spid="_x0000_s1027" name="Bitmap Image" r:id="rId3" imgW="4603680" imgH="1251000" progId="PBrush">
                  <p:embed/>
                </p:oleObj>
              </mc:Choice>
              <mc:Fallback>
                <p:oleObj name="Bitmap Image" r:id="rId3" imgW="4603680" imgH="1251000" progId="PBrush">
                  <p:embed/>
                  <p:pic>
                    <p:nvPicPr>
                      <p:cNvPr id="4" name="Object 3">
                        <a:extLst>
                          <a:ext uri="{FF2B5EF4-FFF2-40B4-BE49-F238E27FC236}">
                            <a16:creationId xmlns:a16="http://schemas.microsoft.com/office/drawing/2014/main" id="{ECCE5D40-A3BD-41C9-B0B6-D87CD07A9C6C}"/>
                          </a:ext>
                        </a:extLst>
                      </p:cNvPr>
                      <p:cNvPicPr/>
                      <p:nvPr/>
                    </p:nvPicPr>
                    <p:blipFill>
                      <a:blip r:embed="rId4"/>
                      <a:stretch>
                        <a:fillRect/>
                      </a:stretch>
                    </p:blipFill>
                    <p:spPr>
                      <a:xfrm>
                        <a:off x="2046428" y="2392503"/>
                        <a:ext cx="4603750" cy="1250950"/>
                      </a:xfrm>
                      <a:prstGeom prst="rect">
                        <a:avLst/>
                      </a:prstGeom>
                    </p:spPr>
                  </p:pic>
                </p:oleObj>
              </mc:Fallback>
            </mc:AlternateContent>
          </a:graphicData>
        </a:graphic>
      </p:graphicFrame>
    </p:spTree>
    <p:extLst>
      <p:ext uri="{BB962C8B-B14F-4D97-AF65-F5344CB8AC3E}">
        <p14:creationId xmlns:p14="http://schemas.microsoft.com/office/powerpoint/2010/main" val="28403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3A84-44A3-495D-A58E-9F9AADB03099}"/>
              </a:ext>
            </a:extLst>
          </p:cNvPr>
          <p:cNvSpPr>
            <a:spLocks noGrp="1"/>
          </p:cNvSpPr>
          <p:nvPr>
            <p:ph type="title"/>
          </p:nvPr>
        </p:nvSpPr>
        <p:spPr>
          <a:xfrm>
            <a:off x="480060" y="480060"/>
            <a:ext cx="2551898" cy="3954181"/>
          </a:xfrm>
        </p:spPr>
        <p:txBody>
          <a:bodyPr>
            <a:normAutofit/>
          </a:bodyPr>
          <a:lstStyle/>
          <a:p>
            <a:endParaRPr lang="en-IN"/>
          </a:p>
        </p:txBody>
      </p:sp>
      <p:sp>
        <p:nvSpPr>
          <p:cNvPr id="3" name="Content Placeholder 2">
            <a:extLst>
              <a:ext uri="{FF2B5EF4-FFF2-40B4-BE49-F238E27FC236}">
                <a16:creationId xmlns:a16="http://schemas.microsoft.com/office/drawing/2014/main" id="{BD9A9111-8B31-424A-B6BC-51EC327BBD38}"/>
              </a:ext>
            </a:extLst>
          </p:cNvPr>
          <p:cNvSpPr>
            <a:spLocks noGrp="1"/>
          </p:cNvSpPr>
          <p:nvPr>
            <p:ph idx="1"/>
          </p:nvPr>
        </p:nvSpPr>
        <p:spPr>
          <a:xfrm>
            <a:off x="3504077" y="480060"/>
            <a:ext cx="5162304" cy="2219366"/>
          </a:xfrm>
        </p:spPr>
        <p:txBody>
          <a:bodyPr>
            <a:normAutofit fontScale="92500" lnSpcReduction="10000"/>
          </a:bodyPr>
          <a:lstStyle/>
          <a:p>
            <a:r>
              <a:rPr lang="en-US" b="1" i="0" dirty="0">
                <a:effectLst/>
                <a:latin typeface="72"/>
              </a:rPr>
              <a:t>Standard and Custom Mapping Functions</a:t>
            </a:r>
          </a:p>
          <a:p>
            <a:r>
              <a:rPr lang="en-US" b="0" i="0" dirty="0">
                <a:effectLst/>
                <a:latin typeface="72"/>
              </a:rPr>
              <a:t>In the same scenario, let us assume that the date of birth in system A is in YYYY-MM-DD format. You want to change the format to DD-MM-YYYY, the format in system B. In this case, you can use a mapping function that transforms the data into the format that you want, which in this case is DD-MM-YYYY.</a:t>
            </a:r>
          </a:p>
          <a:p>
            <a:endParaRPr lang="en-IN" dirty="0"/>
          </a:p>
        </p:txBody>
      </p:sp>
      <p:pic>
        <p:nvPicPr>
          <p:cNvPr id="3074" name="Picture 2">
            <a:extLst>
              <a:ext uri="{FF2B5EF4-FFF2-40B4-BE49-F238E27FC236}">
                <a16:creationId xmlns:a16="http://schemas.microsoft.com/office/drawing/2014/main" id="{CB89BC78-633E-4204-98A7-F453B088DE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36967" y="3068498"/>
            <a:ext cx="4896612" cy="114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0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B697-101C-4578-A255-2E5F06A757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25901C-104F-4316-B399-D10CEA7148CA}"/>
              </a:ext>
            </a:extLst>
          </p:cNvPr>
          <p:cNvSpPr>
            <a:spLocks noGrp="1"/>
          </p:cNvSpPr>
          <p:nvPr>
            <p:ph idx="1"/>
          </p:nvPr>
        </p:nvSpPr>
        <p:spPr/>
        <p:txBody>
          <a:bodyPr/>
          <a:lstStyle/>
          <a:p>
            <a:r>
              <a:rPr lang="en-US" b="0" i="0" dirty="0">
                <a:solidFill>
                  <a:srgbClr val="333333"/>
                </a:solidFill>
                <a:effectLst/>
                <a:latin typeface="72"/>
              </a:rPr>
              <a:t>The mapping editor provides some standard functions like </a:t>
            </a:r>
            <a:r>
              <a:rPr lang="en-US" b="1" i="0" dirty="0">
                <a:solidFill>
                  <a:srgbClr val="333333"/>
                </a:solidFill>
                <a:effectLst/>
                <a:latin typeface="72"/>
              </a:rPr>
              <a:t>Arithmetic</a:t>
            </a:r>
            <a:r>
              <a:rPr lang="en-US" b="0" i="0" dirty="0">
                <a:solidFill>
                  <a:srgbClr val="333333"/>
                </a:solidFill>
                <a:effectLst/>
                <a:latin typeface="72"/>
              </a:rPr>
              <a:t>, </a:t>
            </a:r>
            <a:r>
              <a:rPr lang="en-US" b="1" i="0" dirty="0">
                <a:solidFill>
                  <a:srgbClr val="333333"/>
                </a:solidFill>
                <a:effectLst/>
                <a:latin typeface="72"/>
              </a:rPr>
              <a:t>Boolean</a:t>
            </a:r>
            <a:r>
              <a:rPr lang="en-US" b="0" i="0" dirty="0">
                <a:solidFill>
                  <a:srgbClr val="333333"/>
                </a:solidFill>
                <a:effectLst/>
                <a:latin typeface="72"/>
              </a:rPr>
              <a:t>, </a:t>
            </a:r>
            <a:r>
              <a:rPr lang="en-US" b="1" i="0" dirty="0">
                <a:solidFill>
                  <a:srgbClr val="333333"/>
                </a:solidFill>
                <a:effectLst/>
                <a:latin typeface="72"/>
              </a:rPr>
              <a:t>Constants</a:t>
            </a:r>
            <a:r>
              <a:rPr lang="en-US" b="0" i="0" dirty="0">
                <a:solidFill>
                  <a:srgbClr val="333333"/>
                </a:solidFill>
                <a:effectLst/>
                <a:latin typeface="72"/>
              </a:rPr>
              <a:t>, </a:t>
            </a:r>
            <a:r>
              <a:rPr lang="en-US" b="1" i="0" dirty="0">
                <a:solidFill>
                  <a:srgbClr val="333333"/>
                </a:solidFill>
                <a:effectLst/>
                <a:latin typeface="72"/>
              </a:rPr>
              <a:t>Conversions</a:t>
            </a:r>
            <a:r>
              <a:rPr lang="en-US" b="0" i="0" dirty="0">
                <a:solidFill>
                  <a:srgbClr val="333333"/>
                </a:solidFill>
                <a:effectLst/>
                <a:latin typeface="72"/>
              </a:rPr>
              <a:t>, and </a:t>
            </a:r>
            <a:r>
              <a:rPr lang="en-US" b="1" i="0" dirty="0">
                <a:solidFill>
                  <a:srgbClr val="333333"/>
                </a:solidFill>
                <a:effectLst/>
                <a:latin typeface="72"/>
              </a:rPr>
              <a:t>Date</a:t>
            </a:r>
            <a:r>
              <a:rPr lang="en-US" b="0" i="0" dirty="0">
                <a:solidFill>
                  <a:srgbClr val="333333"/>
                </a:solidFill>
                <a:effectLst/>
                <a:latin typeface="72"/>
              </a:rPr>
              <a:t>.</a:t>
            </a:r>
          </a:p>
          <a:p>
            <a:pPr algn="l">
              <a:buFont typeface="Arial" panose="020B0604020202020204" pitchFamily="34" charset="0"/>
              <a:buChar char="•"/>
            </a:pPr>
            <a:r>
              <a:rPr lang="en-US" b="0" i="0" dirty="0">
                <a:solidFill>
                  <a:srgbClr val="333333"/>
                </a:solidFill>
                <a:effectLst/>
                <a:latin typeface="72"/>
              </a:rPr>
              <a:t>If you're unable to achieve the desired transformation using standard functions, you can create a custom function in one of the following </a:t>
            </a:r>
            <a:r>
              <a:rPr lang="en-US" b="0" i="0" dirty="0" err="1">
                <a:solidFill>
                  <a:srgbClr val="333333"/>
                </a:solidFill>
                <a:effectLst/>
                <a:latin typeface="72"/>
              </a:rPr>
              <a:t>ways.Choose</a:t>
            </a:r>
            <a:r>
              <a:rPr lang="en-US" b="0" i="0" dirty="0">
                <a:solidFill>
                  <a:srgbClr val="333333"/>
                </a:solidFill>
                <a:effectLst/>
                <a:latin typeface="72"/>
              </a:rPr>
              <a:t>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(create script)</a:t>
            </a:r>
            <a:r>
              <a:rPr lang="en-US" b="0" i="0" dirty="0">
                <a:solidFill>
                  <a:srgbClr val="333333"/>
                </a:solidFill>
                <a:effectLst/>
                <a:latin typeface="72"/>
              </a:rPr>
              <a:t> to create a custom-mapping function by manually entering the script.</a:t>
            </a:r>
          </a:p>
          <a:p>
            <a:pPr algn="l">
              <a:buFont typeface="Arial" panose="020B0604020202020204" pitchFamily="34" charset="0"/>
              <a:buChar char="•"/>
            </a:pPr>
            <a:r>
              <a:rPr lang="en-US" b="0" i="0" dirty="0">
                <a:solidFill>
                  <a:srgbClr val="333333"/>
                </a:solidFill>
                <a:effectLst/>
                <a:latin typeface="72"/>
              </a:rPr>
              <a:t>Choose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a:t>
            </a:r>
            <a:r>
              <a:rPr lang="en-US" b="0" dirty="0">
                <a:solidFill>
                  <a:srgbClr val="333333"/>
                </a:solidFill>
                <a:effectLst/>
                <a:latin typeface="72"/>
              </a:rPr>
              <a:t>add script file) to upload a script file that contains the custom-mapping function.</a:t>
            </a:r>
          </a:p>
          <a:p>
            <a:endParaRPr lang="en-IN" dirty="0"/>
          </a:p>
        </p:txBody>
      </p:sp>
    </p:spTree>
    <p:extLst>
      <p:ext uri="{BB962C8B-B14F-4D97-AF65-F5344CB8AC3E}">
        <p14:creationId xmlns:p14="http://schemas.microsoft.com/office/powerpoint/2010/main" val="343789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E113-D63C-4FD1-ACBE-B57B693CAF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A2EA1C-8D56-4738-9A62-5768A56B6628}"/>
              </a:ext>
            </a:extLst>
          </p:cNvPr>
          <p:cNvSpPr>
            <a:spLocks noGrp="1"/>
          </p:cNvSpPr>
          <p:nvPr>
            <p:ph idx="1"/>
          </p:nvPr>
        </p:nvSpPr>
        <p:spPr/>
        <p:txBody>
          <a:bodyPr/>
          <a:lstStyle/>
          <a:p>
            <a:r>
              <a:rPr lang="en-IN" b="1" i="0" dirty="0">
                <a:solidFill>
                  <a:srgbClr val="333333"/>
                </a:solidFill>
                <a:effectLst/>
                <a:latin typeface="72"/>
              </a:rPr>
              <a:t>Testing Message Mapping</a:t>
            </a:r>
          </a:p>
          <a:p>
            <a:pPr algn="l">
              <a:buFont typeface="+mj-lt"/>
              <a:buAutoNum type="arabicPeriod"/>
            </a:pPr>
            <a:r>
              <a:rPr lang="en-US" b="0" i="0" dirty="0">
                <a:solidFill>
                  <a:srgbClr val="333333"/>
                </a:solidFill>
                <a:effectLst/>
                <a:latin typeface="72"/>
              </a:rPr>
              <a:t>The mapping editor provides 2 ways of testing message </a:t>
            </a:r>
            <a:r>
              <a:rPr lang="en-US" b="0" i="0" dirty="0" err="1">
                <a:solidFill>
                  <a:srgbClr val="333333"/>
                </a:solidFill>
                <a:effectLst/>
                <a:latin typeface="72"/>
              </a:rPr>
              <a:t>mapping:Simulate</a:t>
            </a:r>
            <a:r>
              <a:rPr lang="en-US" b="0" i="0" dirty="0">
                <a:solidFill>
                  <a:srgbClr val="333333"/>
                </a:solidFill>
                <a:effectLst/>
                <a:latin typeface="72"/>
              </a:rPr>
              <a:t> – for testing the entire mapping XML.</a:t>
            </a:r>
          </a:p>
          <a:p>
            <a:pPr algn="l">
              <a:buFont typeface="+mj-lt"/>
              <a:buAutoNum type="arabicPeriod"/>
            </a:pPr>
            <a:r>
              <a:rPr lang="en-US" b="0" i="0" dirty="0">
                <a:solidFill>
                  <a:srgbClr val="333333"/>
                </a:solidFill>
                <a:effectLst/>
                <a:latin typeface="72"/>
              </a:rPr>
              <a:t>Display Queue – for testing a specific node of the XML.</a:t>
            </a:r>
          </a:p>
          <a:p>
            <a:endParaRPr lang="en-IN" dirty="0"/>
          </a:p>
        </p:txBody>
      </p:sp>
    </p:spTree>
    <p:extLst>
      <p:ext uri="{BB962C8B-B14F-4D97-AF65-F5344CB8AC3E}">
        <p14:creationId xmlns:p14="http://schemas.microsoft.com/office/powerpoint/2010/main" val="3240023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55426</TotalTime>
  <Words>820</Words>
  <Application>Microsoft Office PowerPoint</Application>
  <PresentationFormat>On-screen Show (16:9)</PresentationFormat>
  <Paragraphs>78</Paragraphs>
  <Slides>41</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7" baseType="lpstr">
      <vt:lpstr>72</vt:lpstr>
      <vt:lpstr>-apple-system</vt:lpstr>
      <vt:lpstr>Arial</vt:lpstr>
      <vt:lpstr>Arial</vt:lpstr>
      <vt:lpstr>BentonSansBook</vt:lpstr>
      <vt:lpstr>BentonSansRegular</vt:lpstr>
      <vt:lpstr>Calibri</vt:lpstr>
      <vt:lpstr>Calibri Light</vt:lpstr>
      <vt:lpstr>Cooper Black</vt:lpstr>
      <vt:lpstr>Garamond</vt:lpstr>
      <vt:lpstr>MuseoSansCyrl300</vt:lpstr>
      <vt:lpstr>Oswald</vt:lpstr>
      <vt:lpstr>SAPiconsV4-1</vt:lpstr>
      <vt:lpstr>Segoe UI</vt:lpstr>
      <vt:lpstr>Office Theme</vt:lpstr>
      <vt:lpstr>Bitmap Image</vt:lpstr>
      <vt:lpstr>PowerPoint Presentation</vt:lpstr>
      <vt:lpstr>Agenda</vt:lpstr>
      <vt:lpstr>Message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Mapping</vt:lpstr>
      <vt:lpstr>Mapping</vt:lpstr>
      <vt:lpstr>PowerPoint Presentation</vt:lpstr>
      <vt:lpstr>PowerPoint Presentation</vt:lpstr>
      <vt:lpstr>PowerPoint Presentation</vt:lpstr>
      <vt:lpstr>PowerPoint Presentation</vt:lpstr>
      <vt:lpstr>PowerPoint Presentation</vt:lpstr>
      <vt:lpstr>Mapping</vt:lpstr>
      <vt:lpstr>Mapping</vt:lpstr>
      <vt:lpstr>concatenate</vt:lpstr>
      <vt:lpstr>PowerPoint Presentation</vt:lpstr>
      <vt:lpstr>Mapping Function</vt:lpstr>
      <vt:lpstr>PowerPoint Presentation</vt:lpstr>
      <vt:lpstr>Context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Mapping</vt:lpstr>
      <vt:lpstr>Remove context</vt:lpstr>
      <vt:lpstr>PowerPoint Presentation</vt:lpstr>
      <vt:lpstr>Sort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Anurag Anurag</cp:lastModifiedBy>
  <cp:revision>756</cp:revision>
  <dcterms:modified xsi:type="dcterms:W3CDTF">2023-01-15T17:54:04Z</dcterms:modified>
</cp:coreProperties>
</file>