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5" r:id="rId1"/>
  </p:sldMasterIdLst>
  <p:notesMasterIdLst>
    <p:notesMasterId r:id="rId79"/>
  </p:notesMasterIdLst>
  <p:sldIdLst>
    <p:sldId id="355" r:id="rId2"/>
    <p:sldId id="336" r:id="rId3"/>
    <p:sldId id="628" r:id="rId4"/>
    <p:sldId id="627" r:id="rId5"/>
    <p:sldId id="629" r:id="rId6"/>
    <p:sldId id="630" r:id="rId7"/>
    <p:sldId id="631" r:id="rId8"/>
    <p:sldId id="632" r:id="rId9"/>
    <p:sldId id="687" r:id="rId10"/>
    <p:sldId id="625" r:id="rId11"/>
    <p:sldId id="688" r:id="rId12"/>
    <p:sldId id="689" r:id="rId13"/>
    <p:sldId id="690" r:id="rId14"/>
    <p:sldId id="691" r:id="rId15"/>
    <p:sldId id="692" r:id="rId16"/>
    <p:sldId id="693" r:id="rId17"/>
    <p:sldId id="694" r:id="rId18"/>
    <p:sldId id="695" r:id="rId19"/>
    <p:sldId id="697" r:id="rId20"/>
    <p:sldId id="699" r:id="rId21"/>
    <p:sldId id="698" r:id="rId22"/>
    <p:sldId id="700" r:id="rId23"/>
    <p:sldId id="701" r:id="rId24"/>
    <p:sldId id="615" r:id="rId25"/>
    <p:sldId id="696" r:id="rId26"/>
    <p:sldId id="616" r:id="rId27"/>
    <p:sldId id="617" r:id="rId28"/>
    <p:sldId id="618" r:id="rId29"/>
    <p:sldId id="619" r:id="rId30"/>
    <p:sldId id="620" r:id="rId31"/>
    <p:sldId id="621" r:id="rId32"/>
    <p:sldId id="622" r:id="rId33"/>
    <p:sldId id="623" r:id="rId34"/>
    <p:sldId id="624" r:id="rId35"/>
    <p:sldId id="626" r:id="rId36"/>
    <p:sldId id="633" r:id="rId37"/>
    <p:sldId id="634" r:id="rId38"/>
    <p:sldId id="655" r:id="rId39"/>
    <p:sldId id="635" r:id="rId40"/>
    <p:sldId id="636" r:id="rId41"/>
    <p:sldId id="637" r:id="rId42"/>
    <p:sldId id="638" r:id="rId43"/>
    <p:sldId id="639" r:id="rId44"/>
    <p:sldId id="666" r:id="rId45"/>
    <p:sldId id="640" r:id="rId46"/>
    <p:sldId id="667" r:id="rId47"/>
    <p:sldId id="641" r:id="rId48"/>
    <p:sldId id="642" r:id="rId49"/>
    <p:sldId id="656" r:id="rId50"/>
    <p:sldId id="668" r:id="rId51"/>
    <p:sldId id="657" r:id="rId52"/>
    <p:sldId id="663" r:id="rId53"/>
    <p:sldId id="664" r:id="rId54"/>
    <p:sldId id="665" r:id="rId55"/>
    <p:sldId id="658" r:id="rId56"/>
    <p:sldId id="659" r:id="rId57"/>
    <p:sldId id="669" r:id="rId58"/>
    <p:sldId id="670" r:id="rId59"/>
    <p:sldId id="660" r:id="rId60"/>
    <p:sldId id="661" r:id="rId61"/>
    <p:sldId id="662" r:id="rId62"/>
    <p:sldId id="671" r:id="rId63"/>
    <p:sldId id="672" r:id="rId64"/>
    <p:sldId id="673" r:id="rId65"/>
    <p:sldId id="674" r:id="rId66"/>
    <p:sldId id="675" r:id="rId67"/>
    <p:sldId id="676" r:id="rId68"/>
    <p:sldId id="677" r:id="rId69"/>
    <p:sldId id="678" r:id="rId70"/>
    <p:sldId id="679" r:id="rId71"/>
    <p:sldId id="680" r:id="rId72"/>
    <p:sldId id="681" r:id="rId73"/>
    <p:sldId id="682" r:id="rId74"/>
    <p:sldId id="683" r:id="rId75"/>
    <p:sldId id="684" r:id="rId76"/>
    <p:sldId id="685" r:id="rId77"/>
    <p:sldId id="686" r:id="rId7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6247" autoAdjust="0"/>
  </p:normalViewPr>
  <p:slideViewPr>
    <p:cSldViewPr snapToGrid="0">
      <p:cViewPr varScale="1">
        <p:scale>
          <a:sx n="87" d="100"/>
          <a:sy n="87" d="100"/>
        </p:scale>
        <p:origin x="64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163875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2873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54362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5510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91566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53796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97441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4272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07047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230082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29474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t>1/7/2023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68087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48A87A34-81AB-432B-8DAE-1953F412C126}" type="datetimeFigureOut">
              <a:rPr lang="en-US" smtClean="0"/>
              <a:pPr/>
              <a:t>1/7/2023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596163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elp.sap.com/docs/CLOUD_INTEGRATION/368c481cd6954bdfa5d0435479fd4eaf/55325f2a722c4f67bb7752b369b09ff8.html" TargetMode="External"/><Relationship Id="rId2" Type="http://schemas.openxmlformats.org/officeDocument/2006/relationships/hyperlink" Target="https://help.sap.com/docs/CLOUD_INTEGRATION/368c481cd6954bdfa5d0435479fd4eaf/e32cedef6e8c4af5816c446541c7f527.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viewer/product/SAP_CLOUD_PLATFORM_API_MANAGEMENT/Cloud/en-US" TargetMode="External"/><Relationship Id="rId7" Type="http://schemas.openxmlformats.org/officeDocument/2006/relationships/hyperlink" Target="https://help.sap.com/viewer/36eacbcb75de48a48717090574ba16d0/Cloud/en-US/" TargetMode="External"/><Relationship Id="rId2" Type="http://schemas.openxmlformats.org/officeDocument/2006/relationships/hyperlink" Target="https://help.sap.com/viewer/product/CLOUD_INTEGRATION/Cloud/en-US?task=discover_task" TargetMode="External"/><Relationship Id="rId1" Type="http://schemas.openxmlformats.org/officeDocument/2006/relationships/slideLayout" Target="../slideLayouts/slideLayout2.xml"/><Relationship Id="rId6" Type="http://schemas.openxmlformats.org/officeDocument/2006/relationships/hyperlink" Target="https://help.sap.com/viewer/9e51bec2356e4664b6d5fd1a336a9e12/Cloud/en-US/f86019821e1f4a918427302b8e6b81c8.html" TargetMode="External"/><Relationship Id="rId5" Type="http://schemas.openxmlformats.org/officeDocument/2006/relationships/hyperlink" Target="https://help.sap.com/viewer/368c481cd6954bdfa5d0435479fd4eaf/Cloud/en-US/6b9fe2d753534bebadcfa9080228bd94.html" TargetMode="External"/><Relationship Id="rId4" Type="http://schemas.openxmlformats.org/officeDocument/2006/relationships/hyperlink" Target="https://help.sap.com/viewer/product/OPEN_CONNECTORS/Cloud/en-U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310790" y="1114280"/>
            <a:ext cx="6675289" cy="1446550"/>
          </a:xfrm>
          <a:prstGeom prst="rect">
            <a:avLst/>
          </a:prstGeom>
          <a:noFill/>
        </p:spPr>
        <p:txBody>
          <a:bodyPr wrap="none" rtlCol="0">
            <a:spAutoFit/>
          </a:bodyPr>
          <a:lstStyle/>
          <a:p>
            <a:r>
              <a:rPr lang="en" sz="4400"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r>
              <a:rPr lang="en" sz="4400"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4400" b="1" dirty="0">
              <a:solidFill>
                <a:schemeClr val="accent3">
                  <a:lumMod val="75000"/>
                </a:scheme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143946" y="2493215"/>
            <a:ext cx="6856108" cy="830997"/>
          </a:xfrm>
          <a:prstGeom prst="rect">
            <a:avLst/>
          </a:prstGeom>
          <a:noFill/>
        </p:spPr>
        <p:txBody>
          <a:bodyPr wrap="none" rtlCol="0">
            <a:spAutoFit/>
          </a:bodyPr>
          <a:lstStyle/>
          <a:p>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2400" spc="200"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31039" y="-82062"/>
            <a:ext cx="1696364" cy="1675507"/>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7485917" y="-109237"/>
            <a:ext cx="1810909" cy="1334845"/>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5746440" y="4779949"/>
            <a:ext cx="2819121" cy="307777"/>
          </a:xfrm>
          <a:prstGeom prst="rect">
            <a:avLst/>
          </a:prstGeom>
          <a:noFill/>
        </p:spPr>
        <p:txBody>
          <a:bodyPr wrap="square" rtlCol="0">
            <a:spAutoFit/>
          </a:bodyPr>
          <a:lstStyle/>
          <a:p>
            <a:r>
              <a:rPr lang="en-US" sz="1400" dirty="0">
                <a:solidFill>
                  <a:schemeClr val="accent3">
                    <a:lumMod val="75000"/>
                  </a:schemeClr>
                </a:solidFill>
                <a:latin typeface="Cooper Black" panose="0208090404030B020404" pitchFamily="18" charset="0"/>
              </a:rPr>
              <a:t>www.anubhavtrainings.com</a:t>
            </a:r>
            <a:endParaRPr lang="en-IN" sz="1400" dirty="0">
              <a:solidFill>
                <a:schemeClr val="accent3">
                  <a:lumMod val="75000"/>
                </a:scheme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8496699" y="4581374"/>
            <a:ext cx="512514" cy="506213"/>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155764" y="3460318"/>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latin typeface="Garamond" panose="02020404030301010803" pitchFamily="18" charset="0"/>
              </a:rPr>
              <a:t>Date: Jan 10th, 2023	</a:t>
            </a:r>
          </a:p>
          <a:p>
            <a:pPr algn="ctr"/>
            <a:r>
              <a:rPr lang="en-US" b="1" dirty="0">
                <a:solidFill>
                  <a:schemeClr val="bg2">
                    <a:lumMod val="10000"/>
                  </a:schemeClr>
                </a:solidFill>
                <a:latin typeface="Garamond" panose="02020404030301010803" pitchFamily="18" charset="0"/>
              </a:rPr>
              <a:t>Time: 9:00AM IST</a:t>
            </a:r>
            <a:r>
              <a:rPr lang="en-US" dirty="0">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6190092" y="3503849"/>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latin typeface="Garamond" panose="02020404030301010803" pitchFamily="18" charset="0"/>
              </a:rPr>
              <a:t>Facilitator: Anu</a:t>
            </a:r>
            <a:endParaRPr lang="en-US" dirty="0">
              <a:latin typeface="Garamond" panose="02020404030301010803" pitchFamily="18" charset="0"/>
            </a:endParaRPr>
          </a:p>
        </p:txBody>
      </p:sp>
    </p:spTree>
    <p:extLst>
      <p:ext uri="{BB962C8B-B14F-4D97-AF65-F5344CB8AC3E}">
        <p14:creationId xmlns:p14="http://schemas.microsoft.com/office/powerpoint/2010/main" val="159972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D8CB-C482-4601-BB09-E0C39F38644C}"/>
              </a:ext>
            </a:extLst>
          </p:cNvPr>
          <p:cNvSpPr>
            <a:spLocks noGrp="1"/>
          </p:cNvSpPr>
          <p:nvPr>
            <p:ph type="title"/>
          </p:nvPr>
        </p:nvSpPr>
        <p:spPr/>
        <p:txBody>
          <a:bodyPr/>
          <a:lstStyle/>
          <a:p>
            <a:r>
              <a:rPr lang="en-IN" dirty="0"/>
              <a:t>Adapters</a:t>
            </a:r>
          </a:p>
        </p:txBody>
      </p:sp>
      <p:sp>
        <p:nvSpPr>
          <p:cNvPr id="3" name="Content Placeholder 2">
            <a:extLst>
              <a:ext uri="{FF2B5EF4-FFF2-40B4-BE49-F238E27FC236}">
                <a16:creationId xmlns:a16="http://schemas.microsoft.com/office/drawing/2014/main" id="{08E1BFBA-D1BD-4DFF-835A-43FB538E6AF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Various adapters (i.e. </a:t>
            </a:r>
            <a:r>
              <a:rPr lang="en-US" b="1" i="0" dirty="0">
                <a:solidFill>
                  <a:srgbClr val="202124"/>
                </a:solidFill>
                <a:effectLst/>
                <a:latin typeface="arial" panose="020B0604020202020204" pitchFamily="34" charset="0"/>
              </a:rPr>
              <a:t>technical protocols which are used to connect a sender or receiver to the tenant</a:t>
            </a:r>
            <a:r>
              <a:rPr lang="en-US" b="0" i="0" dirty="0">
                <a:solidFill>
                  <a:srgbClr val="202124"/>
                </a:solidFill>
                <a:effectLst/>
                <a:latin typeface="arial" panose="020B0604020202020204" pitchFamily="34" charset="0"/>
              </a:rPr>
              <a:t> (CPI), are provided by SAP, such as SOAP, OData, Mail, SuccessFactors, HTTPs, Ariba, Facebook, Twitter, </a:t>
            </a:r>
            <a:r>
              <a:rPr lang="en-US" b="0" i="0" dirty="0" err="1">
                <a:solidFill>
                  <a:srgbClr val="202124"/>
                </a:solidFill>
                <a:effectLst/>
                <a:latin typeface="arial" panose="020B0604020202020204" pitchFamily="34" charset="0"/>
              </a:rPr>
              <a:t>ProcessDirect</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etc</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97783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F546-BA63-4007-848E-A17A497C66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D025BE-C9E4-4CFB-A972-B372F0D871F3}"/>
              </a:ext>
            </a:extLst>
          </p:cNvPr>
          <p:cNvSpPr>
            <a:spLocks noGrp="1"/>
          </p:cNvSpPr>
          <p:nvPr>
            <p:ph idx="1"/>
          </p:nvPr>
        </p:nvSpPr>
        <p:spPr/>
        <p:txBody>
          <a:bodyPr>
            <a:normAutofit lnSpcReduction="1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Consumption-based commercial model:</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Your organization receives access to all current and future services that are eligible for this model. You have complete flexibility to turn services on and off and to switch between services as your business requires throughout the duration of your contract. This commercial model is available in two </a:t>
            </a:r>
            <a:r>
              <a:rPr lang="en-IN"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flavors</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Cloud Platform Enterprise Agreement (CPEA) and Pay-As-You-Go for SAP BTP.</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782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83D0-528D-4D38-AB9C-3815F7E812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A09B79-CA53-456E-A291-C92FA9816507}"/>
              </a:ext>
            </a:extLst>
          </p:cNvPr>
          <p:cNvSpPr>
            <a:spLocks noGrp="1"/>
          </p:cNvSpPr>
          <p:nvPr>
            <p:ph idx="1"/>
          </p:nvPr>
        </p:nvSpPr>
        <p:spPr/>
        <p:txBody>
          <a:bodyPr>
            <a:normAutofit fontScale="62500" lnSpcReduction="20000"/>
          </a:bodyPr>
          <a:lstStyle/>
          <a:p>
            <a:pPr>
              <a:lnSpc>
                <a:spcPts val="1800"/>
              </a:lnSpc>
              <a:spcAft>
                <a:spcPts val="1200"/>
              </a:spcAft>
            </a:pP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CPEA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80"/>
              </a:lnSpc>
              <a:spcBef>
                <a:spcPts val="720"/>
              </a:spcBef>
              <a:spcAft>
                <a:spcPts val="72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Your organization makes a prepaid investment in cloud credits for the contract duration with an annual commitment to consume SAP BTP services.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This model is suitable for customer who want the flexibility of turning services on and off, and switching between services, without the commitment of being tied to a single service throughout the duration of the contract.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399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9F6D-1CA8-41BB-AA78-B7D94936B5AF}"/>
              </a:ext>
            </a:extLst>
          </p:cNvPr>
          <p:cNvSpPr>
            <a:spLocks noGrp="1"/>
          </p:cNvSpPr>
          <p:nvPr>
            <p:ph type="title"/>
          </p:nvPr>
        </p:nvSpPr>
        <p:spPr>
          <a:xfrm>
            <a:off x="603504" y="723519"/>
            <a:ext cx="2300202" cy="891540"/>
          </a:xfrm>
        </p:spPr>
        <p:txBody>
          <a:bodyPr vert="horz" lIns="182880" tIns="182880" rIns="182880" bIns="182880" rtlCol="0" anchor="ctr">
            <a:normAutofit fontScale="90000"/>
          </a:bodyPr>
          <a:lstStyle/>
          <a:p>
            <a:pPr defTabSz="914400"/>
            <a:r>
              <a:rPr lang="en-IN" sz="1200" b="1" i="0" u="none" strike="noStrike"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Pay-As-You-Go for SAP BTP</a:t>
            </a:r>
            <a:br>
              <a:rPr lang="en-IN" sz="4400" b="0" i="0" u="none" strike="noStrike" dirty="0">
                <a:effectLst/>
                <a:latin typeface="Arial" panose="020B0604020202020204" pitchFamily="34" charset="0"/>
              </a:rPr>
            </a:br>
            <a:endParaRPr lang="en-US" sz="2800" spc="200" dirty="0"/>
          </a:p>
        </p:txBody>
      </p:sp>
      <p:sp>
        <p:nvSpPr>
          <p:cNvPr id="7" name="Rectangle 1">
            <a:extLst>
              <a:ext uri="{FF2B5EF4-FFF2-40B4-BE49-F238E27FC236}">
                <a16:creationId xmlns:a16="http://schemas.microsoft.com/office/drawing/2014/main" id="{1D9E86ED-6A5B-428E-A2F0-4F08D3BD088E}"/>
              </a:ext>
            </a:extLst>
          </p:cNvPr>
          <p:cNvSpPr>
            <a:spLocks noChangeArrowheads="1"/>
          </p:cNvSpPr>
          <p:nvPr/>
        </p:nvSpPr>
        <p:spPr bwMode="auto">
          <a:xfrm>
            <a:off x="602433" y="1978533"/>
            <a:ext cx="2297823" cy="24474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same access to all the services that are available in CPEA, but with a highly flexible zero-commitment model – you pay nothing upfront and there is no minimum usage requirement or annual commitment.</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You pay only for the SAP BTP services that you want, when you use them.</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billed monthly in arrears</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Service charges are non-discountable</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his low-risk model is suitable for customers with use cases that are not well defined, and are interested in running a proof-of-concept in a productive environment. </a:t>
            </a:r>
          </a:p>
          <a:p>
            <a:pPr marL="0" marR="0" lvl="0" indent="-228600" defTabSz="914400" eaLnBrk="1" fontAlgn="base" hangingPunct="1">
              <a:lnSpc>
                <a:spcPct val="90000"/>
              </a:lnSpc>
              <a:spcBef>
                <a:spcPts val="1000"/>
              </a:spcBef>
              <a:spcAft>
                <a:spcPct val="0"/>
              </a:spcAft>
              <a:buClr>
                <a:schemeClr val="accent2"/>
              </a:buClr>
              <a:buSzTx/>
              <a:buFont typeface="Arial" panose="020B0604020202020204" pitchFamily="34" charset="0"/>
              <a:buChar char="•"/>
              <a:tabLst>
                <a:tab pos="457200" algn="l"/>
              </a:tabLst>
            </a:pPr>
            <a:r>
              <a:rPr kumimoji="0" lang="en-US" altLang="en-US" sz="700" b="0" i="0" u="none" strike="noStrike" cap="none" normalizeH="0" baseline="0">
                <a:ln>
                  <a:noFill/>
                </a:ln>
                <a:solidFill>
                  <a:schemeClr val="tx1">
                    <a:lumMod val="85000"/>
                    <a:lumOff val="15000"/>
                  </a:schemeClr>
                </a:solidFill>
                <a:effectLst/>
                <a:latin typeface="+mn-lt"/>
              </a:rPr>
              <a:t>This model provides the flexibility of turning services on and off, and switching between services, as needed throughout the duration of the contract.</a:t>
            </a: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25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46AE-97FA-4BC3-8606-8731356A99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06968-F3C0-490B-8BE3-86470EFD4CAD}"/>
              </a:ext>
            </a:extLst>
          </p:cNvPr>
          <p:cNvSpPr>
            <a:spLocks noGrp="1"/>
          </p:cNvSpPr>
          <p:nvPr>
            <p:ph idx="1"/>
          </p:nvPr>
        </p:nvSpPr>
        <p:spPr/>
        <p:txBody>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Subscription-based commercial model:</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Your organization subscribes only to the services that you plan to use. You can then use these services at a fixed cost, irrespective of consumption.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938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5502-37DD-4EA8-BB48-FEF4BD7DE9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F6C09A-C133-47E0-95F3-0FFB53CB9984}"/>
              </a:ext>
            </a:extLst>
          </p:cNvPr>
          <p:cNvSpPr>
            <a:spLocks noGrp="1"/>
          </p:cNvSpPr>
          <p:nvPr>
            <p:ph idx="1"/>
          </p:nvPr>
        </p:nvSpPr>
        <p:spPr/>
        <p:txBody>
          <a:bodyPr>
            <a:normAutofit fontScale="92500"/>
          </a:bodyPr>
          <a:lstStyle/>
          <a:p>
            <a:r>
              <a:rPr lang="en-US" dirty="0"/>
              <a:t>Your organization receives a fixed price and period (typically a 1 to 3-year period) for access to your subscribed SAP BTP services.</a:t>
            </a:r>
          </a:p>
          <a:p>
            <a:r>
              <a:rPr lang="en-US" dirty="0"/>
              <a:t>	You are entitled to use only the subscribed services</a:t>
            </a:r>
          </a:p>
          <a:p>
            <a:r>
              <a:rPr lang="en-US" dirty="0"/>
              <a:t>	To access additional services, at an extra cost, you can modify your contract via your sales representative or account executive</a:t>
            </a:r>
          </a:p>
          <a:p>
            <a:r>
              <a:rPr lang="en-US" dirty="0"/>
              <a:t>	You pay at a fixed cost, regardless of consumption of subscribed services</a:t>
            </a:r>
          </a:p>
          <a:p>
            <a:r>
              <a:rPr lang="en-US" dirty="0"/>
              <a:t>	You pay in advance when the contract period starts.</a:t>
            </a:r>
          </a:p>
          <a:p>
            <a:r>
              <a:rPr lang="en-US" dirty="0"/>
              <a:t>	Your organization can renew the subscription at the end of the contract period</a:t>
            </a:r>
          </a:p>
          <a:p>
            <a:endParaRPr lang="en-IN" dirty="0"/>
          </a:p>
        </p:txBody>
      </p:sp>
    </p:spTree>
    <p:extLst>
      <p:ext uri="{BB962C8B-B14F-4D97-AF65-F5344CB8AC3E}">
        <p14:creationId xmlns:p14="http://schemas.microsoft.com/office/powerpoint/2010/main" val="103586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AE28-E8E1-4813-B704-13D1E5C8DFEE}"/>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Calibri" panose="020F0502020204030204" pitchFamily="34" charset="0"/>
              </a:rPr>
              <a:t>Can an existing global account under a consumption-based contract be transformed to the subscription-based model?</a:t>
            </a:r>
            <a:endParaRPr lang="en-IN" dirty="0"/>
          </a:p>
        </p:txBody>
      </p:sp>
      <p:sp>
        <p:nvSpPr>
          <p:cNvPr id="3" name="Content Placeholder 2">
            <a:extLst>
              <a:ext uri="{FF2B5EF4-FFF2-40B4-BE49-F238E27FC236}">
                <a16:creationId xmlns:a16="http://schemas.microsoft.com/office/drawing/2014/main" id="{3FE6E0CB-04CA-49C7-BAE5-63C8C2EE8931}"/>
              </a:ext>
            </a:extLst>
          </p:cNvPr>
          <p:cNvSpPr>
            <a:spLocks noGrp="1"/>
          </p:cNvSpPr>
          <p:nvPr>
            <p:ph idx="1"/>
          </p:nvPr>
        </p:nvSpPr>
        <p:spPr/>
        <p:txBody>
          <a:bodyPr>
            <a:normAutofit fontScale="92500" lnSpcReduction="20000"/>
          </a:bodyPr>
          <a:lstStyle/>
          <a:p>
            <a:pPr>
              <a:lnSpc>
                <a:spcPct val="107000"/>
              </a:lnSpc>
              <a:spcAft>
                <a:spcPts val="8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You can change your existing contract from the consumption-based commercial model to a subscription license. Keep in mind that not all services that are eligible for the consumption-based model are compatible with the subscription-based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recommend that you contact your SAP account executive or sales representative to discuss feasibility and terms of transforming your contract.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4419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DD8E-CD69-4856-8796-83D1D3348D39}"/>
              </a:ext>
            </a:extLst>
          </p:cNvPr>
          <p:cNvSpPr>
            <a:spLocks noGrp="1"/>
          </p:cNvSpPr>
          <p:nvPr>
            <p:ph type="title"/>
          </p:nvPr>
        </p:nvSpPr>
        <p:spPr/>
        <p:txBody>
          <a:bodyPr/>
          <a:lstStyle/>
          <a:p>
            <a:r>
              <a:rPr lang="en-IN" dirty="0"/>
              <a:t>Trail Account</a:t>
            </a:r>
          </a:p>
        </p:txBody>
      </p:sp>
      <p:sp>
        <p:nvSpPr>
          <p:cNvPr id="3" name="Content Placeholder 2">
            <a:extLst>
              <a:ext uri="{FF2B5EF4-FFF2-40B4-BE49-F238E27FC236}">
                <a16:creationId xmlns:a16="http://schemas.microsoft.com/office/drawing/2014/main" id="{307C95C3-824F-4850-A1C2-B5ACD8014097}"/>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 </a:t>
            </a: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trial account</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lets you try out SAP BTP for free for 365 days. Access is open to everyone. Trial accounts are intended for personal exploration, and not for production use or team development. They allow restricted use of the platform resources and services.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256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8BC0-F096-4812-883B-6BA3568EAF63}"/>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E2899976-87C8-470D-9621-BA23086A08A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0670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4DF3-BA6E-4D9C-B259-5D0785C1BF0F}"/>
              </a:ext>
            </a:extLst>
          </p:cNvPr>
          <p:cNvSpPr>
            <a:spLocks noGrp="1"/>
          </p:cNvSpPr>
          <p:nvPr>
            <p:ph type="title"/>
          </p:nvPr>
        </p:nvSpPr>
        <p:spPr>
          <a:xfrm>
            <a:off x="603504" y="723519"/>
            <a:ext cx="2300202" cy="891540"/>
          </a:xfrm>
        </p:spPr>
        <p:txBody>
          <a:bodyPr>
            <a:normAutofit/>
          </a:bodyPr>
          <a:lstStyle/>
          <a:p>
            <a:r>
              <a:rPr lang="en-IN" sz="1000" b="1">
                <a:effectLst/>
                <a:latin typeface="Arial" panose="020B0604020202020204" pitchFamily="34" charset="0"/>
                <a:ea typeface="Times New Roman" panose="02020603050405020304" pitchFamily="18" charset="0"/>
              </a:rPr>
              <a:t>Delete your SAP BTP trial account.</a:t>
            </a:r>
            <a:br>
              <a:rPr lang="en-IN" sz="1000">
                <a:effectLst/>
                <a:latin typeface="Times New Roman" panose="02020603050405020304" pitchFamily="18" charset="0"/>
                <a:ea typeface="Times New Roman" panose="02020603050405020304" pitchFamily="18" charset="0"/>
              </a:rPr>
            </a:br>
            <a:endParaRPr lang="en-IN" sz="1000"/>
          </a:p>
        </p:txBody>
      </p:sp>
      <p:sp>
        <p:nvSpPr>
          <p:cNvPr id="8" name="Content Placeholder 7">
            <a:extLst>
              <a:ext uri="{FF2B5EF4-FFF2-40B4-BE49-F238E27FC236}">
                <a16:creationId xmlns:a16="http://schemas.microsoft.com/office/drawing/2014/main" id="{02125459-4F4B-ACF5-FAA2-339D15A24E8A}"/>
              </a:ext>
            </a:extLst>
          </p:cNvPr>
          <p:cNvSpPr>
            <a:spLocks noGrp="1"/>
          </p:cNvSpPr>
          <p:nvPr>
            <p:ph idx="1"/>
          </p:nvPr>
        </p:nvSpPr>
        <p:spPr>
          <a:xfrm>
            <a:off x="602433" y="1978533"/>
            <a:ext cx="2297823" cy="2447404"/>
          </a:xfrm>
        </p:spPr>
        <p:txBody>
          <a:bodyPr>
            <a:normAutofit/>
          </a:bodyPr>
          <a:lstStyle/>
          <a:p>
            <a:endParaRPr lang="en-US"/>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D31FBCF5-96CA-4598-A5E5-10193F746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617524" y="1003568"/>
            <a:ext cx="4670298" cy="3142319"/>
          </a:xfrm>
          <a:prstGeom prst="rect">
            <a:avLst/>
          </a:prstGeom>
          <a:noFill/>
        </p:spPr>
      </p:pic>
    </p:spTree>
    <p:extLst>
      <p:ext uri="{BB962C8B-B14F-4D97-AF65-F5344CB8AC3E}">
        <p14:creationId xmlns:p14="http://schemas.microsoft.com/office/powerpoint/2010/main" val="423078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009F-8B21-4CE3-B325-846E050EAF25}"/>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C20808E1-F991-4F2C-A6F9-5C53BDF89D64}"/>
              </a:ext>
            </a:extLst>
          </p:cNvPr>
          <p:cNvSpPr>
            <a:spLocks noGrp="1"/>
          </p:cNvSpPr>
          <p:nvPr>
            <p:ph idx="1"/>
          </p:nvPr>
        </p:nvSpPr>
        <p:spPr>
          <a:xfrm>
            <a:off x="1673352" y="1978534"/>
            <a:ext cx="3109105" cy="2326487"/>
          </a:xfrm>
        </p:spPr>
        <p:txBody>
          <a:bodyPr>
            <a:normAutofit fontScale="77500" lnSpcReduction="20000"/>
          </a:bodyPr>
          <a:lstStyle/>
          <a:p>
            <a:r>
              <a:rPr lang="en-IN" dirty="0"/>
              <a:t>Recap</a:t>
            </a:r>
          </a:p>
          <a:p>
            <a:r>
              <a:rPr lang="en-IN" dirty="0"/>
              <a:t>SAP BTP</a:t>
            </a:r>
          </a:p>
          <a:p>
            <a:r>
              <a:rPr lang="en-IN" dirty="0"/>
              <a:t>Global account </a:t>
            </a:r>
          </a:p>
          <a:p>
            <a:r>
              <a:rPr lang="en-IN" dirty="0"/>
              <a:t>subaccounts</a:t>
            </a:r>
          </a:p>
          <a:p>
            <a:r>
              <a:rPr lang="en-IN" dirty="0"/>
              <a:t>Trial account</a:t>
            </a:r>
          </a:p>
          <a:p>
            <a:r>
              <a:rPr lang="en-IN" dirty="0"/>
              <a:t>Services</a:t>
            </a:r>
          </a:p>
          <a:p>
            <a:r>
              <a:rPr lang="en-IN" dirty="0"/>
              <a:t>User account</a:t>
            </a:r>
          </a:p>
          <a:p>
            <a:r>
              <a:rPr lang="en-IN" dirty="0"/>
              <a:t>CPI </a:t>
            </a:r>
            <a:r>
              <a:rPr lang="en-IN" dirty="0" err="1"/>
              <a:t>url</a:t>
            </a:r>
            <a:endParaRPr lang="en-IN" dirty="0"/>
          </a:p>
          <a:p>
            <a:r>
              <a:rPr lang="en-IN" dirty="0"/>
              <a:t>Session recap</a:t>
            </a:r>
          </a:p>
          <a:p>
            <a:r>
              <a:rPr lang="en-IN" dirty="0" err="1"/>
              <a:t>QnA</a:t>
            </a:r>
            <a:endParaRPr lang="en-IN" dirty="0"/>
          </a:p>
          <a:p>
            <a:endParaRPr lang="en-IN" dirty="0"/>
          </a:p>
          <a:p>
            <a:endParaRPr lang="en-IN" dirty="0"/>
          </a:p>
          <a:p>
            <a:pPr lvl="1"/>
            <a:endParaRPr lang="en-IN" dirty="0"/>
          </a:p>
          <a:p>
            <a:pPr lvl="1"/>
            <a:endParaRPr lang="en-IN" dirty="0"/>
          </a:p>
        </p:txBody>
      </p:sp>
      <p:sp>
        <p:nvSpPr>
          <p:cNvPr id="4" name="Content Placeholder 2">
            <a:extLst>
              <a:ext uri="{FF2B5EF4-FFF2-40B4-BE49-F238E27FC236}">
                <a16:creationId xmlns:a16="http://schemas.microsoft.com/office/drawing/2014/main" id="{874BF53A-A790-4B62-9C4C-F138892B335A}"/>
              </a:ext>
            </a:extLst>
          </p:cNvPr>
          <p:cNvSpPr txBox="1">
            <a:spLocks/>
          </p:cNvSpPr>
          <p:nvPr/>
        </p:nvSpPr>
        <p:spPr>
          <a:xfrm>
            <a:off x="4782457" y="1978534"/>
            <a:ext cx="3109105" cy="232648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a:lstStyle>
          <a:p>
            <a:r>
              <a:rPr lang="en-IN" dirty="0"/>
              <a:t>Integration suit</a:t>
            </a:r>
          </a:p>
          <a:p>
            <a:r>
              <a:rPr lang="en-IN" dirty="0"/>
              <a:t>Messaging </a:t>
            </a:r>
          </a:p>
          <a:p>
            <a:r>
              <a:rPr lang="en-IN" dirty="0" err="1"/>
              <a:t>Aplication</a:t>
            </a:r>
            <a:r>
              <a:rPr lang="en-IN" dirty="0"/>
              <a:t> connectors</a:t>
            </a:r>
          </a:p>
          <a:p>
            <a:r>
              <a:rPr lang="en-IN" dirty="0"/>
              <a:t>SAP Connectors</a:t>
            </a:r>
          </a:p>
          <a:p>
            <a:r>
              <a:rPr lang="en-IN" dirty="0"/>
              <a:t>EIP</a:t>
            </a:r>
          </a:p>
          <a:p>
            <a:r>
              <a:rPr lang="en-IN" dirty="0"/>
              <a:t>API</a:t>
            </a:r>
          </a:p>
          <a:p>
            <a:r>
              <a:rPr lang="en-IN" dirty="0"/>
              <a:t>Difference between Integration suit and CPI</a:t>
            </a:r>
          </a:p>
          <a:p>
            <a:endParaRPr lang="en-IN" dirty="0"/>
          </a:p>
          <a:p>
            <a:endParaRPr lang="en-IN" dirty="0"/>
          </a:p>
          <a:p>
            <a:pPr lvl="1"/>
            <a:endParaRPr lang="en-IN" dirty="0"/>
          </a:p>
          <a:p>
            <a:pPr lvl="1"/>
            <a:endParaRPr lang="en-IN" dirty="0"/>
          </a:p>
        </p:txBody>
      </p:sp>
    </p:spTree>
    <p:extLst>
      <p:ext uri="{BB962C8B-B14F-4D97-AF65-F5344CB8AC3E}">
        <p14:creationId xmlns:p14="http://schemas.microsoft.com/office/powerpoint/2010/main" val="144977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D474-E385-45E0-86CD-60DF2FEE31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20B763-DEC7-4FB3-93C5-A9E019F446EF}"/>
              </a:ext>
            </a:extLst>
          </p:cNvPr>
          <p:cNvSpPr>
            <a:spLocks noGrp="1"/>
          </p:cNvSpPr>
          <p:nvPr>
            <p:ph idx="1"/>
          </p:nvPr>
        </p:nvSpPr>
        <p:spPr/>
        <p:txBody>
          <a:bodyPr>
            <a:normAutofit fontScale="32500" lnSpcReduction="20000"/>
          </a:bodyPr>
          <a:lstStyle/>
          <a:p>
            <a:pPr>
              <a:lnSpc>
                <a:spcPts val="1800"/>
              </a:lnSpc>
              <a:spcBef>
                <a:spcPts val="1200"/>
              </a:spcBef>
              <a:spcAft>
                <a:spcPts val="1200"/>
              </a:spcAft>
            </a:pPr>
            <a:r>
              <a:rPr lang="en-IN" sz="1800" dirty="0">
                <a:solidFill>
                  <a:srgbClr val="333333"/>
                </a:solidFill>
                <a:effectLst/>
                <a:latin typeface="Arial" panose="020B0604020202020204" pitchFamily="34" charset="0"/>
                <a:ea typeface="Times New Roman" panose="02020603050405020304" pitchFamily="18" charset="0"/>
              </a:rPr>
              <a:t>After 365 days, your trial account is automatically deleted. If you want to proactively delete your SAP BTP trial account, you can navigate to the global accounts scope and select the Account Explorer page, then click the </a:t>
            </a:r>
            <a:r>
              <a:rPr lang="en-IN" sz="1800" b="1" dirty="0">
                <a:solidFill>
                  <a:srgbClr val="333333"/>
                </a:solidFill>
                <a:effectLst/>
                <a:latin typeface="Arial" panose="020B0604020202020204" pitchFamily="34" charset="0"/>
                <a:ea typeface="Times New Roman" panose="02020603050405020304" pitchFamily="18" charset="0"/>
              </a:rPr>
              <a:t>Delete Trial Account</a:t>
            </a:r>
            <a:r>
              <a:rPr lang="en-IN" sz="1800" dirty="0">
                <a:solidFill>
                  <a:srgbClr val="333333"/>
                </a:solidFill>
                <a:effectLst/>
                <a:latin typeface="Arial" panose="020B0604020202020204" pitchFamily="34" charset="0"/>
                <a:ea typeface="Times New Roman" panose="02020603050405020304" pitchFamily="18" charset="0"/>
              </a:rPr>
              <a:t> button.</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If you want to continue to use an SAP BTP trial account, you need to register for a new account.</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If you want to explore SAP BTP without time limit, create an enterprise account with free tier service plans allowing you to test your scenarios.</a:t>
            </a:r>
            <a:endParaRPr lang="en-IN" sz="1800" dirty="0">
              <a:effectLst/>
              <a:latin typeface="Times New Roman" panose="02020603050405020304" pitchFamily="18" charset="0"/>
              <a:ea typeface="Times New Roman" panose="02020603050405020304" pitchFamily="18" charset="0"/>
            </a:endParaRPr>
          </a:p>
          <a:p>
            <a:pPr marL="457200">
              <a:lnSpc>
                <a:spcPts val="1800"/>
              </a:lnSpc>
              <a:spcBef>
                <a:spcPts val="1200"/>
              </a:spcBef>
              <a:spcAft>
                <a:spcPts val="1200"/>
              </a:spcAft>
            </a:pPr>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Extend your SAP BTP trial account in 30-day intervals.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2870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391F-BD3A-4C22-A4FA-6A4BF627701F}"/>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Subaccounts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272C4C7-2917-40FA-9966-CB0A251F9D5B}"/>
              </a:ext>
            </a:extLst>
          </p:cNvPr>
          <p:cNvSpPr>
            <a:spLocks noGrp="1"/>
          </p:cNvSpPr>
          <p:nvPr>
            <p:ph idx="1"/>
          </p:nvPr>
        </p:nvSpPr>
        <p:spPr/>
        <p:txBody>
          <a:bodyPr/>
          <a:lstStyle/>
          <a:p>
            <a:pPr>
              <a:lnSpc>
                <a:spcPts val="1800"/>
              </a:lnSpc>
              <a:spcBef>
                <a:spcPts val="1500"/>
              </a:spcBef>
              <a:spcAft>
                <a:spcPts val="1500"/>
              </a:spcAft>
            </a:pP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Subaccounts</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let you structure a global account according to your organization’s and project’s requirements with regard to members, authorizations, and entitlements.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Bef>
                <a:spcPts val="1500"/>
              </a:spcBef>
              <a:spcAft>
                <a:spcPts val="15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 global account can contain one or more subaccounts in which you deploy applications, use services, and manage your subscriptions.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7474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267C-7F60-469A-8E0E-669D9E8634C9}"/>
              </a:ext>
            </a:extLst>
          </p:cNvPr>
          <p:cNvSpPr>
            <a:spLocks noGrp="1"/>
          </p:cNvSpPr>
          <p:nvPr>
            <p:ph type="title"/>
          </p:nvPr>
        </p:nvSpPr>
        <p:spPr/>
        <p:txBody>
          <a:bodyPr/>
          <a:lstStyle/>
          <a:p>
            <a:endParaRPr lang="en-IN"/>
          </a:p>
        </p:txBody>
      </p:sp>
      <p:pic>
        <p:nvPicPr>
          <p:cNvPr id="4" name="Content Placeholder 3" descr="Subaccounts">
            <a:extLst>
              <a:ext uri="{FF2B5EF4-FFF2-40B4-BE49-F238E27FC236}">
                <a16:creationId xmlns:a16="http://schemas.microsoft.com/office/drawing/2014/main" id="{11D2509F-34DB-44D1-8C17-39622780C2A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7287" y="2122345"/>
            <a:ext cx="3229426" cy="2038635"/>
          </a:xfrm>
          <a:prstGeom prst="rect">
            <a:avLst/>
          </a:prstGeom>
          <a:noFill/>
          <a:ln>
            <a:noFill/>
          </a:ln>
        </p:spPr>
      </p:pic>
    </p:spTree>
    <p:extLst>
      <p:ext uri="{BB962C8B-B14F-4D97-AF65-F5344CB8AC3E}">
        <p14:creationId xmlns:p14="http://schemas.microsoft.com/office/powerpoint/2010/main" val="1135328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1CD-D2C5-415B-AFB0-0B967ED465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4557BC-1D50-460D-A3C3-52251CA5FB1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3804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700F-9DEC-4462-AB77-FEFE0D85F709}"/>
              </a:ext>
            </a:extLst>
          </p:cNvPr>
          <p:cNvSpPr>
            <a:spLocks noGrp="1"/>
          </p:cNvSpPr>
          <p:nvPr>
            <p:ph type="title"/>
          </p:nvPr>
        </p:nvSpPr>
        <p:spPr/>
        <p:txBody>
          <a:bodyPr/>
          <a:lstStyle/>
          <a:p>
            <a:r>
              <a:rPr lang="en-IN" dirty="0"/>
              <a:t>Ariba</a:t>
            </a:r>
          </a:p>
        </p:txBody>
      </p:sp>
      <p:sp>
        <p:nvSpPr>
          <p:cNvPr id="3" name="Content Placeholder 2">
            <a:extLst>
              <a:ext uri="{FF2B5EF4-FFF2-40B4-BE49-F238E27FC236}">
                <a16:creationId xmlns:a16="http://schemas.microsoft.com/office/drawing/2014/main" id="{E5723EE0-C0DA-49CA-AA4E-285E2EA38797}"/>
              </a:ext>
            </a:extLst>
          </p:cNvPr>
          <p:cNvSpPr>
            <a:spLocks noGrp="1"/>
          </p:cNvSpPr>
          <p:nvPr>
            <p:ph idx="1"/>
          </p:nvPr>
        </p:nvSpPr>
        <p:spPr/>
        <p:txBody>
          <a:bodyPr/>
          <a:lstStyle/>
          <a:p>
            <a:pPr algn="l"/>
            <a:r>
              <a:rPr lang="en-IN" b="0" i="0" dirty="0">
                <a:solidFill>
                  <a:srgbClr val="333333"/>
                </a:solidFill>
                <a:effectLst/>
                <a:latin typeface="72"/>
              </a:rPr>
              <a:t>Connects SAP Cloud Integration to the Ariba Network. Using this adapter, SAP and non-SAP cloud applications can receive business-specific documents in commerce </a:t>
            </a:r>
            <a:r>
              <a:rPr lang="en-IN" b="0" i="0" dirty="0" err="1">
                <a:solidFill>
                  <a:srgbClr val="333333"/>
                </a:solidFill>
                <a:effectLst/>
                <a:latin typeface="72"/>
              </a:rPr>
              <a:t>eXtensible</a:t>
            </a:r>
            <a:r>
              <a:rPr lang="en-IN" b="0" i="0" dirty="0">
                <a:solidFill>
                  <a:srgbClr val="333333"/>
                </a:solidFill>
                <a:effectLst/>
                <a:latin typeface="72"/>
              </a:rPr>
              <a:t> Markup Language (cXML) format from the Ariba network.</a:t>
            </a:r>
          </a:p>
          <a:p>
            <a:pPr algn="l"/>
            <a:r>
              <a:rPr lang="en-IN" b="0" i="0" dirty="0">
                <a:solidFill>
                  <a:srgbClr val="333333"/>
                </a:solidFill>
                <a:effectLst/>
                <a:latin typeface="72"/>
              </a:rPr>
              <a:t>The sender adapter allows you to define a schedule for polling data from Ariba.</a:t>
            </a:r>
          </a:p>
          <a:p>
            <a:endParaRPr lang="en-IN" dirty="0"/>
          </a:p>
        </p:txBody>
      </p:sp>
    </p:spTree>
    <p:extLst>
      <p:ext uri="{BB962C8B-B14F-4D97-AF65-F5344CB8AC3E}">
        <p14:creationId xmlns:p14="http://schemas.microsoft.com/office/powerpoint/2010/main" val="3601830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4F4F-473A-4C21-A66E-FFFF30807C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560EEF-4BF2-4D4C-94EA-1392FD8C700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2005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042C-E52D-487F-9149-B149E000D2F5}"/>
              </a:ext>
            </a:extLst>
          </p:cNvPr>
          <p:cNvSpPr>
            <a:spLocks noGrp="1"/>
          </p:cNvSpPr>
          <p:nvPr>
            <p:ph type="title"/>
          </p:nvPr>
        </p:nvSpPr>
        <p:spPr/>
        <p:txBody>
          <a:bodyPr>
            <a:normAutofit fontScale="90000"/>
          </a:bodyPr>
          <a:lstStyle/>
          <a:p>
            <a:r>
              <a:rPr lang="en-IN" b="1" i="0" dirty="0">
                <a:solidFill>
                  <a:srgbClr val="333333"/>
                </a:solidFill>
                <a:effectLst/>
                <a:latin typeface="72"/>
              </a:rPr>
              <a:t>Data Store</a:t>
            </a:r>
            <a:br>
              <a:rPr lang="en-IN" b="0" i="0" dirty="0">
                <a:solidFill>
                  <a:srgbClr val="333333"/>
                </a:solidFill>
                <a:effectLst/>
                <a:latin typeface="72"/>
              </a:rPr>
            </a:br>
            <a:br>
              <a:rPr lang="en-IN" dirty="0"/>
            </a:br>
            <a:endParaRPr lang="en-IN" dirty="0"/>
          </a:p>
        </p:txBody>
      </p:sp>
      <p:sp>
        <p:nvSpPr>
          <p:cNvPr id="3" name="Content Placeholder 2">
            <a:extLst>
              <a:ext uri="{FF2B5EF4-FFF2-40B4-BE49-F238E27FC236}">
                <a16:creationId xmlns:a16="http://schemas.microsoft.com/office/drawing/2014/main" id="{D1CF7D6A-037B-46D0-AAE5-AF6D040665EB}"/>
              </a:ext>
            </a:extLst>
          </p:cNvPr>
          <p:cNvSpPr>
            <a:spLocks noGrp="1"/>
          </p:cNvSpPr>
          <p:nvPr>
            <p:ph idx="1"/>
          </p:nvPr>
        </p:nvSpPr>
        <p:spPr/>
        <p:txBody>
          <a:bodyPr/>
          <a:lstStyle/>
          <a:p>
            <a:pPr algn="l"/>
            <a:r>
              <a:rPr lang="en-US" b="0" i="0" dirty="0">
                <a:solidFill>
                  <a:srgbClr val="333333"/>
                </a:solidFill>
                <a:effectLst/>
                <a:latin typeface="72"/>
              </a:rPr>
              <a:t>Enables SAP Cloud Integration to consume messages from a data store.</a:t>
            </a:r>
          </a:p>
          <a:p>
            <a:br>
              <a:rPr lang="en-US" dirty="0"/>
            </a:br>
            <a:endParaRPr lang="en-IN" dirty="0"/>
          </a:p>
        </p:txBody>
      </p:sp>
    </p:spTree>
    <p:extLst>
      <p:ext uri="{BB962C8B-B14F-4D97-AF65-F5344CB8AC3E}">
        <p14:creationId xmlns:p14="http://schemas.microsoft.com/office/powerpoint/2010/main" val="338651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66B9-0DA6-48B6-B26F-6B433DC0BDA5}"/>
              </a:ext>
            </a:extLst>
          </p:cNvPr>
          <p:cNvSpPr>
            <a:spLocks noGrp="1"/>
          </p:cNvSpPr>
          <p:nvPr>
            <p:ph type="title"/>
          </p:nvPr>
        </p:nvSpPr>
        <p:spPr/>
        <p:txBody>
          <a:bodyPr/>
          <a:lstStyle/>
          <a:p>
            <a:r>
              <a:rPr lang="en-IN" dirty="0"/>
              <a:t>IDOC</a:t>
            </a:r>
          </a:p>
        </p:txBody>
      </p:sp>
      <p:sp>
        <p:nvSpPr>
          <p:cNvPr id="3" name="Content Placeholder 2">
            <a:extLst>
              <a:ext uri="{FF2B5EF4-FFF2-40B4-BE49-F238E27FC236}">
                <a16:creationId xmlns:a16="http://schemas.microsoft.com/office/drawing/2014/main" id="{093CD9B8-DFF4-478D-B6AE-236A126E08AE}"/>
              </a:ext>
            </a:extLst>
          </p:cNvPr>
          <p:cNvSpPr>
            <a:spLocks noGrp="1"/>
          </p:cNvSpPr>
          <p:nvPr>
            <p:ph idx="1"/>
          </p:nvPr>
        </p:nvSpPr>
        <p:spPr/>
        <p:txBody>
          <a:bodyPr/>
          <a:lstStyle/>
          <a:p>
            <a:pPr algn="l"/>
            <a:r>
              <a:rPr lang="en-IN" b="0" i="0" dirty="0">
                <a:solidFill>
                  <a:srgbClr val="333333"/>
                </a:solidFill>
                <a:effectLst/>
                <a:latin typeface="72"/>
              </a:rPr>
              <a:t>Allows SAP Cloud Integration to exchange Intermediate Document (IDoc) messages with a sender system that supports communication via SOAP Web services.</a:t>
            </a:r>
          </a:p>
          <a:p>
            <a:pPr algn="l"/>
            <a:r>
              <a:rPr lang="en-IN" b="0" i="0" dirty="0">
                <a:solidFill>
                  <a:srgbClr val="333333"/>
                </a:solidFill>
                <a:effectLst/>
                <a:latin typeface="72"/>
              </a:rPr>
              <a:t>A size limit for the inbound message can be configured for the sender adapter.</a:t>
            </a:r>
          </a:p>
          <a:p>
            <a:endParaRPr lang="en-IN" dirty="0"/>
          </a:p>
        </p:txBody>
      </p:sp>
    </p:spTree>
    <p:extLst>
      <p:ext uri="{BB962C8B-B14F-4D97-AF65-F5344CB8AC3E}">
        <p14:creationId xmlns:p14="http://schemas.microsoft.com/office/powerpoint/2010/main" val="1716757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863D-9E43-40DB-9A0D-6BF9F9AACA64}"/>
              </a:ext>
            </a:extLst>
          </p:cNvPr>
          <p:cNvSpPr>
            <a:spLocks noGrp="1"/>
          </p:cNvSpPr>
          <p:nvPr>
            <p:ph type="title"/>
          </p:nvPr>
        </p:nvSpPr>
        <p:spPr/>
        <p:txBody>
          <a:bodyPr/>
          <a:lstStyle/>
          <a:p>
            <a:r>
              <a:rPr lang="en-IN" dirty="0"/>
              <a:t>JMS</a:t>
            </a:r>
          </a:p>
        </p:txBody>
      </p:sp>
      <p:sp>
        <p:nvSpPr>
          <p:cNvPr id="3" name="Content Placeholder 2">
            <a:extLst>
              <a:ext uri="{FF2B5EF4-FFF2-40B4-BE49-F238E27FC236}">
                <a16:creationId xmlns:a16="http://schemas.microsoft.com/office/drawing/2014/main" id="{2EE847DD-BD98-449A-9109-9C024BCB107F}"/>
              </a:ext>
            </a:extLst>
          </p:cNvPr>
          <p:cNvSpPr>
            <a:spLocks noGrp="1"/>
          </p:cNvSpPr>
          <p:nvPr>
            <p:ph idx="1"/>
          </p:nvPr>
        </p:nvSpPr>
        <p:spPr/>
        <p:txBody>
          <a:bodyPr/>
          <a:lstStyle/>
          <a:p>
            <a:pPr algn="l"/>
            <a:r>
              <a:rPr lang="en-US" b="0" i="0" dirty="0">
                <a:solidFill>
                  <a:srgbClr val="333333"/>
                </a:solidFill>
                <a:effectLst/>
                <a:latin typeface="72"/>
              </a:rPr>
              <a:t>Enables asynchronous messaging by using message queues.</a:t>
            </a:r>
          </a:p>
          <a:p>
            <a:pPr algn="l"/>
            <a:r>
              <a:rPr lang="en-US" b="0" i="0" dirty="0">
                <a:solidFill>
                  <a:srgbClr val="333333"/>
                </a:solidFill>
                <a:effectLst/>
                <a:latin typeface="72"/>
              </a:rPr>
              <a:t>The sender adapter consumes messages from a queue. The messages are processed concurrently.</a:t>
            </a:r>
          </a:p>
          <a:p>
            <a:pPr algn="l"/>
            <a:r>
              <a:rPr lang="en-US" b="0" i="0" dirty="0">
                <a:solidFill>
                  <a:srgbClr val="333333"/>
                </a:solidFill>
                <a:effectLst/>
                <a:latin typeface="72"/>
              </a:rPr>
              <a:t>To prevent situations where the JMS adapter tries again and again to process a failed (large) message, you can store messages (where the processing stopped unexpectedly) in a dead-letter queue after two retries.</a:t>
            </a:r>
          </a:p>
          <a:p>
            <a:endParaRPr lang="en-IN" dirty="0"/>
          </a:p>
        </p:txBody>
      </p:sp>
    </p:spTree>
    <p:extLst>
      <p:ext uri="{BB962C8B-B14F-4D97-AF65-F5344CB8AC3E}">
        <p14:creationId xmlns:p14="http://schemas.microsoft.com/office/powerpoint/2010/main" val="440215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4325-6FCC-4207-9165-CCFFCD2E347A}"/>
              </a:ext>
            </a:extLst>
          </p:cNvPr>
          <p:cNvSpPr>
            <a:spLocks noGrp="1"/>
          </p:cNvSpPr>
          <p:nvPr>
            <p:ph type="title"/>
          </p:nvPr>
        </p:nvSpPr>
        <p:spPr/>
        <p:txBody>
          <a:bodyPr/>
          <a:lstStyle/>
          <a:p>
            <a:r>
              <a:rPr lang="en-IN" dirty="0" err="1"/>
              <a:t>Odata</a:t>
            </a:r>
            <a:endParaRPr lang="en-IN" dirty="0"/>
          </a:p>
        </p:txBody>
      </p:sp>
      <p:sp>
        <p:nvSpPr>
          <p:cNvPr id="3" name="Content Placeholder 2">
            <a:extLst>
              <a:ext uri="{FF2B5EF4-FFF2-40B4-BE49-F238E27FC236}">
                <a16:creationId xmlns:a16="http://schemas.microsoft.com/office/drawing/2014/main" id="{820F16D0-220A-4473-90FB-9C8D33BA1642}"/>
              </a:ext>
            </a:extLst>
          </p:cNvPr>
          <p:cNvSpPr>
            <a:spLocks noGrp="1"/>
          </p:cNvSpPr>
          <p:nvPr>
            <p:ph idx="1"/>
          </p:nvPr>
        </p:nvSpPr>
        <p:spPr/>
        <p:txBody>
          <a:bodyPr/>
          <a:lstStyle/>
          <a:p>
            <a:r>
              <a:rPr lang="en-US" b="0" i="0" dirty="0">
                <a:solidFill>
                  <a:srgbClr val="333333"/>
                </a:solidFill>
                <a:effectLst/>
                <a:latin typeface="72"/>
              </a:rPr>
              <a:t>Connects SAP Cloud Integration to systems using the Open Data (OData) protocol in either ATOM or JSON format (only synchronous communication is supported).</a:t>
            </a:r>
          </a:p>
          <a:p>
            <a:pPr algn="l">
              <a:buFont typeface="Arial" panose="020B0604020202020204" pitchFamily="34" charset="0"/>
              <a:buChar char="•"/>
            </a:pPr>
            <a:r>
              <a:rPr lang="en-US" b="0" i="0" dirty="0">
                <a:solidFill>
                  <a:srgbClr val="333333"/>
                </a:solidFill>
                <a:effectLst/>
                <a:latin typeface="72"/>
              </a:rPr>
              <a:t>The adapter receives incoming requests in either ATOM or JSON format.</a:t>
            </a:r>
          </a:p>
          <a:p>
            <a:pPr algn="l">
              <a:buFont typeface="Arial" panose="020B0604020202020204" pitchFamily="34" charset="0"/>
              <a:buChar char="•"/>
            </a:pPr>
            <a:r>
              <a:rPr lang="en-US" b="0" i="0" dirty="0">
                <a:solidFill>
                  <a:srgbClr val="333333"/>
                </a:solidFill>
                <a:effectLst/>
                <a:latin typeface="72"/>
              </a:rPr>
              <a:t>Supported operations: Create (POST), Delete (DELETE), Query (GET), Read (GET), Update (PUT)</a:t>
            </a:r>
          </a:p>
          <a:p>
            <a:endParaRPr lang="en-IN" dirty="0"/>
          </a:p>
        </p:txBody>
      </p:sp>
    </p:spTree>
    <p:extLst>
      <p:ext uri="{BB962C8B-B14F-4D97-AF65-F5344CB8AC3E}">
        <p14:creationId xmlns:p14="http://schemas.microsoft.com/office/powerpoint/2010/main" val="388432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F305-CD3D-43F9-80ED-3EF0C5A424A2}"/>
              </a:ext>
            </a:extLst>
          </p:cNvPr>
          <p:cNvSpPr>
            <a:spLocks noGrp="1"/>
          </p:cNvSpPr>
          <p:nvPr>
            <p:ph type="title"/>
          </p:nvPr>
        </p:nvSpPr>
        <p:spPr/>
        <p:txBody>
          <a:bodyPr/>
          <a:lstStyle/>
          <a:p>
            <a:r>
              <a:rPr lang="en-IN" dirty="0"/>
              <a:t>Integration Suit</a:t>
            </a:r>
          </a:p>
        </p:txBody>
      </p:sp>
      <p:sp>
        <p:nvSpPr>
          <p:cNvPr id="3" name="Content Placeholder 2">
            <a:extLst>
              <a:ext uri="{FF2B5EF4-FFF2-40B4-BE49-F238E27FC236}">
                <a16:creationId xmlns:a16="http://schemas.microsoft.com/office/drawing/2014/main" id="{5AC03EFA-1BA4-4B44-8B6A-DB7E525C1048}"/>
              </a:ext>
            </a:extLst>
          </p:cNvPr>
          <p:cNvSpPr>
            <a:spLocks noGrp="1"/>
          </p:cNvSpPr>
          <p:nvPr>
            <p:ph idx="1"/>
          </p:nvPr>
        </p:nvSpPr>
        <p:spPr/>
        <p:txBody>
          <a:bodyPr/>
          <a:lstStyle/>
          <a:p>
            <a:r>
              <a:rPr lang="en-US" b="0" i="0" dirty="0">
                <a:solidFill>
                  <a:srgbClr val="333333"/>
                </a:solidFill>
                <a:effectLst/>
                <a:latin typeface="72"/>
              </a:rPr>
              <a:t>SAP Integration Suite connects and contextualizes processes and data while enabling new content-rich applications to be assembled faster with less dependence on IT. Pre-built integration packs along with existing investments can be composed to deliver new outcomes with less involvement by integration experts</a:t>
            </a:r>
          </a:p>
          <a:p>
            <a:r>
              <a:rPr lang="en-US" b="0" i="0" dirty="0">
                <a:solidFill>
                  <a:srgbClr val="333333"/>
                </a:solidFill>
                <a:effectLst/>
                <a:latin typeface="72"/>
              </a:rPr>
              <a:t>This service runs in the SAP BTP, Cloud Foundry environment.</a:t>
            </a:r>
            <a:endParaRPr lang="en-IN" dirty="0"/>
          </a:p>
        </p:txBody>
      </p:sp>
    </p:spTree>
    <p:extLst>
      <p:ext uri="{BB962C8B-B14F-4D97-AF65-F5344CB8AC3E}">
        <p14:creationId xmlns:p14="http://schemas.microsoft.com/office/powerpoint/2010/main" val="410039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B829-E122-4CF5-B06B-5E6FE217556A}"/>
              </a:ext>
            </a:extLst>
          </p:cNvPr>
          <p:cNvSpPr>
            <a:spLocks noGrp="1"/>
          </p:cNvSpPr>
          <p:nvPr>
            <p:ph type="title"/>
          </p:nvPr>
        </p:nvSpPr>
        <p:spPr/>
        <p:txBody>
          <a:bodyPr/>
          <a:lstStyle/>
          <a:p>
            <a:r>
              <a:rPr lang="en-IN" dirty="0"/>
              <a:t>Open Connector</a:t>
            </a:r>
          </a:p>
        </p:txBody>
      </p:sp>
      <p:sp>
        <p:nvSpPr>
          <p:cNvPr id="3" name="Content Placeholder 2">
            <a:extLst>
              <a:ext uri="{FF2B5EF4-FFF2-40B4-BE49-F238E27FC236}">
                <a16:creationId xmlns:a16="http://schemas.microsoft.com/office/drawing/2014/main" id="{B1E0F467-FE58-4058-94D4-B9F8F584626E}"/>
              </a:ext>
            </a:extLst>
          </p:cNvPr>
          <p:cNvSpPr>
            <a:spLocks noGrp="1"/>
          </p:cNvSpPr>
          <p:nvPr>
            <p:ph idx="1"/>
          </p:nvPr>
        </p:nvSpPr>
        <p:spPr/>
        <p:txBody>
          <a:bodyPr/>
          <a:lstStyle/>
          <a:p>
            <a:pPr algn="l"/>
            <a:r>
              <a:rPr lang="en-US" b="0" i="0" dirty="0">
                <a:solidFill>
                  <a:srgbClr val="333333"/>
                </a:solidFill>
                <a:effectLst/>
                <a:latin typeface="72"/>
              </a:rPr>
              <a:t>Connects SAP Cloud Integration to more than 150 non-SAP Cloud applications that are supported by SAP Open Connectors.</a:t>
            </a:r>
          </a:p>
          <a:p>
            <a:pPr algn="l">
              <a:buFont typeface="Arial" panose="020B0604020202020204" pitchFamily="34" charset="0"/>
              <a:buChar char="•"/>
            </a:pPr>
            <a:r>
              <a:rPr lang="en-US" b="0" i="0" dirty="0">
                <a:solidFill>
                  <a:srgbClr val="333333"/>
                </a:solidFill>
                <a:effectLst/>
                <a:latin typeface="72"/>
              </a:rPr>
              <a:t>Uses APIs to fetch data from specific third-party applications.</a:t>
            </a:r>
          </a:p>
          <a:p>
            <a:pPr algn="l">
              <a:buFont typeface="Arial" panose="020B0604020202020204" pitchFamily="34" charset="0"/>
              <a:buChar char="•"/>
            </a:pPr>
            <a:r>
              <a:rPr lang="en-US" b="0" i="0" dirty="0">
                <a:solidFill>
                  <a:srgbClr val="333333"/>
                </a:solidFill>
                <a:effectLst/>
                <a:latin typeface="72"/>
              </a:rPr>
              <a:t>Is designed to handle large volumes of incoming data.</a:t>
            </a:r>
          </a:p>
          <a:p>
            <a:pPr algn="l">
              <a:buFont typeface="Arial" panose="020B0604020202020204" pitchFamily="34" charset="0"/>
              <a:buChar char="•"/>
            </a:pPr>
            <a:r>
              <a:rPr lang="en-US" b="0" i="0" dirty="0">
                <a:solidFill>
                  <a:srgbClr val="333333"/>
                </a:solidFill>
                <a:effectLst/>
                <a:latin typeface="72"/>
              </a:rPr>
              <a:t>Supports messages in both JSON and XML format, for request and response calls.</a:t>
            </a:r>
          </a:p>
          <a:p>
            <a:endParaRPr lang="en-IN" dirty="0"/>
          </a:p>
        </p:txBody>
      </p:sp>
    </p:spTree>
    <p:extLst>
      <p:ext uri="{BB962C8B-B14F-4D97-AF65-F5344CB8AC3E}">
        <p14:creationId xmlns:p14="http://schemas.microsoft.com/office/powerpoint/2010/main" val="2079407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7D85-6CDE-4001-8198-4BD021725A08}"/>
              </a:ext>
            </a:extLst>
          </p:cNvPr>
          <p:cNvSpPr>
            <a:spLocks noGrp="1"/>
          </p:cNvSpPr>
          <p:nvPr>
            <p:ph type="title"/>
          </p:nvPr>
        </p:nvSpPr>
        <p:spPr/>
        <p:txBody>
          <a:bodyPr/>
          <a:lstStyle/>
          <a:p>
            <a:r>
              <a:rPr lang="en-IN" dirty="0"/>
              <a:t>Process Direct</a:t>
            </a:r>
          </a:p>
        </p:txBody>
      </p:sp>
      <p:sp>
        <p:nvSpPr>
          <p:cNvPr id="3" name="Content Placeholder 2">
            <a:extLst>
              <a:ext uri="{FF2B5EF4-FFF2-40B4-BE49-F238E27FC236}">
                <a16:creationId xmlns:a16="http://schemas.microsoft.com/office/drawing/2014/main" id="{4AFBF0E0-C388-4113-89C4-F22691902C13}"/>
              </a:ext>
            </a:extLst>
          </p:cNvPr>
          <p:cNvSpPr>
            <a:spLocks noGrp="1"/>
          </p:cNvSpPr>
          <p:nvPr>
            <p:ph idx="1"/>
          </p:nvPr>
        </p:nvSpPr>
        <p:spPr/>
        <p:txBody>
          <a:bodyPr/>
          <a:lstStyle/>
          <a:p>
            <a:pPr algn="l"/>
            <a:r>
              <a:rPr lang="en-US" b="0" i="0" dirty="0">
                <a:solidFill>
                  <a:srgbClr val="333333"/>
                </a:solidFill>
                <a:effectLst/>
                <a:latin typeface="72"/>
              </a:rPr>
              <a:t>Connects an integration flow with another integration flow deployed on the same tenant.</a:t>
            </a:r>
          </a:p>
          <a:p>
            <a:pPr algn="l"/>
            <a:r>
              <a:rPr lang="en-US" b="0" i="0" dirty="0">
                <a:solidFill>
                  <a:srgbClr val="333333"/>
                </a:solidFill>
                <a:effectLst/>
                <a:latin typeface="72"/>
              </a:rPr>
              <a:t>An integration flow with a </a:t>
            </a:r>
            <a:r>
              <a:rPr lang="en-US" b="0" i="0" dirty="0" err="1">
                <a:solidFill>
                  <a:srgbClr val="333333"/>
                </a:solidFill>
                <a:effectLst/>
                <a:latin typeface="72"/>
              </a:rPr>
              <a:t>ProcessDirect</a:t>
            </a:r>
            <a:r>
              <a:rPr lang="en-US" b="0" i="0" dirty="0">
                <a:solidFill>
                  <a:srgbClr val="333333"/>
                </a:solidFill>
                <a:effectLst/>
                <a:latin typeface="72"/>
              </a:rPr>
              <a:t> sender adapter (as consumer) consumes data from another integration flow.</a:t>
            </a:r>
          </a:p>
          <a:p>
            <a:pPr algn="l"/>
            <a:r>
              <a:rPr lang="en-US" b="0" i="0" dirty="0">
                <a:solidFill>
                  <a:srgbClr val="333333"/>
                </a:solidFill>
                <a:effectLst/>
                <a:latin typeface="72"/>
              </a:rPr>
              <a:t>N:1 cardinality of producer and consumer integration flows is supported.</a:t>
            </a:r>
          </a:p>
          <a:p>
            <a:br>
              <a:rPr lang="en-US" dirty="0"/>
            </a:br>
            <a:endParaRPr lang="en-IN" dirty="0"/>
          </a:p>
        </p:txBody>
      </p:sp>
    </p:spTree>
    <p:extLst>
      <p:ext uri="{BB962C8B-B14F-4D97-AF65-F5344CB8AC3E}">
        <p14:creationId xmlns:p14="http://schemas.microsoft.com/office/powerpoint/2010/main" val="220146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96A-16E6-4A31-A01E-82FC3D52A9CD}"/>
              </a:ext>
            </a:extLst>
          </p:cNvPr>
          <p:cNvSpPr>
            <a:spLocks noGrp="1"/>
          </p:cNvSpPr>
          <p:nvPr>
            <p:ph type="title"/>
          </p:nvPr>
        </p:nvSpPr>
        <p:spPr/>
        <p:txBody>
          <a:bodyPr/>
          <a:lstStyle/>
          <a:p>
            <a:r>
              <a:rPr lang="en-IN" dirty="0"/>
              <a:t>SOAP</a:t>
            </a:r>
          </a:p>
        </p:txBody>
      </p:sp>
      <p:sp>
        <p:nvSpPr>
          <p:cNvPr id="3" name="Content Placeholder 2">
            <a:extLst>
              <a:ext uri="{FF2B5EF4-FFF2-40B4-BE49-F238E27FC236}">
                <a16:creationId xmlns:a16="http://schemas.microsoft.com/office/drawing/2014/main" id="{EEE94BB7-8B6E-4BCC-AA51-F8D7A8A6691A}"/>
              </a:ext>
            </a:extLst>
          </p:cNvPr>
          <p:cNvSpPr>
            <a:spLocks noGrp="1"/>
          </p:cNvSpPr>
          <p:nvPr>
            <p:ph idx="1"/>
          </p:nvPr>
        </p:nvSpPr>
        <p:spPr/>
        <p:txBody>
          <a:bodyPr/>
          <a:lstStyle/>
          <a:p>
            <a:pPr algn="l"/>
            <a:r>
              <a:rPr lang="en-US" b="0" i="0" dirty="0">
                <a:solidFill>
                  <a:srgbClr val="333333"/>
                </a:solidFill>
                <a:effectLst/>
                <a:latin typeface="72"/>
              </a:rPr>
              <a:t>Exchanges messages with a sender system that supports Simple Object Access Protocol (SOAP) 1.1 or SOAP 1.2.</a:t>
            </a:r>
          </a:p>
          <a:p>
            <a:pPr algn="l"/>
            <a:r>
              <a:rPr lang="en-US" b="0" i="0" dirty="0">
                <a:solidFill>
                  <a:srgbClr val="333333"/>
                </a:solidFill>
                <a:effectLst/>
                <a:latin typeface="72"/>
              </a:rPr>
              <a:t>The message exchange patterns supported by the sender adapter are one-way messaging or request-reply.</a:t>
            </a:r>
          </a:p>
          <a:p>
            <a:pPr algn="l"/>
            <a:r>
              <a:rPr lang="en-US" b="0" i="0" dirty="0">
                <a:solidFill>
                  <a:srgbClr val="333333"/>
                </a:solidFill>
                <a:effectLst/>
                <a:latin typeface="72"/>
              </a:rPr>
              <a:t>The adapter supports Web services Security (WS-Security).</a:t>
            </a:r>
          </a:p>
          <a:p>
            <a:pPr algn="l"/>
            <a:r>
              <a:rPr lang="en-US" b="0" i="0" dirty="0">
                <a:solidFill>
                  <a:srgbClr val="333333"/>
                </a:solidFill>
                <a:effectLst/>
                <a:latin typeface="72"/>
              </a:rPr>
              <a:t>A size limit for the inbound message can be configured for the sender adapter.</a:t>
            </a:r>
          </a:p>
          <a:p>
            <a:r>
              <a:rPr lang="en-IN" b="1" i="0" dirty="0">
                <a:solidFill>
                  <a:srgbClr val="333333"/>
                </a:solidFill>
                <a:effectLst/>
                <a:latin typeface="72"/>
              </a:rPr>
              <a:t>SOAP </a:t>
            </a:r>
            <a:r>
              <a:rPr lang="en-IN" b="1" i="0" dirty="0" err="1">
                <a:solidFill>
                  <a:srgbClr val="333333"/>
                </a:solidFill>
                <a:effectLst/>
                <a:latin typeface="72"/>
              </a:rPr>
              <a:t>SOAP</a:t>
            </a:r>
            <a:r>
              <a:rPr lang="en-IN" b="1" i="0" dirty="0">
                <a:solidFill>
                  <a:srgbClr val="333333"/>
                </a:solidFill>
                <a:effectLst/>
                <a:latin typeface="72"/>
              </a:rPr>
              <a:t> 1.x</a:t>
            </a:r>
          </a:p>
          <a:p>
            <a:r>
              <a:rPr lang="en-IN" b="1" i="0" dirty="0">
                <a:solidFill>
                  <a:srgbClr val="333333"/>
                </a:solidFill>
                <a:effectLst/>
                <a:latin typeface="72"/>
              </a:rPr>
              <a:t>SOAP SAP RM</a:t>
            </a:r>
            <a:endParaRPr lang="en-IN" dirty="0"/>
          </a:p>
        </p:txBody>
      </p:sp>
    </p:spTree>
    <p:extLst>
      <p:ext uri="{BB962C8B-B14F-4D97-AF65-F5344CB8AC3E}">
        <p14:creationId xmlns:p14="http://schemas.microsoft.com/office/powerpoint/2010/main" val="2925200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6D53-78E5-4B29-B8C6-29612B5F0604}"/>
              </a:ext>
            </a:extLst>
          </p:cNvPr>
          <p:cNvSpPr>
            <a:spLocks noGrp="1"/>
          </p:cNvSpPr>
          <p:nvPr>
            <p:ph type="title"/>
          </p:nvPr>
        </p:nvSpPr>
        <p:spPr/>
        <p:txBody>
          <a:bodyPr/>
          <a:lstStyle/>
          <a:p>
            <a:r>
              <a:rPr lang="en-IN" dirty="0"/>
              <a:t>HTTPS</a:t>
            </a:r>
          </a:p>
        </p:txBody>
      </p:sp>
      <p:sp>
        <p:nvSpPr>
          <p:cNvPr id="3" name="Content Placeholder 2">
            <a:extLst>
              <a:ext uri="{FF2B5EF4-FFF2-40B4-BE49-F238E27FC236}">
                <a16:creationId xmlns:a16="http://schemas.microsoft.com/office/drawing/2014/main" id="{F062DE5C-8135-4922-9497-547E16EF567F}"/>
              </a:ext>
            </a:extLst>
          </p:cNvPr>
          <p:cNvSpPr>
            <a:spLocks noGrp="1"/>
          </p:cNvSpPr>
          <p:nvPr>
            <p:ph idx="1"/>
          </p:nvPr>
        </p:nvSpPr>
        <p:spPr/>
        <p:txBody>
          <a:bodyPr/>
          <a:lstStyle/>
          <a:p>
            <a:r>
              <a:rPr lang="en-US" b="0" i="0" dirty="0">
                <a:solidFill>
                  <a:srgbClr val="333333"/>
                </a:solidFill>
                <a:effectLst/>
                <a:latin typeface="72"/>
              </a:rPr>
              <a:t>Establishes an HTTPS connection between SAP Cloud Integration and a sender system.</a:t>
            </a:r>
            <a:endParaRPr lang="en-IN" dirty="0"/>
          </a:p>
        </p:txBody>
      </p:sp>
    </p:spTree>
    <p:extLst>
      <p:ext uri="{BB962C8B-B14F-4D97-AF65-F5344CB8AC3E}">
        <p14:creationId xmlns:p14="http://schemas.microsoft.com/office/powerpoint/2010/main" val="710780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EE3C-8021-4BE1-B429-A04FC7368468}"/>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27058877-0DE0-4B3B-9B1A-68C6B2067D9B}"/>
              </a:ext>
            </a:extLst>
          </p:cNvPr>
          <p:cNvSpPr>
            <a:spLocks noGrp="1"/>
          </p:cNvSpPr>
          <p:nvPr>
            <p:ph idx="1"/>
          </p:nvPr>
        </p:nvSpPr>
        <p:spPr/>
        <p:txBody>
          <a:bodyPr>
            <a:normAutofit lnSpcReduction="10000"/>
          </a:bodyPr>
          <a:lstStyle/>
          <a:p>
            <a:pPr algn="l"/>
            <a:r>
              <a:rPr lang="en-US" b="0" i="0" dirty="0">
                <a:solidFill>
                  <a:srgbClr val="333333"/>
                </a:solidFill>
                <a:effectLst/>
                <a:latin typeface="72"/>
              </a:rPr>
              <a:t>Establishes an HTTP connection between SAP Cloud Integration and a receiver system.</a:t>
            </a:r>
          </a:p>
          <a:p>
            <a:pPr algn="l"/>
            <a:r>
              <a:rPr lang="en-US" b="0" i="0" dirty="0">
                <a:solidFill>
                  <a:srgbClr val="333333"/>
                </a:solidFill>
                <a:effectLst/>
                <a:latin typeface="72"/>
              </a:rPr>
              <a:t>Receiver adapter:</a:t>
            </a:r>
          </a:p>
          <a:p>
            <a:pPr algn="l">
              <a:buFont typeface="Arial" panose="020B0604020202020204" pitchFamily="34" charset="0"/>
              <a:buChar char="•"/>
            </a:pPr>
            <a:r>
              <a:rPr lang="en-US" b="0" i="0" dirty="0">
                <a:solidFill>
                  <a:srgbClr val="333333"/>
                </a:solidFill>
                <a:effectLst/>
                <a:latin typeface="72"/>
              </a:rPr>
              <a:t>Supports HTTP 1.1 only (target system must support chunked transfer encoding and may not rely on the existence of the HTTP Content-Length header)</a:t>
            </a:r>
          </a:p>
          <a:p>
            <a:pPr algn="l">
              <a:buFont typeface="Arial" panose="020B0604020202020204" pitchFamily="34" charset="0"/>
              <a:buChar char="•"/>
            </a:pPr>
            <a:r>
              <a:rPr lang="en-US" b="0" i="0" dirty="0">
                <a:solidFill>
                  <a:srgbClr val="333333"/>
                </a:solidFill>
                <a:effectLst/>
                <a:latin typeface="72"/>
              </a:rPr>
              <a:t>Supports the following methods: DELETE, GET, HEAD, POST, PUT, TRACE</a:t>
            </a:r>
          </a:p>
          <a:p>
            <a:pPr algn="l">
              <a:buFont typeface="Arial" panose="020B0604020202020204" pitchFamily="34" charset="0"/>
              <a:buChar char="•"/>
            </a:pPr>
            <a:r>
              <a:rPr lang="en-US" b="0" i="0" dirty="0">
                <a:solidFill>
                  <a:srgbClr val="333333"/>
                </a:solidFill>
                <a:effectLst/>
                <a:latin typeface="72"/>
              </a:rPr>
              <a:t>Method can also be determined dynamically by reading a value from a message header or property during runtime.</a:t>
            </a:r>
          </a:p>
          <a:p>
            <a:endParaRPr lang="en-IN" dirty="0"/>
          </a:p>
        </p:txBody>
      </p:sp>
    </p:spTree>
    <p:extLst>
      <p:ext uri="{BB962C8B-B14F-4D97-AF65-F5344CB8AC3E}">
        <p14:creationId xmlns:p14="http://schemas.microsoft.com/office/powerpoint/2010/main" val="3725469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F364-9887-4ADF-8A4A-9A13D229C79E}"/>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DB6AA295-4899-436D-9D22-A482F42901A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53151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310790" y="1114280"/>
            <a:ext cx="6675289" cy="1446550"/>
          </a:xfrm>
          <a:prstGeom prst="rect">
            <a:avLst/>
          </a:prstGeom>
          <a:noFill/>
        </p:spPr>
        <p:txBody>
          <a:bodyPr wrap="none" rtlCol="0">
            <a:spAutoFit/>
          </a:bodyPr>
          <a:lstStyle/>
          <a:p>
            <a:r>
              <a:rPr lang="en" sz="4400"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r>
              <a:rPr lang="en" sz="4400"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4400" b="1" dirty="0">
              <a:solidFill>
                <a:schemeClr val="accent3">
                  <a:lumMod val="75000"/>
                </a:scheme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143946" y="2493215"/>
            <a:ext cx="6856108" cy="830997"/>
          </a:xfrm>
          <a:prstGeom prst="rect">
            <a:avLst/>
          </a:prstGeom>
          <a:noFill/>
        </p:spPr>
        <p:txBody>
          <a:bodyPr wrap="none" rtlCol="0">
            <a:spAutoFit/>
          </a:bodyPr>
          <a:lstStyle/>
          <a:p>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2400" spc="200"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31039" y="-82062"/>
            <a:ext cx="1696364" cy="1675507"/>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7485917" y="-109237"/>
            <a:ext cx="1810909" cy="1334845"/>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5746440" y="4779949"/>
            <a:ext cx="2819121" cy="307777"/>
          </a:xfrm>
          <a:prstGeom prst="rect">
            <a:avLst/>
          </a:prstGeom>
          <a:noFill/>
        </p:spPr>
        <p:txBody>
          <a:bodyPr wrap="square" rtlCol="0">
            <a:spAutoFit/>
          </a:bodyPr>
          <a:lstStyle/>
          <a:p>
            <a:r>
              <a:rPr lang="en-US" sz="1400" dirty="0">
                <a:solidFill>
                  <a:schemeClr val="accent3">
                    <a:lumMod val="75000"/>
                  </a:schemeClr>
                </a:solidFill>
                <a:latin typeface="Cooper Black" panose="0208090404030B020404" pitchFamily="18" charset="0"/>
              </a:rPr>
              <a:t>www.anubhavtrainings.com</a:t>
            </a:r>
            <a:endParaRPr lang="en-IN" sz="1400" dirty="0">
              <a:solidFill>
                <a:schemeClr val="accent3">
                  <a:lumMod val="75000"/>
                </a:scheme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8496699" y="4581374"/>
            <a:ext cx="512514" cy="506213"/>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155764" y="3460318"/>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latin typeface="Garamond" panose="02020404030301010803" pitchFamily="18" charset="0"/>
              </a:rPr>
              <a:t>Date: Jan 11th, 2023	</a:t>
            </a:r>
          </a:p>
          <a:p>
            <a:pPr algn="ctr"/>
            <a:r>
              <a:rPr lang="en-US" b="1" dirty="0">
                <a:solidFill>
                  <a:schemeClr val="bg2">
                    <a:lumMod val="10000"/>
                  </a:schemeClr>
                </a:solidFill>
                <a:latin typeface="Garamond" panose="02020404030301010803" pitchFamily="18" charset="0"/>
              </a:rPr>
              <a:t>Time: 8:00AM IST</a:t>
            </a:r>
            <a:r>
              <a:rPr lang="en-US" dirty="0">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6190092" y="3503849"/>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latin typeface="Garamond" panose="02020404030301010803" pitchFamily="18" charset="0"/>
              </a:rPr>
              <a:t>Facilitator: Anu</a:t>
            </a:r>
            <a:endParaRPr lang="en-US" dirty="0">
              <a:latin typeface="Garamond" panose="02020404030301010803" pitchFamily="18" charset="0"/>
            </a:endParaRPr>
          </a:p>
        </p:txBody>
      </p:sp>
    </p:spTree>
    <p:extLst>
      <p:ext uri="{BB962C8B-B14F-4D97-AF65-F5344CB8AC3E}">
        <p14:creationId xmlns:p14="http://schemas.microsoft.com/office/powerpoint/2010/main" val="3389521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F364-9887-4ADF-8A4A-9A13D229C79E}"/>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B6AA295-4899-436D-9D22-A482F42901AF}"/>
              </a:ext>
            </a:extLst>
          </p:cNvPr>
          <p:cNvSpPr>
            <a:spLocks noGrp="1"/>
          </p:cNvSpPr>
          <p:nvPr>
            <p:ph idx="1"/>
          </p:nvPr>
        </p:nvSpPr>
        <p:spPr/>
        <p:txBody>
          <a:bodyPr/>
          <a:lstStyle/>
          <a:p>
            <a:r>
              <a:rPr lang="en-IN" dirty="0"/>
              <a:t>Services in SAP BTP</a:t>
            </a:r>
          </a:p>
          <a:p>
            <a:r>
              <a:rPr lang="en-IN" dirty="0"/>
              <a:t>Adapters </a:t>
            </a:r>
          </a:p>
          <a:p>
            <a:r>
              <a:rPr lang="en-IN" dirty="0"/>
              <a:t>SAP CPI overview</a:t>
            </a:r>
          </a:p>
        </p:txBody>
      </p:sp>
    </p:spTree>
    <p:extLst>
      <p:ext uri="{BB962C8B-B14F-4D97-AF65-F5344CB8AC3E}">
        <p14:creationId xmlns:p14="http://schemas.microsoft.com/office/powerpoint/2010/main" val="2110250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F364-9887-4ADF-8A4A-9A13D229C7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B6AA295-4899-436D-9D22-A482F42901AF}"/>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16E61CBA-0103-480F-8CB1-F9D8FEC48B59}"/>
              </a:ext>
            </a:extLst>
          </p:cNvPr>
          <p:cNvGraphicFramePr>
            <a:graphicFrameLocks noChangeAspect="1"/>
          </p:cNvGraphicFramePr>
          <p:nvPr>
            <p:extLst>
              <p:ext uri="{D42A27DB-BD31-4B8C-83A1-F6EECF244321}">
                <p14:modId xmlns:p14="http://schemas.microsoft.com/office/powerpoint/2010/main" val="3148948901"/>
              </p:ext>
            </p:extLst>
          </p:nvPr>
        </p:nvGraphicFramePr>
        <p:xfrm>
          <a:off x="1673352" y="1849108"/>
          <a:ext cx="6096000" cy="2162175"/>
        </p:xfrm>
        <a:graphic>
          <a:graphicData uri="http://schemas.openxmlformats.org/presentationml/2006/ole">
            <mc:AlternateContent xmlns:mc="http://schemas.openxmlformats.org/markup-compatibility/2006">
              <mc:Choice xmlns:v="urn:schemas-microsoft-com:vml" Requires="v">
                <p:oleObj spid="_x0000_s2088" name="Bitmap Image" r:id="rId3" imgW="10293480" imgH="3651120" progId="PBrush">
                  <p:embed/>
                </p:oleObj>
              </mc:Choice>
              <mc:Fallback>
                <p:oleObj name="Bitmap Image" r:id="rId3" imgW="10293480" imgH="3651120" progId="PBrush">
                  <p:embed/>
                  <p:pic>
                    <p:nvPicPr>
                      <p:cNvPr id="0" name=""/>
                      <p:cNvPicPr/>
                      <p:nvPr/>
                    </p:nvPicPr>
                    <p:blipFill>
                      <a:blip r:embed="rId4"/>
                      <a:stretch>
                        <a:fillRect/>
                      </a:stretch>
                    </p:blipFill>
                    <p:spPr>
                      <a:xfrm>
                        <a:off x="1673352" y="1849108"/>
                        <a:ext cx="6096000" cy="2162175"/>
                      </a:xfrm>
                      <a:prstGeom prst="rect">
                        <a:avLst/>
                      </a:prstGeom>
                    </p:spPr>
                  </p:pic>
                </p:oleObj>
              </mc:Fallback>
            </mc:AlternateContent>
          </a:graphicData>
        </a:graphic>
      </p:graphicFrame>
    </p:spTree>
    <p:extLst>
      <p:ext uri="{BB962C8B-B14F-4D97-AF65-F5344CB8AC3E}">
        <p14:creationId xmlns:p14="http://schemas.microsoft.com/office/powerpoint/2010/main" val="3866476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9504-9FEC-4066-9E2B-58EC88DDF45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C6DB68B-83A3-4D9E-B192-90A3E5AAFE35}"/>
              </a:ext>
            </a:extLst>
          </p:cNvPr>
          <p:cNvPicPr>
            <a:picLocks noGrp="1" noChangeAspect="1"/>
          </p:cNvPicPr>
          <p:nvPr>
            <p:ph idx="1"/>
          </p:nvPr>
        </p:nvPicPr>
        <p:blipFill>
          <a:blip r:embed="rId2"/>
          <a:stretch>
            <a:fillRect/>
          </a:stretch>
        </p:blipFill>
        <p:spPr>
          <a:xfrm>
            <a:off x="1818584" y="1370393"/>
            <a:ext cx="5506832" cy="3097594"/>
          </a:xfrm>
        </p:spPr>
      </p:pic>
    </p:spTree>
    <p:extLst>
      <p:ext uri="{BB962C8B-B14F-4D97-AF65-F5344CB8AC3E}">
        <p14:creationId xmlns:p14="http://schemas.microsoft.com/office/powerpoint/2010/main" val="414705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E24E-F3A2-47E9-9FB1-526817C6BDD0}"/>
              </a:ext>
            </a:extLst>
          </p:cNvPr>
          <p:cNvSpPr>
            <a:spLocks noGrp="1"/>
          </p:cNvSpPr>
          <p:nvPr>
            <p:ph type="title"/>
          </p:nvPr>
        </p:nvSpPr>
        <p:spPr/>
        <p:txBody>
          <a:bodyPr/>
          <a:lstStyle/>
          <a:p>
            <a:r>
              <a:rPr lang="en-IN" dirty="0"/>
              <a:t>Integration </a:t>
            </a:r>
            <a:r>
              <a:rPr lang="en-IN" dirty="0" err="1"/>
              <a:t>SUitE</a:t>
            </a:r>
            <a:endParaRPr lang="en-IN" dirty="0"/>
          </a:p>
        </p:txBody>
      </p:sp>
      <p:sp>
        <p:nvSpPr>
          <p:cNvPr id="5" name="Content Placeholder 4">
            <a:extLst>
              <a:ext uri="{FF2B5EF4-FFF2-40B4-BE49-F238E27FC236}">
                <a16:creationId xmlns:a16="http://schemas.microsoft.com/office/drawing/2014/main" id="{A0D5C664-C0D6-42E9-AE7D-129DB762DE85}"/>
              </a:ext>
            </a:extLst>
          </p:cNvPr>
          <p:cNvSpPr>
            <a:spLocks noGrp="1"/>
          </p:cNvSpPr>
          <p:nvPr>
            <p:ph idx="1"/>
          </p:nvPr>
        </p:nvSpPr>
        <p:spPr/>
        <p:txBody>
          <a:bodyPr>
            <a:normAutofit/>
          </a:bodyPr>
          <a:lstStyle/>
          <a:p>
            <a:r>
              <a:rPr lang="en-IN" b="1" dirty="0"/>
              <a:t>Features</a:t>
            </a:r>
            <a:r>
              <a:rPr lang="en-IN" dirty="0"/>
              <a:t>:</a:t>
            </a:r>
          </a:p>
          <a:p>
            <a:r>
              <a:rPr lang="en-US" dirty="0"/>
              <a:t>Design and operate integration scenarios</a:t>
            </a:r>
          </a:p>
          <a:p>
            <a:r>
              <a:rPr lang="en-US" dirty="0"/>
              <a:t>Design, develop, and manage APIs</a:t>
            </a:r>
          </a:p>
          <a:p>
            <a:r>
              <a:rPr lang="en-US" dirty="0"/>
              <a:t>Enable connectivity of applications</a:t>
            </a:r>
          </a:p>
          <a:p>
            <a:r>
              <a:rPr lang="en-US" dirty="0"/>
              <a:t>Use integration packs</a:t>
            </a:r>
          </a:p>
          <a:p>
            <a:r>
              <a:rPr lang="en-US" dirty="0"/>
              <a:t>Simplify mapping implementation</a:t>
            </a:r>
          </a:p>
          <a:p>
            <a:r>
              <a:rPr lang="en-US" dirty="0"/>
              <a:t>Manage integrations with trading partners</a:t>
            </a:r>
          </a:p>
          <a:p>
            <a:endParaRPr lang="en-IN" dirty="0"/>
          </a:p>
        </p:txBody>
      </p:sp>
    </p:spTree>
    <p:extLst>
      <p:ext uri="{BB962C8B-B14F-4D97-AF65-F5344CB8AC3E}">
        <p14:creationId xmlns:p14="http://schemas.microsoft.com/office/powerpoint/2010/main" val="2499604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5F44-1B93-4495-80E6-5B8B7763AF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1114F3-F1D5-4EC5-992B-AB0839A908B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545A5D4-5D9E-443F-B533-9AED91B0CAF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281291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25C7F274-59C3-44C1-B5AC-FC9F1E3959C7}"/>
              </a:ext>
            </a:extLst>
          </p:cNvPr>
          <p:cNvPicPr>
            <a:picLocks noGrp="1" noChangeAspect="1"/>
          </p:cNvPicPr>
          <p:nvPr>
            <p:ph idx="1"/>
          </p:nvPr>
        </p:nvPicPr>
        <p:blipFill rotWithShape="1">
          <a:blip r:embed="rId2"/>
          <a:srcRect/>
          <a:stretch/>
        </p:blipFill>
        <p:spPr>
          <a:xfrm>
            <a:off x="20" y="10"/>
            <a:ext cx="9143980" cy="5143490"/>
          </a:xfrm>
          <a:prstGeom prst="rect">
            <a:avLst/>
          </a:prstGeom>
        </p:spPr>
      </p:pic>
    </p:spTree>
    <p:extLst>
      <p:ext uri="{BB962C8B-B14F-4D97-AF65-F5344CB8AC3E}">
        <p14:creationId xmlns:p14="http://schemas.microsoft.com/office/powerpoint/2010/main" val="2373632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7967-1536-49D9-8B90-329DEBFA100F}"/>
              </a:ext>
            </a:extLst>
          </p:cNvPr>
          <p:cNvSpPr>
            <a:spLocks noGrp="1"/>
          </p:cNvSpPr>
          <p:nvPr>
            <p:ph type="title"/>
          </p:nvPr>
        </p:nvSpPr>
        <p:spPr/>
        <p:txBody>
          <a:bodyPr>
            <a:normAutofit fontScale="90000"/>
          </a:bodyPr>
          <a:lstStyle/>
          <a:p>
            <a:r>
              <a:rPr lang="en-US" b="0" i="0" dirty="0">
                <a:solidFill>
                  <a:srgbClr val="333333"/>
                </a:solidFill>
                <a:effectLst/>
                <a:latin typeface="72"/>
              </a:rPr>
              <a:t>What Is SAP Cloud Integration?</a:t>
            </a:r>
            <a:br>
              <a:rPr lang="en-US"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6D2D3F19-91EE-4916-839E-A15F6D1DF9D3}"/>
              </a:ext>
            </a:extLst>
          </p:cNvPr>
          <p:cNvSpPr>
            <a:spLocks noGrp="1"/>
          </p:cNvSpPr>
          <p:nvPr>
            <p:ph idx="1"/>
          </p:nvPr>
        </p:nvSpPr>
        <p:spPr/>
        <p:txBody>
          <a:bodyPr>
            <a:normAutofit lnSpcReduction="10000"/>
          </a:bodyPr>
          <a:lstStyle/>
          <a:p>
            <a:pPr>
              <a:lnSpc>
                <a:spcPts val="1800"/>
              </a:lnSpc>
              <a:spcBef>
                <a:spcPts val="1500"/>
              </a:spcBef>
              <a:spcAft>
                <a:spcPts val="1500"/>
              </a:spcAf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Support end-to-end process integration through the exchange of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333333"/>
                </a:solidFill>
                <a:effectLst/>
                <a:latin typeface="Arial" panose="020B0604020202020204" pitchFamily="34" charset="0"/>
                <a:ea typeface="Times New Roman" panose="02020603050405020304" pitchFamily="18" charset="0"/>
              </a:rPr>
              <a:t>SAP Cloud Integration helps you to connect cloud and on-premise applications with other SAP and non-SAP cloud and on-premise applications. This service has the capabilities to process messages in real-time scenarios spanning different companies, organizations, or departments within one organization</a:t>
            </a:r>
            <a:endParaRPr lang="en-IN" dirty="0"/>
          </a:p>
        </p:txBody>
      </p:sp>
    </p:spTree>
    <p:extLst>
      <p:ext uri="{BB962C8B-B14F-4D97-AF65-F5344CB8AC3E}">
        <p14:creationId xmlns:p14="http://schemas.microsoft.com/office/powerpoint/2010/main" val="407357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9F46-8D2F-4E56-B8D1-BAF0B0112148}"/>
              </a:ext>
            </a:extLst>
          </p:cNvPr>
          <p:cNvSpPr>
            <a:spLocks noGrp="1"/>
          </p:cNvSpPr>
          <p:nvPr>
            <p:ph type="title"/>
          </p:nvPr>
        </p:nvSpPr>
        <p:spPr/>
        <p:txBody>
          <a:bodyPr>
            <a:normAutofit fontScale="90000"/>
          </a:bodyPr>
          <a:lstStyle/>
          <a:p>
            <a:r>
              <a:rPr lang="en-IN" b="1" i="0" dirty="0">
                <a:solidFill>
                  <a:srgbClr val="333333"/>
                </a:solidFill>
                <a:effectLst/>
                <a:latin typeface="72"/>
              </a:rPr>
              <a:t>Feature Overview</a:t>
            </a:r>
            <a:br>
              <a:rPr lang="en-IN" b="1"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294C8A7A-7693-4D15-9463-B8F02CAC27DA}"/>
              </a:ext>
            </a:extLst>
          </p:cNvPr>
          <p:cNvSpPr>
            <a:spLocks noGrp="1"/>
          </p:cNvSpPr>
          <p:nvPr>
            <p:ph idx="1"/>
          </p:nvPr>
        </p:nvSpPr>
        <p:spPr/>
        <p:txBody>
          <a:bodyPr>
            <a:normAutofit fontScale="62500" lnSpcReduction="20000"/>
          </a:bodyPr>
          <a:lstStyle/>
          <a:p>
            <a:pPr marL="342900" lvl="0" indent="-342900">
              <a:lnSpc>
                <a:spcPts val="1680"/>
              </a:lnSpc>
              <a:spcAft>
                <a:spcPts val="9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Core runtime for processing, transformation, and routing of messages to be exchanged between the involved customer </a:t>
            </a:r>
            <a:r>
              <a:rPr lang="en-IN"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systemsIt</a:t>
            </a: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is ensured that data related to different customers connected to Cloud Integration is isolated. This is important, for example, when using Cloud Integration for business-to-business scenarios.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80"/>
              </a:lnSpc>
              <a:spcBef>
                <a:spcPts val="900"/>
              </a:spcBef>
              <a:spcAft>
                <a:spcPts val="9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Out-of-the-box connectivity support (for example, IDoc, SFTP, SOAP/HTTPS, SuccessFactors, OData, HTTPS)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80"/>
              </a:lnSpc>
              <a:spcBef>
                <a:spcPts val="900"/>
              </a:spcBef>
              <a:spcAft>
                <a:spcPts val="8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Security features such as content encryption and certificate-based communication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5135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2396-EFCD-41E5-B23B-032C6E0F99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6506A5-1D3E-4BED-A15F-30568310BF02}"/>
              </a:ext>
            </a:extLst>
          </p:cNvPr>
          <p:cNvSpPr>
            <a:spLocks noGrp="1"/>
          </p:cNvSpPr>
          <p:nvPr>
            <p:ph idx="1"/>
          </p:nvPr>
        </p:nvSpPr>
        <p:spPr/>
        <p:txBody>
          <a:bodyPr>
            <a:normAutofit fontScale="55000" lnSpcReduction="20000"/>
          </a:bodyPr>
          <a:lstStyle/>
          <a:p>
            <a:pPr>
              <a:lnSpc>
                <a:spcPts val="1800"/>
              </a:lnSpc>
              <a:spcBef>
                <a:spcPts val="1500"/>
              </a:spcBef>
              <a:spcAft>
                <a:spcPts val="1500"/>
              </a:spcAft>
            </a:pPr>
            <a:r>
              <a:rPr lang="en-IN" sz="1800" dirty="0">
                <a:solidFill>
                  <a:srgbClr val="333333"/>
                </a:solidFill>
                <a:effectLst/>
                <a:latin typeface="Arial" panose="020B0604020202020204" pitchFamily="34" charset="0"/>
                <a:ea typeface="Times New Roman" panose="02020603050405020304" pitchFamily="18" charset="0"/>
              </a:rPr>
              <a:t>Cloud Integration offers full flexibility in how messages can be exchanged between customer systems by the following:</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680"/>
              </a:lnSpc>
              <a:spcAft>
                <a:spcPts val="9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Leveraging preconfigured integration patterns. These integration patterns provide different options for configuring the data flow between participants, for example, by using routing rules.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680"/>
              </a:lnSpc>
              <a:spcBef>
                <a:spcPts val="900"/>
              </a:spcBef>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Using various connectivity options. This covers a set of adapters (or endpoint types) that allow participants to connect with different communication protocols to SAP Cloud Integration.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39482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20CE-71FD-4E11-8D87-656E8C431A65}"/>
              </a:ext>
            </a:extLst>
          </p:cNvPr>
          <p:cNvSpPr>
            <a:spLocks noGrp="1"/>
          </p:cNvSpPr>
          <p:nvPr>
            <p:ph type="title"/>
          </p:nvPr>
        </p:nvSpPr>
        <p:spPr/>
        <p:txBody>
          <a:bodyPr>
            <a:normAutofit fontScale="90000"/>
          </a:bodyPr>
          <a:lstStyle/>
          <a:p>
            <a:r>
              <a:rPr lang="en-IN" b="1" i="0" dirty="0">
                <a:solidFill>
                  <a:srgbClr val="333333"/>
                </a:solidFill>
                <a:effectLst/>
                <a:latin typeface="72"/>
              </a:rPr>
              <a:t>Cloud Integration Runtime Features</a:t>
            </a:r>
            <a:br>
              <a:rPr lang="en-IN" b="1" i="0" dirty="0">
                <a:solidFill>
                  <a:srgbClr val="333333"/>
                </a:solidFill>
                <a:effectLst/>
                <a:latin typeface="72"/>
              </a:rPr>
            </a:br>
            <a:br>
              <a:rPr lang="en-IN" dirty="0"/>
            </a:br>
            <a:endParaRPr lang="en-IN" dirty="0"/>
          </a:p>
        </p:txBody>
      </p:sp>
      <p:sp>
        <p:nvSpPr>
          <p:cNvPr id="3" name="Content Placeholder 2">
            <a:extLst>
              <a:ext uri="{FF2B5EF4-FFF2-40B4-BE49-F238E27FC236}">
                <a16:creationId xmlns:a16="http://schemas.microsoft.com/office/drawing/2014/main" id="{F3A28F27-2DAC-4924-AA4A-7B61429EC98F}"/>
              </a:ext>
            </a:extLst>
          </p:cNvPr>
          <p:cNvSpPr>
            <a:spLocks noGrp="1"/>
          </p:cNvSpPr>
          <p:nvPr>
            <p:ph idx="1"/>
          </p:nvPr>
        </p:nvSpPr>
        <p:spPr/>
        <p:txBody>
          <a:bodyPr>
            <a:normAutofit fontScale="77500" lnSpcReduction="20000"/>
          </a:bodyPr>
          <a:lstStyle/>
          <a:p>
            <a:pPr>
              <a:lnSpc>
                <a:spcPct val="107000"/>
              </a:lnSpc>
              <a:spcAft>
                <a:spcPts val="8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There is a wide range of supported ways how </a:t>
            </a:r>
            <a:r>
              <a:rPr lang="en-IN" sz="1800" dirty="0">
                <a:effectLst/>
                <a:latin typeface="Calibri" panose="020F0502020204030204" pitchFamily="34" charset="0"/>
                <a:ea typeface="Calibri" panose="020F0502020204030204" pitchFamily="34" charset="0"/>
                <a:cs typeface="Times New Roman" panose="02020603050405020304" pitchFamily="18" charset="0"/>
              </a:rPr>
              <a:t>Cloud Integration can process messages and exchanged them with sender and receiver systems (see: </a:t>
            </a:r>
            <a:r>
              <a:rPr lang="en-IN" sz="1800" u="sng" dirty="0">
                <a:solidFill>
                  <a:srgbClr val="007DB8"/>
                </a:solidFill>
                <a:effectLst/>
                <a:latin typeface="Arial" panose="020B0604020202020204" pitchFamily="34" charset="0"/>
                <a:ea typeface="Calibri" panose="020F0502020204030204" pitchFamily="34" charset="0"/>
                <a:cs typeface="Times New Roman" panose="02020603050405020304" pitchFamily="18" charset="0"/>
                <a:hlinkClick r:id="rId2" tooltip="There is a wide range of integration capabilities that define different ways how messages can be processed on the integration platform and exchanged between sender and receiver systems."/>
              </a:rPr>
              <a:t>Integration Capabilities</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and </a:t>
            </a:r>
            <a:r>
              <a:rPr lang="en-IN" sz="1800" u="sng" dirty="0">
                <a:solidFill>
                  <a:srgbClr val="007DB8"/>
                </a:solidFill>
                <a:effectLst/>
                <a:latin typeface="Arial" panose="020B0604020202020204" pitchFamily="34" charset="0"/>
                <a:ea typeface="Calibri" panose="020F0502020204030204" pitchFamily="34" charset="0"/>
                <a:cs typeface="Times New Roman" panose="02020603050405020304" pitchFamily="18" charset="0"/>
                <a:hlinkClick r:id="rId3" tooltip="You have the option to specify which technical protocols should be used to connect a sender or a receiver to the tenant."/>
              </a:rPr>
              <a:t>Connectivity (Adapters)</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For the delivery of messages received from a sender system </a:t>
            </a:r>
            <a:r>
              <a:rPr lang="en-IN" sz="1800" dirty="0">
                <a:effectLst/>
                <a:latin typeface="Calibri" panose="020F0502020204030204" pitchFamily="34" charset="0"/>
                <a:ea typeface="Calibri" panose="020F0502020204030204" pitchFamily="34" charset="0"/>
                <a:cs typeface="Times New Roman" panose="02020603050405020304" pitchFamily="18" charset="0"/>
              </a:rPr>
              <a:t>Cloud Integration supports quality of service </a:t>
            </a:r>
            <a:r>
              <a:rPr lang="en-IN" sz="1800" i="1" dirty="0">
                <a:effectLst/>
                <a:latin typeface="Arial" panose="020B0604020202020204" pitchFamily="34" charset="0"/>
                <a:ea typeface="Calibri" panose="020F0502020204030204" pitchFamily="34" charset="0"/>
                <a:cs typeface="Times New Roman" panose="02020603050405020304" pitchFamily="18" charset="0"/>
              </a:rPr>
              <a:t>at least once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This means that the platform guarantees to process an inbound message at least once on the tenant. When you use the one of the following adapters, you can configure additional quality of service settings:</a:t>
            </a:r>
          </a:p>
          <a:p>
            <a:endParaRPr lang="en-IN" dirty="0"/>
          </a:p>
        </p:txBody>
      </p:sp>
    </p:spTree>
    <p:extLst>
      <p:ext uri="{BB962C8B-B14F-4D97-AF65-F5344CB8AC3E}">
        <p14:creationId xmlns:p14="http://schemas.microsoft.com/office/powerpoint/2010/main" val="559815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250" y="603250"/>
            <a:ext cx="7937499" cy="3936999"/>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C4A0B35-C911-46F3-BF30-3D42BA7DB425}"/>
              </a:ext>
            </a:extLst>
          </p:cNvPr>
          <p:cNvGraphicFramePr>
            <a:graphicFrameLocks noGrp="1"/>
          </p:cNvGraphicFramePr>
          <p:nvPr>
            <p:ph idx="1"/>
            <p:extLst>
              <p:ext uri="{D42A27DB-BD31-4B8C-83A1-F6EECF244321}">
                <p14:modId xmlns:p14="http://schemas.microsoft.com/office/powerpoint/2010/main" val="180066327"/>
              </p:ext>
            </p:extLst>
          </p:nvPr>
        </p:nvGraphicFramePr>
        <p:xfrm>
          <a:off x="1115961" y="843534"/>
          <a:ext cx="6912078" cy="3678200"/>
        </p:xfrm>
        <a:graphic>
          <a:graphicData uri="http://schemas.openxmlformats.org/drawingml/2006/table">
            <a:tbl>
              <a:tblPr firstRow="1" firstCol="1" bandRow="1">
                <a:tableStyleId>{5C22544A-7EE6-4342-B048-85BDC9FD1C3A}</a:tableStyleId>
              </a:tblPr>
              <a:tblGrid>
                <a:gridCol w="1604202">
                  <a:extLst>
                    <a:ext uri="{9D8B030D-6E8A-4147-A177-3AD203B41FA5}">
                      <a16:colId xmlns:a16="http://schemas.microsoft.com/office/drawing/2014/main" val="215532952"/>
                    </a:ext>
                  </a:extLst>
                </a:gridCol>
                <a:gridCol w="5307876">
                  <a:extLst>
                    <a:ext uri="{9D8B030D-6E8A-4147-A177-3AD203B41FA5}">
                      <a16:colId xmlns:a16="http://schemas.microsoft.com/office/drawing/2014/main" val="1353300725"/>
                    </a:ext>
                  </a:extLst>
                </a:gridCol>
              </a:tblGrid>
              <a:tr h="223487">
                <a:tc>
                  <a:txBody>
                    <a:bodyPr/>
                    <a:lstStyle/>
                    <a:p>
                      <a:pPr>
                        <a:lnSpc>
                          <a:spcPct val="107000"/>
                        </a:lnSpc>
                        <a:spcAft>
                          <a:spcPts val="800"/>
                        </a:spcAft>
                      </a:pPr>
                      <a:r>
                        <a:rPr lang="en-IN" sz="900">
                          <a:effectLst/>
                        </a:rPr>
                        <a:t>uality of Service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nchor="b"/>
                </a:tc>
                <a:tc>
                  <a:txBody>
                    <a:bodyPr/>
                    <a:lstStyle/>
                    <a:p>
                      <a:pPr>
                        <a:lnSpc>
                          <a:spcPct val="107000"/>
                        </a:lnSpc>
                        <a:spcAft>
                          <a:spcPts val="800"/>
                        </a:spcAft>
                      </a:pPr>
                      <a:r>
                        <a:rPr lang="en-IN" sz="900">
                          <a:effectLst/>
                        </a:rPr>
                        <a:t>Description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nchor="b"/>
                </a:tc>
                <a:extLst>
                  <a:ext uri="{0D108BD9-81ED-4DB2-BD59-A6C34878D82A}">
                    <a16:rowId xmlns:a16="http://schemas.microsoft.com/office/drawing/2014/main" val="1517895210"/>
                  </a:ext>
                </a:extLst>
              </a:tr>
              <a:tr h="1277986">
                <a:tc>
                  <a:txBody>
                    <a:bodyPr/>
                    <a:lstStyle/>
                    <a:p>
                      <a:pPr>
                        <a:lnSpc>
                          <a:spcPts val="1800"/>
                        </a:lnSpc>
                        <a:spcAft>
                          <a:spcPts val="800"/>
                        </a:spcAft>
                      </a:pPr>
                      <a:r>
                        <a:rPr lang="en-IN" sz="900">
                          <a:effectLst/>
                        </a:rPr>
                        <a:t>At least once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tc>
                  <a:txBody>
                    <a:bodyPr/>
                    <a:lstStyle/>
                    <a:p>
                      <a:pPr>
                        <a:lnSpc>
                          <a:spcPts val="1800"/>
                        </a:lnSpc>
                        <a:spcAft>
                          <a:spcPts val="1200"/>
                        </a:spcAft>
                      </a:pPr>
                      <a:r>
                        <a:rPr lang="en-IN" sz="900">
                          <a:effectLst/>
                        </a:rPr>
                        <a:t>Inbound message is processed at least once by Cloud Integration.</a:t>
                      </a:r>
                      <a:endParaRPr lang="en-IN" sz="700">
                        <a:effectLst/>
                      </a:endParaRPr>
                    </a:p>
                    <a:p>
                      <a:pPr>
                        <a:lnSpc>
                          <a:spcPts val="1800"/>
                        </a:lnSpc>
                        <a:spcBef>
                          <a:spcPts val="1200"/>
                        </a:spcBef>
                        <a:spcAft>
                          <a:spcPts val="1200"/>
                        </a:spcAft>
                      </a:pPr>
                      <a:r>
                        <a:rPr lang="en-IN" sz="900">
                          <a:effectLst/>
                        </a:rPr>
                        <a:t>If the same message is received multiple times from a sender, all of them are processed.</a:t>
                      </a:r>
                      <a:endParaRPr lang="en-IN" sz="700">
                        <a:effectLst/>
                      </a:endParaRPr>
                    </a:p>
                    <a:p>
                      <a:pPr>
                        <a:lnSpc>
                          <a:spcPct val="107000"/>
                        </a:lnSpc>
                        <a:spcAft>
                          <a:spcPts val="360"/>
                        </a:spcAft>
                      </a:pPr>
                      <a:r>
                        <a:rPr lang="en-IN" sz="900">
                          <a:effectLst/>
                        </a:rPr>
                        <a:t>Note</a:t>
                      </a:r>
                      <a:endParaRPr lang="en-IN" sz="700">
                        <a:effectLst/>
                      </a:endParaRPr>
                    </a:p>
                    <a:p>
                      <a:pPr>
                        <a:lnSpc>
                          <a:spcPts val="1800"/>
                        </a:lnSpc>
                        <a:spcAft>
                          <a:spcPts val="800"/>
                        </a:spcAft>
                      </a:pPr>
                      <a:r>
                        <a:rPr lang="en-IN" sz="900">
                          <a:effectLst/>
                        </a:rPr>
                        <a:t>This quality of service is supported by all sender adapter types.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extLst>
                  <a:ext uri="{0D108BD9-81ED-4DB2-BD59-A6C34878D82A}">
                    <a16:rowId xmlns:a16="http://schemas.microsoft.com/office/drawing/2014/main" val="4034984890"/>
                  </a:ext>
                </a:extLst>
              </a:tr>
              <a:tr h="267505">
                <a:tc>
                  <a:txBody>
                    <a:bodyPr/>
                    <a:lstStyle/>
                    <a:p>
                      <a:pPr>
                        <a:lnSpc>
                          <a:spcPts val="1800"/>
                        </a:lnSpc>
                        <a:spcAft>
                          <a:spcPts val="800"/>
                        </a:spcAft>
                      </a:pPr>
                      <a:r>
                        <a:rPr lang="en-IN" sz="900">
                          <a:effectLst/>
                        </a:rPr>
                        <a:t>Best effort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tc>
                  <a:txBody>
                    <a:bodyPr/>
                    <a:lstStyle/>
                    <a:p>
                      <a:pPr>
                        <a:lnSpc>
                          <a:spcPts val="1800"/>
                        </a:lnSpc>
                        <a:spcAft>
                          <a:spcPts val="800"/>
                        </a:spcAft>
                      </a:pPr>
                      <a:r>
                        <a:rPr lang="en-IN" sz="900">
                          <a:effectLst/>
                        </a:rPr>
                        <a:t>Inbound message is sent synchronously and an immediate response is given back to the sender system.</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extLst>
                  <a:ext uri="{0D108BD9-81ED-4DB2-BD59-A6C34878D82A}">
                    <a16:rowId xmlns:a16="http://schemas.microsoft.com/office/drawing/2014/main" val="3194179908"/>
                  </a:ext>
                </a:extLst>
              </a:tr>
              <a:tr h="1687456">
                <a:tc>
                  <a:txBody>
                    <a:bodyPr/>
                    <a:lstStyle/>
                    <a:p>
                      <a:pPr>
                        <a:lnSpc>
                          <a:spcPts val="1800"/>
                        </a:lnSpc>
                        <a:spcAft>
                          <a:spcPts val="800"/>
                        </a:spcAft>
                      </a:pPr>
                      <a:r>
                        <a:rPr lang="en-IN" sz="900">
                          <a:effectLst/>
                        </a:rPr>
                        <a:t>Exactly once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tc>
                  <a:txBody>
                    <a:bodyPr/>
                    <a:lstStyle/>
                    <a:p>
                      <a:pPr>
                        <a:lnSpc>
                          <a:spcPts val="1800"/>
                        </a:lnSpc>
                        <a:spcAft>
                          <a:spcPts val="1200"/>
                        </a:spcAft>
                      </a:pPr>
                      <a:r>
                        <a:rPr lang="en-IN" sz="900" dirty="0">
                          <a:effectLst/>
                        </a:rPr>
                        <a:t>Inbound message is processed exactly once by Cloud Integration.</a:t>
                      </a:r>
                      <a:endParaRPr lang="en-IN" sz="700" dirty="0">
                        <a:effectLst/>
                      </a:endParaRPr>
                    </a:p>
                    <a:p>
                      <a:pPr>
                        <a:lnSpc>
                          <a:spcPts val="1800"/>
                        </a:lnSpc>
                        <a:spcBef>
                          <a:spcPts val="1200"/>
                        </a:spcBef>
                        <a:spcAft>
                          <a:spcPts val="1200"/>
                        </a:spcAft>
                      </a:pPr>
                      <a:r>
                        <a:rPr lang="en-IN" sz="900" dirty="0">
                          <a:effectLst/>
                        </a:rPr>
                        <a:t>If a message with identical message ID (for example, XI message ID) is received multiple times from a sender, only the first one is processed by the sender adapter. The subsequent messages can be identified as duplicates and are not processed.</a:t>
                      </a:r>
                      <a:endParaRPr lang="en-IN" sz="700" dirty="0">
                        <a:effectLst/>
                      </a:endParaRPr>
                    </a:p>
                    <a:p>
                      <a:pPr>
                        <a:lnSpc>
                          <a:spcPct val="107000"/>
                        </a:lnSpc>
                        <a:spcAft>
                          <a:spcPts val="360"/>
                        </a:spcAft>
                      </a:pPr>
                      <a:r>
                        <a:rPr lang="en-IN" sz="900" dirty="0">
                          <a:effectLst/>
                        </a:rPr>
                        <a:t>Note</a:t>
                      </a:r>
                      <a:endParaRPr lang="en-IN" sz="700" dirty="0">
                        <a:effectLst/>
                      </a:endParaRPr>
                    </a:p>
                    <a:p>
                      <a:pPr>
                        <a:lnSpc>
                          <a:spcPts val="1800"/>
                        </a:lnSpc>
                        <a:spcAft>
                          <a:spcPts val="800"/>
                        </a:spcAft>
                      </a:pPr>
                      <a:r>
                        <a:rPr lang="en-IN" sz="900" dirty="0">
                          <a:effectLst/>
                        </a:rPr>
                        <a:t>In the AS2 sender adapter, duplicate message handling needs to be configured explicitly.</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039" marR="26039" marT="26039" marB="26039"/>
                </a:tc>
                <a:extLst>
                  <a:ext uri="{0D108BD9-81ED-4DB2-BD59-A6C34878D82A}">
                    <a16:rowId xmlns:a16="http://schemas.microsoft.com/office/drawing/2014/main" val="598564028"/>
                  </a:ext>
                </a:extLst>
              </a:tr>
            </a:tbl>
          </a:graphicData>
        </a:graphic>
      </p:graphicFrame>
    </p:spTree>
    <p:extLst>
      <p:ext uri="{BB962C8B-B14F-4D97-AF65-F5344CB8AC3E}">
        <p14:creationId xmlns:p14="http://schemas.microsoft.com/office/powerpoint/2010/main" val="582730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4609-A5EC-47D6-9215-1E920C4A6E2C}"/>
              </a:ext>
            </a:extLst>
          </p:cNvPr>
          <p:cNvSpPr>
            <a:spLocks noGrp="1"/>
          </p:cNvSpPr>
          <p:nvPr>
            <p:ph type="title"/>
          </p:nvPr>
        </p:nvSpPr>
        <p:spPr/>
        <p:txBody>
          <a:bodyPr>
            <a:normAutofit fontScale="90000"/>
          </a:bodyPr>
          <a:lstStyle/>
          <a:p>
            <a:r>
              <a:rPr lang="en-IN" b="1" i="0" dirty="0">
                <a:solidFill>
                  <a:srgbClr val="333333"/>
                </a:solidFill>
                <a:effectLst/>
                <a:latin typeface="72"/>
              </a:rPr>
              <a:t>Mapping</a:t>
            </a:r>
            <a:br>
              <a:rPr lang="en-IN" b="1"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10131148-78CC-41B7-A9CF-B06214714B2D}"/>
              </a:ext>
            </a:extLst>
          </p:cNvPr>
          <p:cNvSpPr>
            <a:spLocks noGrp="1"/>
          </p:cNvSpPr>
          <p:nvPr>
            <p:ph idx="1"/>
          </p:nvPr>
        </p:nvSpPr>
        <p:spPr/>
        <p:txBody>
          <a:bodyPr>
            <a:normAutofit fontScale="62500" lnSpcReduction="20000"/>
          </a:bodyPr>
          <a:lstStyle/>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Mapping transforms (maps) sender into receiver data structures.</a:t>
            </a:r>
          </a:p>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In scenarios spanning different application systems or different organizations and enterprises, it is very likely that the structure of the data exchanged between two participants will differ on both sides of a connection due to business-related reasons. To enable a seamless exchange of data, the data structures on both sides of a connection have to be transformed (or: mapped) into each other. There is the option to apply structural mapping of XML documents.</a:t>
            </a:r>
            <a:endParaRPr lang="en-IN" sz="1800" dirty="0">
              <a:effectLst/>
              <a:latin typeface="Times New Roman" panose="02020603050405020304" pitchFamily="18" charset="0"/>
              <a:ea typeface="Times New Roman" panose="02020603050405020304" pitchFamily="18" charset="0"/>
            </a:endParaRPr>
          </a:p>
          <a:p>
            <a:pPr>
              <a:lnSpc>
                <a:spcPts val="1800"/>
              </a:lnSpc>
              <a:spcAft>
                <a:spcPts val="1500"/>
              </a:spcAft>
            </a:pPr>
            <a:endParaRPr lang="en-IN" sz="1800" dirty="0">
              <a:solidFill>
                <a:srgbClr val="333333"/>
              </a:solidFill>
              <a:effectLst/>
              <a:latin typeface="Arial" panose="020B06040202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38445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5982-E377-400D-B20B-C26F9EECE39F}"/>
              </a:ext>
            </a:extLst>
          </p:cNvPr>
          <p:cNvSpPr>
            <a:spLocks noGrp="1"/>
          </p:cNvSpPr>
          <p:nvPr>
            <p:ph type="title"/>
          </p:nvPr>
        </p:nvSpPr>
        <p:spPr/>
        <p:txBody>
          <a:bodyPr>
            <a:normAutofit fontScale="90000"/>
          </a:bodyPr>
          <a:lstStyle/>
          <a:p>
            <a:r>
              <a:rPr lang="en-IN" b="0" i="0" dirty="0">
                <a:solidFill>
                  <a:srgbClr val="333333"/>
                </a:solidFill>
                <a:effectLst/>
                <a:latin typeface="72"/>
              </a:rPr>
              <a:t>Using Predefined Integration Content</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C34ADE08-09CB-4CA7-A17B-48B3871DAEB7}"/>
              </a:ext>
            </a:extLst>
          </p:cNvPr>
          <p:cNvSpPr>
            <a:spLocks noGrp="1"/>
          </p:cNvSpPr>
          <p:nvPr>
            <p:ph idx="1"/>
          </p:nvPr>
        </p:nvSpPr>
        <p:spPr>
          <a:xfrm>
            <a:off x="1673351" y="1978534"/>
            <a:ext cx="6227065" cy="2732455"/>
          </a:xfrm>
        </p:spPr>
        <p:txBody>
          <a:bodyPr>
            <a:normAutofit fontScale="47500" lnSpcReduction="20000"/>
          </a:bodyPr>
          <a:lstStyle/>
          <a:p>
            <a:pPr>
              <a:lnSpc>
                <a:spcPts val="1800"/>
              </a:lnSpc>
              <a:spcBef>
                <a:spcPts val="1500"/>
              </a:spcBef>
              <a:spcAft>
                <a:spcPts val="1500"/>
              </a:spcAft>
            </a:pPr>
            <a:r>
              <a:rPr lang="en-IN" sz="2300" dirty="0">
                <a:solidFill>
                  <a:srgbClr val="333333"/>
                </a:solidFill>
                <a:effectLst/>
                <a:latin typeface="Arial" panose="020B0604020202020204" pitchFamily="34" charset="0"/>
                <a:ea typeface="Times New Roman" panose="02020603050405020304" pitchFamily="18" charset="0"/>
              </a:rPr>
              <a:t>SAP Cloud Integration allows the participating organizations to develop, deploy, and consume services in a standardized manner. SAP provides a predefined set of integration content that covers most of the integration needs for a particular scenario. Customers can use the predefined integration content to implement their integration scenarios with less time and effort. To accomplish this, however, customers need to register with SAP Cloud Integration and complete the onboarding process as recommended by SAP.</a:t>
            </a:r>
          </a:p>
          <a:p>
            <a:pPr>
              <a:lnSpc>
                <a:spcPts val="1800"/>
              </a:lnSpc>
              <a:spcBef>
                <a:spcPts val="1500"/>
              </a:spcBef>
              <a:spcAft>
                <a:spcPts val="1500"/>
              </a:spcAft>
            </a:pPr>
            <a:r>
              <a:rPr lang="en-IN" sz="2300" dirty="0">
                <a:solidFill>
                  <a:srgbClr val="333333"/>
                </a:solidFill>
                <a:effectLst/>
                <a:latin typeface="Arial" panose="020B0604020202020204" pitchFamily="34" charset="0"/>
                <a:ea typeface="Times New Roman" panose="02020603050405020304" pitchFamily="18" charset="0"/>
              </a:rPr>
              <a:t>Customers can re-use existing on-premise content (message mappings / operation mappings / XSLT based mappings) from an SAP Enterprise Services Repository (EHP 1 for SAP NetWeaver 7.3).</a:t>
            </a:r>
            <a:endParaRPr lang="en-IN" sz="2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34131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90" y="1169289"/>
            <a:ext cx="7703820" cy="3260979"/>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CEED-9062-48A1-8FEE-BEEAB6B09218}"/>
              </a:ext>
            </a:extLst>
          </p:cNvPr>
          <p:cNvSpPr>
            <a:spLocks noGrp="1"/>
          </p:cNvSpPr>
          <p:nvPr>
            <p:ph type="title"/>
          </p:nvPr>
        </p:nvSpPr>
        <p:spPr>
          <a:xfrm>
            <a:off x="1673352" y="723519"/>
            <a:ext cx="5797296" cy="891540"/>
          </a:xfrm>
          <a:ln>
            <a:solidFill>
              <a:srgbClr val="404040"/>
            </a:solidFill>
          </a:ln>
        </p:spPr>
        <p:txBody>
          <a:bodyPr vert="horz" lIns="182880" tIns="182880" rIns="182880" bIns="182880" rtlCol="0" anchor="ctr">
            <a:normAutofit/>
          </a:bodyPr>
          <a:lstStyle/>
          <a:p>
            <a:pPr defTabSz="914400"/>
            <a:r>
              <a:rPr lang="en-US" sz="1100" b="1" i="0" spc="200">
                <a:effectLst/>
              </a:rPr>
              <a:t>Integration Flows</a:t>
            </a:r>
            <a:br>
              <a:rPr lang="en-US" sz="1100" b="1" i="0" spc="200">
                <a:effectLst/>
              </a:rPr>
            </a:br>
            <a:br>
              <a:rPr lang="en-US" sz="1100" spc="200"/>
            </a:br>
            <a:endParaRPr lang="en-US" sz="1100" spc="200"/>
          </a:p>
        </p:txBody>
      </p:sp>
      <p:pic>
        <p:nvPicPr>
          <p:cNvPr id="3074" name="Picture 2" descr="Diagram&#10;&#10;Description automatically generated with medium confidence">
            <a:extLst>
              <a:ext uri="{FF2B5EF4-FFF2-40B4-BE49-F238E27FC236}">
                <a16:creationId xmlns:a16="http://schemas.microsoft.com/office/drawing/2014/main" id="{492D1ED3-FFCE-43A2-8302-7DA27B5C0E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69444" y="1861947"/>
            <a:ext cx="4613866" cy="219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701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0E39-0421-492F-8B58-C269F2158B91}"/>
              </a:ext>
            </a:extLst>
          </p:cNvPr>
          <p:cNvSpPr>
            <a:spLocks noGrp="1"/>
          </p:cNvSpPr>
          <p:nvPr>
            <p:ph type="title"/>
          </p:nvPr>
        </p:nvSpPr>
        <p:spPr/>
        <p:txBody>
          <a:bodyPr/>
          <a:lstStyle/>
          <a:p>
            <a:r>
              <a:rPr lang="en-IN" dirty="0"/>
              <a:t>Integration Suit </a:t>
            </a:r>
          </a:p>
        </p:txBody>
      </p:sp>
      <p:sp>
        <p:nvSpPr>
          <p:cNvPr id="3" name="Content Placeholder 2">
            <a:extLst>
              <a:ext uri="{FF2B5EF4-FFF2-40B4-BE49-F238E27FC236}">
                <a16:creationId xmlns:a16="http://schemas.microsoft.com/office/drawing/2014/main" id="{BCF60A0F-EDF0-48A3-892E-2EB290EE2846}"/>
              </a:ext>
            </a:extLst>
          </p:cNvPr>
          <p:cNvSpPr>
            <a:spLocks noGrp="1"/>
          </p:cNvSpPr>
          <p:nvPr>
            <p:ph idx="1"/>
          </p:nvPr>
        </p:nvSpPr>
        <p:spPr/>
        <p:txBody>
          <a:bodyPr>
            <a:normAutofit fontScale="92500" lnSpcReduction="10000"/>
          </a:bodyPr>
          <a:lstStyle/>
          <a:p>
            <a:r>
              <a:rPr lang="en-IN" b="1" dirty="0">
                <a:solidFill>
                  <a:srgbClr val="333333"/>
                </a:solidFill>
                <a:latin typeface="72"/>
              </a:rPr>
              <a:t>Capabilities</a:t>
            </a:r>
          </a:p>
          <a:p>
            <a:r>
              <a:rPr lang="en-IN" dirty="0">
                <a:solidFill>
                  <a:srgbClr val="333333"/>
                </a:solidFill>
                <a:latin typeface="72"/>
                <a:hlinkClick r:id="rId2" tooltip="https://help.sap.com/viewer/product/CLOUD_INTEGRATION/Cloud/en-US?task=discover_task">
                  <a:extLst>
                    <a:ext uri="{A12FA001-AC4F-418D-AE19-62706E023703}">
                      <ahyp:hlinkClr xmlns:ahyp="http://schemas.microsoft.com/office/drawing/2018/hyperlinkcolor" val="tx"/>
                    </a:ext>
                  </a:extLst>
                </a:hlinkClick>
              </a:rPr>
              <a:t>Cloud Integration</a:t>
            </a:r>
            <a:r>
              <a:rPr lang="en-IN" dirty="0">
                <a:solidFill>
                  <a:srgbClr val="333333"/>
                </a:solidFill>
                <a:latin typeface="72"/>
              </a:rPr>
              <a:t>- </a:t>
            </a:r>
            <a:r>
              <a:rPr lang="en-US" dirty="0">
                <a:solidFill>
                  <a:srgbClr val="333333"/>
                </a:solidFill>
                <a:latin typeface="72"/>
              </a:rPr>
              <a:t>Integrate SAP and non-SAP, cloud, and on-premise applications and process messages in real-time scenarios spanning different companies, organizations, or departments within </a:t>
            </a:r>
            <a:r>
              <a:rPr lang="en-US" b="0" i="0" dirty="0">
                <a:solidFill>
                  <a:srgbClr val="333333"/>
                </a:solidFill>
                <a:effectLst/>
                <a:latin typeface="72"/>
              </a:rPr>
              <a:t>one organization</a:t>
            </a:r>
          </a:p>
          <a:p>
            <a:r>
              <a:rPr lang="en-IN" b="0" i="0" u="sng" dirty="0">
                <a:solidFill>
                  <a:srgbClr val="0079A7"/>
                </a:solidFill>
                <a:effectLst/>
                <a:latin typeface="72"/>
                <a:hlinkClick r:id="rId3" tooltip="https://help.sap.com/viewer/product/SAP_CLOUD_PLATFORM_API_MANAGEMENT/Cloud/en-US"/>
              </a:rPr>
              <a:t>API Management</a:t>
            </a:r>
            <a:endParaRPr lang="en-IN" b="0" i="0" u="sng" dirty="0">
              <a:solidFill>
                <a:srgbClr val="0079A7"/>
              </a:solidFill>
              <a:effectLst/>
              <a:latin typeface="72"/>
            </a:endParaRPr>
          </a:p>
          <a:p>
            <a:r>
              <a:rPr lang="en-IN" b="0" i="0" u="none" strike="noStrike" dirty="0">
                <a:solidFill>
                  <a:srgbClr val="007DB8"/>
                </a:solidFill>
                <a:effectLst/>
                <a:latin typeface="72"/>
                <a:hlinkClick r:id="rId4" tooltip="https://help.sap.com/viewer/product/OPEN_CONNECTORS/Cloud/en-US"/>
              </a:rPr>
              <a:t>Open Connectors</a:t>
            </a:r>
            <a:endParaRPr lang="en-IN" u="sng" strike="noStrike" dirty="0">
              <a:solidFill>
                <a:srgbClr val="0079A7"/>
              </a:solidFill>
              <a:latin typeface="72"/>
            </a:endParaRPr>
          </a:p>
          <a:p>
            <a:r>
              <a:rPr lang="en-IN" b="0" i="0" u="sng" dirty="0" err="1">
                <a:solidFill>
                  <a:srgbClr val="0079A7"/>
                </a:solidFill>
                <a:effectLst/>
                <a:latin typeface="72"/>
                <a:hlinkClick r:id="rId5" tooltip="https://help.sap.com/viewer/368c481cd6954bdfa5d0435479fd4eaf/Cloud/en-US/6b9fe2d753534bebadcfa9080228bd94.html"/>
              </a:rPr>
              <a:t>ntegration</a:t>
            </a:r>
            <a:r>
              <a:rPr lang="en-IN" b="0" i="0" u="sng" dirty="0">
                <a:solidFill>
                  <a:srgbClr val="0079A7"/>
                </a:solidFill>
                <a:effectLst/>
                <a:latin typeface="72"/>
                <a:hlinkClick r:id="rId5" tooltip="https://help.sap.com/viewer/368c481cd6954bdfa5d0435479fd4eaf/Cloud/en-US/6b9fe2d753534bebadcfa9080228bd94.html"/>
              </a:rPr>
              <a:t> Advisor</a:t>
            </a:r>
            <a:endParaRPr lang="en-IN" b="0" i="0" u="sng" dirty="0">
              <a:solidFill>
                <a:srgbClr val="0079A7"/>
              </a:solidFill>
              <a:effectLst/>
              <a:latin typeface="72"/>
            </a:endParaRPr>
          </a:p>
          <a:p>
            <a:r>
              <a:rPr lang="en-IN" b="0" i="0" u="sng" dirty="0">
                <a:solidFill>
                  <a:srgbClr val="0079A7"/>
                </a:solidFill>
                <a:effectLst/>
                <a:latin typeface="72"/>
                <a:hlinkClick r:id="rId6" tooltip="https://help.sap.com/viewer/9e51bec2356e4664b6d5fd1a336a9e12/Cloud/en-US/f86019821e1f4a918427302b8e6b81c8.html"/>
              </a:rPr>
              <a:t>Trading Partner Management</a:t>
            </a:r>
            <a:endParaRPr lang="en-IN" u="sng" dirty="0">
              <a:solidFill>
                <a:srgbClr val="0079A7"/>
              </a:solidFill>
              <a:latin typeface="72"/>
            </a:endParaRPr>
          </a:p>
          <a:p>
            <a:r>
              <a:rPr lang="en-IN" u="sng" dirty="0">
                <a:solidFill>
                  <a:srgbClr val="0079A7"/>
                </a:solidFill>
                <a:latin typeface="72"/>
              </a:rPr>
              <a:t>I</a:t>
            </a:r>
            <a:r>
              <a:rPr lang="en-IN" b="0" i="0" u="none" strike="noStrike" dirty="0">
                <a:solidFill>
                  <a:srgbClr val="007DB8"/>
                </a:solidFill>
                <a:effectLst/>
                <a:latin typeface="72"/>
                <a:hlinkClick r:id="rId7" tooltip="https://help.sap.com/viewer/36eacbcb75de48a48717090574ba16d0/Cloud/en-US/"/>
              </a:rPr>
              <a:t>ntegration Assessment</a:t>
            </a:r>
            <a:endParaRPr lang="en-IN" dirty="0"/>
          </a:p>
        </p:txBody>
      </p:sp>
    </p:spTree>
    <p:extLst>
      <p:ext uri="{BB962C8B-B14F-4D97-AF65-F5344CB8AC3E}">
        <p14:creationId xmlns:p14="http://schemas.microsoft.com/office/powerpoint/2010/main" val="3362574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D678-0E6A-436D-B306-1531F2DF9EB8}"/>
              </a:ext>
            </a:extLst>
          </p:cNvPr>
          <p:cNvSpPr>
            <a:spLocks noGrp="1"/>
          </p:cNvSpPr>
          <p:nvPr>
            <p:ph type="title"/>
          </p:nvPr>
        </p:nvSpPr>
        <p:spPr/>
        <p:txBody>
          <a:bodyPr/>
          <a:lstStyle/>
          <a:p>
            <a:r>
              <a:rPr lang="en-IN" dirty="0"/>
              <a:t>Integration flow</a:t>
            </a:r>
          </a:p>
        </p:txBody>
      </p:sp>
      <p:sp>
        <p:nvSpPr>
          <p:cNvPr id="3" name="Content Placeholder 2">
            <a:extLst>
              <a:ext uri="{FF2B5EF4-FFF2-40B4-BE49-F238E27FC236}">
                <a16:creationId xmlns:a16="http://schemas.microsoft.com/office/drawing/2014/main" id="{DE3B59D8-9C50-4F91-AD7E-6EC5B058ADF2}"/>
              </a:ext>
            </a:extLst>
          </p:cNvPr>
          <p:cNvSpPr>
            <a:spLocks noGrp="1"/>
          </p:cNvSpPr>
          <p:nvPr>
            <p:ph idx="1"/>
          </p:nvPr>
        </p:nvSpPr>
        <p:spPr/>
        <p:txBody>
          <a:bodyPr/>
          <a:lstStyle/>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An integration flow allows you to specify how a message is processed on a tenant.</a:t>
            </a:r>
            <a:endParaRPr lang="en-IN" sz="1800" dirty="0">
              <a:effectLst/>
              <a:latin typeface="Times New Roman" panose="02020603050405020304" pitchFamily="18" charset="0"/>
              <a:ea typeface="Times New Roman" panose="02020603050405020304" pitchFamily="18" charset="0"/>
            </a:endParaRPr>
          </a:p>
          <a:p>
            <a:pPr algn="l">
              <a:lnSpc>
                <a:spcPts val="1800"/>
              </a:lnSpc>
              <a:spcBef>
                <a:spcPts val="1500"/>
              </a:spcBef>
              <a:spcAft>
                <a:spcPts val="1500"/>
              </a:spcAft>
            </a:pPr>
            <a:r>
              <a:rPr lang="en-IN" sz="1800" dirty="0">
                <a:solidFill>
                  <a:srgbClr val="333333"/>
                </a:solidFill>
                <a:effectLst/>
                <a:latin typeface="Arial" panose="020B0604020202020204" pitchFamily="34" charset="0"/>
                <a:ea typeface="Times New Roman" panose="02020603050405020304" pitchFamily="18" charset="0"/>
              </a:rPr>
              <a:t>The following figure provides a simplified and generalized representation of an integration flow.</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71746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601B-CF51-4890-8177-A5EB8CCE1285}"/>
              </a:ext>
            </a:extLst>
          </p:cNvPr>
          <p:cNvSpPr>
            <a:spLocks noGrp="1"/>
          </p:cNvSpPr>
          <p:nvPr>
            <p:ph type="title"/>
          </p:nvPr>
        </p:nvSpPr>
        <p:spPr/>
        <p:txBody>
          <a:bodyPr>
            <a:normAutofit fontScale="90000"/>
          </a:bodyPr>
          <a:lstStyle/>
          <a:p>
            <a:r>
              <a:rPr lang="en-US" b="0" i="0" dirty="0">
                <a:solidFill>
                  <a:srgbClr val="333333"/>
                </a:solidFill>
                <a:effectLst/>
                <a:latin typeface="72"/>
              </a:rPr>
              <a:t>Connecting a Customer System to Cloud Integration</a:t>
            </a:r>
            <a:br>
              <a:rPr lang="en-US"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CEA43251-2BBF-45FF-BACF-1AD6BBA64B12}"/>
              </a:ext>
            </a:extLst>
          </p:cNvPr>
          <p:cNvSpPr>
            <a:spLocks noGrp="1"/>
          </p:cNvSpPr>
          <p:nvPr>
            <p:ph idx="1"/>
          </p:nvPr>
        </p:nvSpPr>
        <p:spPr/>
        <p:txBody>
          <a:bodyPr>
            <a:normAutofit fontScale="85000" lnSpcReduction="20000"/>
          </a:bodyPr>
          <a:lstStyle/>
          <a:p>
            <a:r>
              <a:rPr lang="en-IN" sz="1800" dirty="0">
                <a:solidFill>
                  <a:srgbClr val="333333"/>
                </a:solidFill>
                <a:latin typeface="Calibri" panose="020F0502020204030204" pitchFamily="34" charset="0"/>
                <a:ea typeface="Calibri" panose="020F0502020204030204" pitchFamily="34" charset="0"/>
                <a:cs typeface="Times New Roman" panose="02020603050405020304" pitchFamily="18" charset="0"/>
              </a:rPr>
              <a:t>Y</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ou can set up the technical connection between a tenant and different kinds of remote systems (in many cases located in the customer landscape).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80"/>
              </a:lnSpc>
              <a:spcAft>
                <a:spcPts val="900"/>
              </a:spcAft>
              <a:buSzPts val="1000"/>
              <a:buFont typeface="Wingdings" panose="05000000000000000000" pitchFamily="2" charset="2"/>
              <a:buChar char=""/>
              <a:tabLst>
                <a:tab pos="457200" algn="l"/>
              </a:tabLst>
            </a:pPr>
            <a:r>
              <a:rPr lang="en-IN" sz="1800" b="1" dirty="0">
                <a:solidFill>
                  <a:srgbClr val="333333"/>
                </a:solidFill>
                <a:effectLst/>
                <a:latin typeface="Arial" panose="020B0604020202020204" pitchFamily="34" charset="0"/>
                <a:ea typeface="Times New Roman" panose="02020603050405020304" pitchFamily="18" charset="0"/>
              </a:rPr>
              <a:t>Inbound</a:t>
            </a:r>
            <a:r>
              <a:rPr lang="en-IN" sz="1800" dirty="0">
                <a:solidFill>
                  <a:srgbClr val="333333"/>
                </a:solidFill>
                <a:effectLst/>
                <a:latin typeface="Arial" panose="020B0604020202020204" pitchFamily="34" charset="0"/>
                <a:ea typeface="Times New Roman" panose="02020603050405020304" pitchFamily="18" charset="0"/>
              </a:rPr>
              <a:t> refers to message processing from a remote system (in many cases, located in the customer landscape) to Cloud Integration. Here, the integration platform is the server.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680"/>
              </a:lnSpc>
              <a:spcBef>
                <a:spcPts val="900"/>
              </a:spcBef>
              <a:buSzPts val="1000"/>
              <a:buFont typeface="Wingdings" panose="05000000000000000000" pitchFamily="2" charset="2"/>
              <a:buChar char=""/>
              <a:tabLst>
                <a:tab pos="457200" algn="l"/>
              </a:tabLst>
            </a:pPr>
            <a:r>
              <a:rPr lang="en-IN" sz="1800" b="1" dirty="0">
                <a:solidFill>
                  <a:srgbClr val="333333"/>
                </a:solidFill>
                <a:effectLst/>
                <a:latin typeface="Arial" panose="020B0604020202020204" pitchFamily="34" charset="0"/>
                <a:ea typeface="Times New Roman" panose="02020603050405020304" pitchFamily="18" charset="0"/>
              </a:rPr>
              <a:t>Outbound</a:t>
            </a:r>
            <a:r>
              <a:rPr lang="en-IN" sz="1800" dirty="0">
                <a:solidFill>
                  <a:srgbClr val="333333"/>
                </a:solidFill>
                <a:effectLst/>
                <a:latin typeface="Arial" panose="020B0604020202020204" pitchFamily="34" charset="0"/>
                <a:ea typeface="Times New Roman" panose="02020603050405020304" pitchFamily="18" charset="0"/>
              </a:rPr>
              <a:t> refers to message processing from the integration platform to a remote system (where the integration platform is the client).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90629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A039-3511-483D-B5EF-0877021CE65F}"/>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Configuring Inbound Communication</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CD9CF79-D8DD-4CE1-A135-1F243D8E3B41}"/>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Calibri" panose="020F0502020204030204" pitchFamily="34" charset="0"/>
              </a:rPr>
              <a:t>Configuring inbound communication means setting up the connection between a remote sender system and the integration platform. Inbound communication refers to message processing from a remote system, often located in the customer landscape, to </a:t>
            </a:r>
            <a:r>
              <a:rPr lang="en-IN" dirty="0">
                <a:effectLst/>
              </a:rPr>
              <a:t>Cloud Integration. Here, the integration platform is the server</a:t>
            </a:r>
            <a:endParaRPr lang="en-IN" dirty="0"/>
          </a:p>
        </p:txBody>
      </p:sp>
    </p:spTree>
    <p:extLst>
      <p:ext uri="{BB962C8B-B14F-4D97-AF65-F5344CB8AC3E}">
        <p14:creationId xmlns:p14="http://schemas.microsoft.com/office/powerpoint/2010/main" val="3490689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1BCB-FAF5-4E7E-8C28-628EAD9B1C3C}"/>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Sender Systems You Can Connect to the Integration Platform</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EC0A514-9B98-4418-B902-9CD066EFBCC0}"/>
              </a:ext>
            </a:extLst>
          </p:cNvPr>
          <p:cNvSpPr>
            <a:spLocks noGrp="1"/>
          </p:cNvSpPr>
          <p:nvPr>
            <p:ph idx="1"/>
          </p:nvPr>
        </p:nvSpPr>
        <p:spPr>
          <a:xfrm>
            <a:off x="1338682" y="1615059"/>
            <a:ext cx="6729984" cy="3227603"/>
          </a:xfrm>
        </p:spPr>
        <p:txBody>
          <a:bodyPr>
            <a:normAutofit fontScale="92500" lnSpcReduction="10000"/>
          </a:bodyPr>
          <a:lstStyle/>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You can connect different kinds of sender systems to the integration platform, for example:</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 cloud application, for example, SAP SuccessFactors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on-premise application, for example, SAP ERP</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 SOAP client</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e-mail server</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33333"/>
                </a:solidFill>
                <a:effectLst/>
                <a:latin typeface="Arial" panose="020B0604020202020204" pitchFamily="34" charset="0"/>
                <a:ea typeface="Calibri" panose="020F0502020204030204" pitchFamily="34" charset="0"/>
              </a:rPr>
              <a:t>An SFTP server</a:t>
            </a:r>
            <a:endParaRPr lang="en-IN" dirty="0"/>
          </a:p>
        </p:txBody>
      </p:sp>
    </p:spTree>
    <p:extLst>
      <p:ext uri="{BB962C8B-B14F-4D97-AF65-F5344CB8AC3E}">
        <p14:creationId xmlns:p14="http://schemas.microsoft.com/office/powerpoint/2010/main" val="617632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6BCD-7631-4BDE-A890-9D51B16A8ED1}"/>
              </a:ext>
            </a:extLst>
          </p:cNvPr>
          <p:cNvSpPr>
            <a:spLocks noGrp="1"/>
          </p:cNvSpPr>
          <p:nvPr>
            <p:ph type="title"/>
          </p:nvPr>
        </p:nvSpPr>
        <p:spPr>
          <a:xfrm>
            <a:off x="1578254" y="372390"/>
            <a:ext cx="5797296" cy="891540"/>
          </a:xfrm>
        </p:spPr>
        <p:txBody>
          <a:bodyPr>
            <a:normAutofit fontScale="90000"/>
          </a:bodyPr>
          <a:lstStyle/>
          <a:p>
            <a:r>
              <a:rPr lang="en-US" b="1" i="0" dirty="0">
                <a:solidFill>
                  <a:srgbClr val="333333"/>
                </a:solidFill>
                <a:effectLst/>
                <a:latin typeface="72"/>
              </a:rPr>
              <a:t>Receiver Systems You Can Connect to the Integration Platform</a:t>
            </a:r>
            <a:br>
              <a:rPr lang="en-US" b="1"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E9E398BB-7C20-4A72-B790-353167572DDC}"/>
              </a:ext>
            </a:extLst>
          </p:cNvPr>
          <p:cNvSpPr>
            <a:spLocks noGrp="1"/>
          </p:cNvSpPr>
          <p:nvPr>
            <p:ph idx="1"/>
          </p:nvPr>
        </p:nvSpPr>
        <p:spPr>
          <a:xfrm>
            <a:off x="204825" y="1463954"/>
            <a:ext cx="8566099" cy="3679546"/>
          </a:xfrm>
        </p:spPr>
        <p:txBody>
          <a:bodyPr>
            <a:normAutofit fontScale="70000" lnSpcReduction="20000"/>
          </a:bodyPr>
          <a:lstStyle/>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 cloud application, for example, an SAP cloud application like SuccessFactors or SAP Cloud for Customer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on-premise application, for example SAP ERP</a:t>
            </a:r>
            <a:endParaRPr lang="en-IN" sz="1800" dirty="0">
              <a:effectLst/>
              <a:latin typeface="Times New Roman" panose="02020603050405020304" pitchFamily="18" charset="0"/>
              <a:ea typeface="Times New Roman" panose="02020603050405020304" pitchFamily="18" charset="0"/>
            </a:endParaRPr>
          </a:p>
          <a:p>
            <a:pPr marL="457200">
              <a:lnSpc>
                <a:spcPts val="1800"/>
              </a:lnSpc>
              <a:spcBef>
                <a:spcPts val="1200"/>
              </a:spcBef>
              <a:spcAft>
                <a:spcPts val="1200"/>
              </a:spcAft>
            </a:pPr>
            <a:r>
              <a:rPr lang="en-IN" sz="1800" dirty="0">
                <a:solidFill>
                  <a:srgbClr val="333333"/>
                </a:solidFill>
                <a:effectLst/>
                <a:latin typeface="Arial" panose="020B0604020202020204" pitchFamily="34" charset="0"/>
                <a:ea typeface="Times New Roman" panose="02020603050405020304" pitchFamily="18" charset="0"/>
              </a:rPr>
              <a:t>You can connect on-premise systems (located in the customer system landscape) such as SAP systems. Typical use cases for this are hybrid integration scenarios, where an on-premise SAP application (for example, SAP ERP) is integrated with an SAP cloud application (for example, SAP Cloud for Customer or SAP SuccessFactors).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e-mail server-In this case, the integration platform sends e-mails to the e-mail server (for an e-mail address specified in the related adapter).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An SFTP server-In this case, the integration platform writes files to the SFTP server.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61303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7184-E6FC-4666-9244-7B27E5EC9F76}"/>
              </a:ext>
            </a:extLst>
          </p:cNvPr>
          <p:cNvSpPr>
            <a:spLocks noGrp="1"/>
          </p:cNvSpPr>
          <p:nvPr>
            <p:ph type="title"/>
          </p:nvPr>
        </p:nvSpPr>
        <p:spPr/>
        <p:txBody>
          <a:bodyPr>
            <a:normAutofit fontScale="90000"/>
          </a:bodyPr>
          <a:lstStyle/>
          <a:p>
            <a:r>
              <a:rPr lang="en-US" b="1" i="0" dirty="0">
                <a:solidFill>
                  <a:srgbClr val="333333"/>
                </a:solidFill>
                <a:effectLst/>
                <a:latin typeface="72"/>
              </a:rPr>
              <a:t>Kind of Systems to Connect to Cloud Integration</a:t>
            </a:r>
            <a:br>
              <a:rPr lang="en-US" b="1"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4FCC24A9-6CF2-43D7-BF6A-B55E20F22375}"/>
              </a:ext>
            </a:extLst>
          </p:cNvPr>
          <p:cNvSpPr>
            <a:spLocks noGrp="1"/>
          </p:cNvSpPr>
          <p:nvPr>
            <p:ph idx="1"/>
          </p:nvPr>
        </p:nvSpPr>
        <p:spPr>
          <a:xfrm>
            <a:off x="87782" y="1978534"/>
            <a:ext cx="7382866" cy="2937280"/>
          </a:xfrm>
        </p:spPr>
        <p:txBody>
          <a:bodyPr>
            <a:normAutofit fontScale="77500" lnSpcReduction="20000"/>
          </a:bodyPr>
          <a:lstStyle/>
          <a:p>
            <a:pPr>
              <a:lnSpc>
                <a:spcPts val="1800"/>
              </a:lnSpc>
              <a:spcAft>
                <a:spcPts val="1500"/>
              </a:spcAft>
            </a:pPr>
            <a:r>
              <a:rPr lang="en-IN" sz="1800" dirty="0">
                <a:solidFill>
                  <a:srgbClr val="333333"/>
                </a:solidFill>
                <a:effectLst/>
                <a:latin typeface="Arial" panose="020B0604020202020204" pitchFamily="34" charset="0"/>
                <a:ea typeface="Times New Roman" panose="02020603050405020304" pitchFamily="18" charset="0"/>
              </a:rPr>
              <a:t>To give you an idea of which </a:t>
            </a:r>
            <a:r>
              <a:rPr lang="en-IN" sz="1800" b="1" dirty="0">
                <a:solidFill>
                  <a:srgbClr val="333333"/>
                </a:solidFill>
                <a:effectLst/>
                <a:latin typeface="Arial" panose="020B0604020202020204" pitchFamily="34" charset="0"/>
                <a:ea typeface="Times New Roman" panose="02020603050405020304" pitchFamily="18" charset="0"/>
              </a:rPr>
              <a:t>kinds of remote systems</a:t>
            </a:r>
            <a:r>
              <a:rPr lang="en-IN" sz="1800" dirty="0">
                <a:solidFill>
                  <a:srgbClr val="333333"/>
                </a:solidFill>
                <a:effectLst/>
                <a:latin typeface="Arial" panose="020B0604020202020204" pitchFamily="34" charset="0"/>
                <a:ea typeface="Times New Roman" panose="02020603050405020304" pitchFamily="18" charset="0"/>
              </a:rPr>
              <a:t> can be connected to the integration platform, here are some typical examples (this is not a complete list):</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On-premise systems, for example, SAP systems based on SAP NetWeaver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SFTP servers</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Cloud applications, for example, SAP SuccessFactors or SAP Cloud for Customer</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Other systems such as e-mail servers or SOAP clients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29677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8C35-BB91-4C07-B1F2-F6CD1CD4C1A8}"/>
              </a:ext>
            </a:extLst>
          </p:cNvPr>
          <p:cNvSpPr>
            <a:spLocks noGrp="1"/>
          </p:cNvSpPr>
          <p:nvPr>
            <p:ph type="title"/>
          </p:nvPr>
        </p:nvSpPr>
        <p:spPr/>
        <p:txBody>
          <a:bodyPr>
            <a:normAutofit fontScale="90000"/>
          </a:bodyPr>
          <a:lstStyle/>
          <a:p>
            <a:r>
              <a:rPr lang="en-IN" sz="1800" b="0" dirty="0">
                <a:solidFill>
                  <a:srgbClr val="333333"/>
                </a:solidFill>
                <a:effectLst/>
                <a:latin typeface="Arial" panose="020B0604020202020204" pitchFamily="34" charset="0"/>
                <a:ea typeface="Times New Roman" panose="02020603050405020304" pitchFamily="18" charset="0"/>
              </a:rPr>
              <a:t>Overview of the SAP Cloud Integration Web UI</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28FD860-A2E0-4F64-973F-66908FB8218A}"/>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Times New Roman" panose="02020603050405020304" pitchFamily="18" charset="0"/>
              </a:rPr>
              <a:t>Discover</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33333"/>
                </a:solidFill>
                <a:effectLst/>
                <a:latin typeface="Arial" panose="020B0604020202020204" pitchFamily="34" charset="0"/>
                <a:ea typeface="Times New Roman" panose="02020603050405020304" pitchFamily="18" charset="0"/>
              </a:rPr>
              <a:t>Design</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33333"/>
                </a:solidFill>
                <a:effectLst/>
                <a:latin typeface="Arial" panose="020B0604020202020204" pitchFamily="34" charset="0"/>
                <a:ea typeface="Times New Roman" panose="02020603050405020304" pitchFamily="18" charset="0"/>
              </a:rPr>
              <a:t>Monitor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50664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42D9-F1C2-4381-A1EE-FB07F1D2EE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766F2E-66C0-4A20-90F3-2EF6D7603D87}"/>
              </a:ext>
            </a:extLst>
          </p:cNvPr>
          <p:cNvSpPr>
            <a:spLocks noGrp="1"/>
          </p:cNvSpPr>
          <p:nvPr>
            <p:ph idx="1"/>
          </p:nvPr>
        </p:nvSpPr>
        <p:spPr>
          <a:xfrm>
            <a:off x="1258214" y="1814170"/>
            <a:ext cx="6212434" cy="2490851"/>
          </a:xfrm>
        </p:spPr>
        <p:txBody>
          <a:bodyPr>
            <a:normAutofit fontScale="70000" lnSpcReduction="20000"/>
          </a:bodyPr>
          <a:lstStyle/>
          <a:p>
            <a:pPr defTabSz="914400" eaLnBrk="0" fontAlgn="base" hangingPunct="0">
              <a:spcBef>
                <a:spcPct val="0"/>
              </a:spcBef>
              <a:spcAft>
                <a:spcPct val="0"/>
              </a:spcAft>
              <a:buClrTx/>
            </a:pPr>
            <a:r>
              <a:rPr lang="en-US" altLang="en-US" sz="1800" dirty="0">
                <a:solidFill>
                  <a:srgbClr val="333333"/>
                </a:solidFill>
                <a:latin typeface="Arial" panose="020B0604020202020204" pitchFamily="34" charset="0"/>
              </a:rPr>
              <a:t>The SAP Cloud Integration Web UI is your one-stop shop for integration development.</a:t>
            </a:r>
          </a:p>
          <a:p>
            <a:pPr defTabSz="914400" eaLnBrk="0" fontAlgn="base" hangingPunct="0">
              <a:spcBef>
                <a:spcPct val="0"/>
              </a:spcBef>
              <a:spcAft>
                <a:spcPct val="0"/>
              </a:spcAft>
              <a:buClrTx/>
            </a:pPr>
            <a:r>
              <a:rPr lang="en-US" altLang="en-US" sz="1800" dirty="0">
                <a:solidFill>
                  <a:srgbClr val="333333"/>
                </a:solidFill>
                <a:latin typeface="Arial" panose="020B0604020202020204" pitchFamily="34" charset="0"/>
              </a:rPr>
              <a:t>Note that the URL to access the Web UI ends with /</a:t>
            </a:r>
            <a:r>
              <a:rPr lang="en-US" altLang="en-US" sz="1800" dirty="0" err="1">
                <a:solidFill>
                  <a:srgbClr val="333333"/>
                </a:solidFill>
                <a:latin typeface="Arial" panose="020B0604020202020204" pitchFamily="34" charset="0"/>
              </a:rPr>
              <a:t>itspaces</a:t>
            </a:r>
            <a:r>
              <a:rPr lang="en-US" altLang="en-US" sz="1800" dirty="0">
                <a:solidFill>
                  <a:srgbClr val="333333"/>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Arial" panose="020B0604020202020204" pitchFamily="34" charset="0"/>
              </a:rPr>
              <a:t>    The Web UI comprises the following sections: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Discover</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dirty="0">
                <a:solidFill>
                  <a:srgbClr val="333333"/>
                </a:solidFill>
                <a:effectLst/>
                <a:latin typeface="Arial" panose="020B0604020202020204" pitchFamily="34" charset="0"/>
                <a:ea typeface="Times New Roman" panose="02020603050405020304" pitchFamily="18" charset="0"/>
              </a:rPr>
              <a:t>Here, you can find predefined integration content provided by SAP that you can use out of the box and adapt to your requirements. As the Getting Started documentation focuses on how to design your own integration content, we do not go into any more detail on this section.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69357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9F94-0693-4D24-A9DD-0F42B5CF775F}"/>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0E890391-A07F-4118-8D23-3CC0C171E621}"/>
              </a:ext>
            </a:extLst>
          </p:cNvPr>
          <p:cNvSpPr>
            <a:spLocks noGrp="1" noChangeArrowheads="1"/>
          </p:cNvSpPr>
          <p:nvPr>
            <p:ph idx="1"/>
          </p:nvPr>
        </p:nvSpPr>
        <p:spPr bwMode="auto">
          <a:xfrm>
            <a:off x="998220" y="2228607"/>
            <a:ext cx="67778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Design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This is where you design your integration content. As you progress through the exercise in the Getting Started documentation, you will spend most of your time in this section. It contains the graphical integration flow modeling environment.</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Monitor</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This is where you can monitor your integration flow. You also use this section to manage additional artifacts that you need to deploy on your tenant to complement your integration flows (for example, User Credential artifacts to configure connections using basic authentication).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3264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3D7D-8937-4D68-8DEF-4C077E593DEC}"/>
              </a:ext>
            </a:extLst>
          </p:cNvPr>
          <p:cNvSpPr>
            <a:spLocks noGrp="1"/>
          </p:cNvSpPr>
          <p:nvPr>
            <p:ph type="title"/>
          </p:nvPr>
        </p:nvSpPr>
        <p:spPr/>
        <p:txBody>
          <a:bodyPr/>
          <a:lstStyle/>
          <a:p>
            <a:r>
              <a:rPr lang="en-IN" dirty="0"/>
              <a:t>Design Section</a:t>
            </a:r>
          </a:p>
        </p:txBody>
      </p:sp>
      <p:sp>
        <p:nvSpPr>
          <p:cNvPr id="5" name="Rectangle 2">
            <a:extLst>
              <a:ext uri="{FF2B5EF4-FFF2-40B4-BE49-F238E27FC236}">
                <a16:creationId xmlns:a16="http://schemas.microsoft.com/office/drawing/2014/main" id="{2346C40B-E971-4696-AC35-29744D5D4C67}"/>
              </a:ext>
            </a:extLst>
          </p:cNvPr>
          <p:cNvSpPr>
            <a:spLocks noGrp="1" noChangeArrowheads="1"/>
          </p:cNvSpPr>
          <p:nvPr>
            <p:ph idx="1"/>
          </p:nvPr>
        </p:nvSpPr>
        <p:spPr bwMode="auto">
          <a:xfrm>
            <a:off x="1673352" y="2253290"/>
            <a:ext cx="5733288" cy="180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4570" rIns="91440" bIns="793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Design Section</a:t>
            </a:r>
            <a:endParaRPr kumimoji="0" lang="en-US" altLang="en-US" sz="13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When you go to the </a:t>
            </a:r>
            <a:r>
              <a:rPr kumimoji="0" lang="en-US" altLang="en-US" sz="1200" b="1"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Design</a:t>
            </a: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section, you find a list of integration packages defined for the tenant.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When you select an integration package, you can find the integration flows (and other artifacts) defined for the package (on the </a:t>
            </a:r>
            <a:r>
              <a:rPr kumimoji="0" lang="en-US" altLang="en-US" sz="1200" b="1"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Artifacts</a:t>
            </a: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tab).</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In this Getting Started documentation, we assume that you have not yet defined an integration package for your integration content. Therefore, the first step is to define an integration package.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417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20AC-34C9-4C07-BFD8-769BD537081C}"/>
              </a:ext>
            </a:extLst>
          </p:cNvPr>
          <p:cNvSpPr>
            <a:spLocks noGrp="1"/>
          </p:cNvSpPr>
          <p:nvPr>
            <p:ph type="title"/>
          </p:nvPr>
        </p:nvSpPr>
        <p:spPr/>
        <p:txBody>
          <a:bodyPr/>
          <a:lstStyle/>
          <a:p>
            <a:r>
              <a:rPr lang="en-IN" dirty="0"/>
              <a:t>What is SAP CI</a:t>
            </a:r>
          </a:p>
        </p:txBody>
      </p:sp>
      <p:sp>
        <p:nvSpPr>
          <p:cNvPr id="3" name="Content Placeholder 2">
            <a:extLst>
              <a:ext uri="{FF2B5EF4-FFF2-40B4-BE49-F238E27FC236}">
                <a16:creationId xmlns:a16="http://schemas.microsoft.com/office/drawing/2014/main" id="{2BFB497C-5FAB-4528-AB0E-9511AFCA51E3}"/>
              </a:ext>
            </a:extLst>
          </p:cNvPr>
          <p:cNvSpPr>
            <a:spLocks noGrp="1"/>
          </p:cNvSpPr>
          <p:nvPr>
            <p:ph idx="1"/>
          </p:nvPr>
        </p:nvSpPr>
        <p:spPr/>
        <p:txBody>
          <a:bodyPr/>
          <a:lstStyle/>
          <a:p>
            <a:pPr algn="l"/>
            <a:r>
              <a:rPr lang="en-US" b="0" i="0" dirty="0">
                <a:solidFill>
                  <a:srgbClr val="333333"/>
                </a:solidFill>
                <a:effectLst/>
                <a:latin typeface="72"/>
              </a:rPr>
              <a:t>Support end-to-end process integration through the exchange of messages.</a:t>
            </a:r>
          </a:p>
          <a:p>
            <a:pPr algn="l"/>
            <a:r>
              <a:rPr lang="en-US" b="0" i="0" dirty="0">
                <a:solidFill>
                  <a:srgbClr val="333333"/>
                </a:solidFill>
                <a:effectLst/>
                <a:latin typeface="72"/>
              </a:rPr>
              <a:t>SAP Cloud Integration helps you to connect cloud and on-premise applications with other SAP and non-SAP cloud and on-premise applications. This service has the capabilities to process messages in real-time scenarios spanning different companies, organizations, or departments within one organization.</a:t>
            </a:r>
          </a:p>
          <a:p>
            <a:endParaRPr lang="en-IN" dirty="0"/>
          </a:p>
        </p:txBody>
      </p:sp>
    </p:spTree>
    <p:extLst>
      <p:ext uri="{BB962C8B-B14F-4D97-AF65-F5344CB8AC3E}">
        <p14:creationId xmlns:p14="http://schemas.microsoft.com/office/powerpoint/2010/main" val="2473277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40BE-53A7-400D-8B6F-D89C0C583B4F}"/>
              </a:ext>
            </a:extLst>
          </p:cNvPr>
          <p:cNvSpPr>
            <a:spLocks noGrp="1"/>
          </p:cNvSpPr>
          <p:nvPr>
            <p:ph type="title"/>
          </p:nvPr>
        </p:nvSpPr>
        <p:spPr/>
        <p:txBody>
          <a:bodyPr>
            <a:normAutofit fontScale="90000"/>
          </a:bodyPr>
          <a:lstStyle/>
          <a:p>
            <a:r>
              <a:rPr lang="en-IN"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Monitor Section</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CEE7676-3310-444B-A687-585D2459C5AC}"/>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Times New Roman" panose="02020603050405020304" pitchFamily="18" charset="0"/>
              </a:rPr>
              <a:t>The </a:t>
            </a:r>
            <a:r>
              <a:rPr lang="en-IN" sz="1800" b="1" dirty="0">
                <a:solidFill>
                  <a:srgbClr val="333333"/>
                </a:solidFill>
                <a:effectLst/>
                <a:latin typeface="Arial" panose="020B0604020202020204" pitchFamily="34" charset="0"/>
                <a:ea typeface="Times New Roman" panose="02020603050405020304" pitchFamily="18" charset="0"/>
              </a:rPr>
              <a:t>Monitor</a:t>
            </a:r>
            <a:r>
              <a:rPr lang="en-IN" sz="1800" dirty="0">
                <a:solidFill>
                  <a:srgbClr val="333333"/>
                </a:solidFill>
                <a:effectLst/>
                <a:latin typeface="Arial" panose="020B0604020202020204" pitchFamily="34" charset="0"/>
                <a:ea typeface="Times New Roman" panose="02020603050405020304" pitchFamily="18" charset="0"/>
              </a:rPr>
              <a:t> section (also referred to as </a:t>
            </a:r>
            <a:r>
              <a:rPr lang="en-IN" sz="1800" i="1" dirty="0">
                <a:solidFill>
                  <a:srgbClr val="333333"/>
                </a:solidFill>
                <a:effectLst/>
                <a:latin typeface="Arial" panose="020B0604020202020204" pitchFamily="34" charset="0"/>
                <a:ea typeface="Times New Roman" panose="02020603050405020304" pitchFamily="18" charset="0"/>
              </a:rPr>
              <a:t>Operations view</a:t>
            </a:r>
            <a:r>
              <a:rPr lang="en-IN" sz="1800" dirty="0">
                <a:solidFill>
                  <a:srgbClr val="333333"/>
                </a:solidFill>
                <a:effectLst/>
                <a:latin typeface="Arial" panose="020B0604020202020204" pitchFamily="34" charset="0"/>
                <a:ea typeface="Times New Roman" panose="02020603050405020304" pitchFamily="18" charset="0"/>
              </a:rPr>
              <a:t>) has several subsections, each one containing several tiles. These subsections allow you to perform various tasks that are required for an integration project in addition to integration content design.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390641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62C4-AA1C-49B1-9123-D43B38404A60}"/>
              </a:ext>
            </a:extLst>
          </p:cNvPr>
          <p:cNvSpPr>
            <a:spLocks noGrp="1"/>
          </p:cNvSpPr>
          <p:nvPr>
            <p:ph type="title"/>
          </p:nvPr>
        </p:nvSpPr>
        <p:spPr>
          <a:xfrm>
            <a:off x="1600200" y="467487"/>
            <a:ext cx="5797296" cy="891540"/>
          </a:xfrm>
        </p:spPr>
        <p:txBody>
          <a:bodyPr/>
          <a:lstStyle/>
          <a:p>
            <a:endParaRPr lang="en-IN"/>
          </a:p>
        </p:txBody>
      </p:sp>
      <p:sp>
        <p:nvSpPr>
          <p:cNvPr id="3" name="Content Placeholder 2">
            <a:extLst>
              <a:ext uri="{FF2B5EF4-FFF2-40B4-BE49-F238E27FC236}">
                <a16:creationId xmlns:a16="http://schemas.microsoft.com/office/drawing/2014/main" id="{5FEE3036-AD38-4A22-8F74-E9BBB293FBCF}"/>
              </a:ext>
            </a:extLst>
          </p:cNvPr>
          <p:cNvSpPr>
            <a:spLocks noGrp="1"/>
          </p:cNvSpPr>
          <p:nvPr>
            <p:ph idx="1"/>
          </p:nvPr>
        </p:nvSpPr>
        <p:spPr>
          <a:xfrm>
            <a:off x="1002182" y="1492301"/>
            <a:ext cx="7461504" cy="3321101"/>
          </a:xfrm>
        </p:spPr>
        <p:txBody>
          <a:bodyPr>
            <a:normAutofit fontScale="70000" lnSpcReduction="20000"/>
          </a:bodyPr>
          <a:lstStyle/>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b="1" dirty="0">
                <a:solidFill>
                  <a:srgbClr val="333333"/>
                </a:solidFill>
                <a:effectLst/>
                <a:latin typeface="Arial" panose="020B0604020202020204" pitchFamily="34" charset="0"/>
                <a:ea typeface="Times New Roman" panose="02020603050405020304" pitchFamily="18" charset="0"/>
              </a:rPr>
              <a:t>Monitor Message Processing</a:t>
            </a:r>
            <a:endParaRPr lang="en-IN" sz="1800" dirty="0">
              <a:effectLst/>
              <a:latin typeface="Times New Roman" panose="02020603050405020304" pitchFamily="18" charset="0"/>
              <a:ea typeface="Times New Roman" panose="02020603050405020304" pitchFamily="18" charset="0"/>
            </a:endParaRPr>
          </a:p>
          <a:p>
            <a:pPr marL="457200">
              <a:lnSpc>
                <a:spcPts val="1800"/>
              </a:lnSpc>
              <a:spcBef>
                <a:spcPts val="1200"/>
              </a:spcBef>
              <a:spcAft>
                <a:spcPts val="1200"/>
              </a:spcAft>
            </a:pPr>
            <a:r>
              <a:rPr lang="en-IN" sz="1800" dirty="0">
                <a:solidFill>
                  <a:srgbClr val="333333"/>
                </a:solidFill>
                <a:effectLst/>
                <a:latin typeface="Arial" panose="020B0604020202020204" pitchFamily="34" charset="0"/>
                <a:ea typeface="Times New Roman" panose="02020603050405020304" pitchFamily="18" charset="0"/>
              </a:rPr>
              <a:t>When you select a tile in this section, you find all messages that have been processed by all integration flows deployed on the tenant. You can find out whether messages have been processed successfully for your integration flow and </a:t>
            </a:r>
            <a:r>
              <a:rPr lang="en-IN" sz="1800" dirty="0" err="1">
                <a:solidFill>
                  <a:srgbClr val="333333"/>
                </a:solidFill>
                <a:effectLst/>
                <a:latin typeface="Arial" panose="020B0604020202020204" pitchFamily="34" charset="0"/>
                <a:ea typeface="Times New Roman" panose="02020603050405020304" pitchFamily="18" charset="0"/>
              </a:rPr>
              <a:t>analyze</a:t>
            </a:r>
            <a:r>
              <a:rPr lang="en-IN" sz="1800" dirty="0">
                <a:solidFill>
                  <a:srgbClr val="333333"/>
                </a:solidFill>
                <a:effectLst/>
                <a:latin typeface="Arial" panose="020B0604020202020204" pitchFamily="34" charset="0"/>
                <a:ea typeface="Times New Roman" panose="02020603050405020304" pitchFamily="18" charset="0"/>
              </a:rPr>
              <a:t> the situation if not.</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b="1" dirty="0">
                <a:solidFill>
                  <a:srgbClr val="333333"/>
                </a:solidFill>
                <a:effectLst/>
                <a:latin typeface="Arial" panose="020B0604020202020204" pitchFamily="34" charset="0"/>
                <a:ea typeface="Times New Roman" panose="02020603050405020304" pitchFamily="18" charset="0"/>
              </a:rPr>
              <a:t>Manage Integration Content</a:t>
            </a:r>
            <a:endParaRPr lang="en-IN" sz="1800" dirty="0">
              <a:effectLst/>
              <a:latin typeface="Times New Roman" panose="02020603050405020304" pitchFamily="18" charset="0"/>
              <a:ea typeface="Times New Roman" panose="02020603050405020304" pitchFamily="18" charset="0"/>
            </a:endParaRPr>
          </a:p>
          <a:p>
            <a:pPr marL="457200">
              <a:lnSpc>
                <a:spcPts val="1800"/>
              </a:lnSpc>
              <a:spcBef>
                <a:spcPts val="1200"/>
              </a:spcBef>
              <a:spcAft>
                <a:spcPts val="1200"/>
              </a:spcAft>
            </a:pPr>
            <a:r>
              <a:rPr lang="en-IN" sz="1800" dirty="0">
                <a:solidFill>
                  <a:srgbClr val="333333"/>
                </a:solidFill>
                <a:effectLst/>
                <a:latin typeface="Arial" panose="020B0604020202020204" pitchFamily="34" charset="0"/>
                <a:ea typeface="Times New Roman" panose="02020603050405020304" pitchFamily="18" charset="0"/>
              </a:rPr>
              <a:t>When you select a tile in this section, you find all deployed integration flows and can check whether deployment was successful. You can also find the endpoint address for your integration flow (which you need if you want to configure the endpoint in the connected sender system).</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78811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7F33-B0F5-4548-814B-0130254A94BD}"/>
              </a:ext>
            </a:extLst>
          </p:cNvPr>
          <p:cNvSpPr>
            <a:spLocks noGrp="1"/>
          </p:cNvSpPr>
          <p:nvPr>
            <p:ph type="title"/>
          </p:nvPr>
        </p:nvSpPr>
        <p:spPr>
          <a:xfrm>
            <a:off x="1673352" y="430912"/>
            <a:ext cx="5797296" cy="891540"/>
          </a:xfrm>
        </p:spPr>
        <p:txBody>
          <a:bodyPr/>
          <a:lstStyle/>
          <a:p>
            <a:endParaRPr lang="en-IN" dirty="0"/>
          </a:p>
        </p:txBody>
      </p:sp>
      <p:sp>
        <p:nvSpPr>
          <p:cNvPr id="3" name="Content Placeholder 2">
            <a:extLst>
              <a:ext uri="{FF2B5EF4-FFF2-40B4-BE49-F238E27FC236}">
                <a16:creationId xmlns:a16="http://schemas.microsoft.com/office/drawing/2014/main" id="{81AE547D-E3C1-445F-B859-993AE9289B6F}"/>
              </a:ext>
            </a:extLst>
          </p:cNvPr>
          <p:cNvSpPr>
            <a:spLocks noGrp="1"/>
          </p:cNvSpPr>
          <p:nvPr>
            <p:ph idx="1"/>
          </p:nvPr>
        </p:nvSpPr>
        <p:spPr>
          <a:xfrm>
            <a:off x="848561" y="1322452"/>
            <a:ext cx="7037223" cy="3739666"/>
          </a:xfrm>
        </p:spPr>
        <p:txBody>
          <a:bodyPr>
            <a:normAutofit fontScale="85000" lnSpcReduction="10000"/>
          </a:bodyPr>
          <a:lstStyle/>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200" b="1" dirty="0">
                <a:solidFill>
                  <a:srgbClr val="333333"/>
                </a:solidFill>
                <a:effectLst/>
                <a:latin typeface="Arial" panose="020B0604020202020204" pitchFamily="34" charset="0"/>
                <a:ea typeface="Times New Roman" panose="02020603050405020304" pitchFamily="18" charset="0"/>
              </a:rPr>
              <a:t>Manage Security</a:t>
            </a:r>
            <a:endParaRPr lang="en-IN" sz="1200" dirty="0">
              <a:effectLst/>
              <a:latin typeface="Times New Roman" panose="02020603050405020304" pitchFamily="18" charset="0"/>
              <a:ea typeface="Times New Roman" panose="02020603050405020304" pitchFamily="18" charset="0"/>
            </a:endParaRPr>
          </a:p>
          <a:p>
            <a:pPr marL="742950" lvl="1" indent="-285750">
              <a:lnSpc>
                <a:spcPts val="1800"/>
              </a:lnSpc>
              <a:spcBef>
                <a:spcPts val="1200"/>
              </a:spcBef>
              <a:spcAft>
                <a:spcPts val="1200"/>
              </a:spcAft>
              <a:buSzPts val="1000"/>
              <a:buFont typeface="Wingdings" panose="05000000000000000000" pitchFamily="2" charset="2"/>
              <a:buChar char=""/>
              <a:tabLst>
                <a:tab pos="914400" algn="l"/>
              </a:tabLst>
            </a:pPr>
            <a:r>
              <a:rPr lang="en-IN" sz="1200" dirty="0">
                <a:solidFill>
                  <a:srgbClr val="333333"/>
                </a:solidFill>
                <a:effectLst/>
                <a:latin typeface="Arial" panose="020B0604020202020204" pitchFamily="34" charset="0"/>
                <a:ea typeface="Times New Roman" panose="02020603050405020304" pitchFamily="18" charset="0"/>
              </a:rPr>
              <a:t>The </a:t>
            </a:r>
            <a:r>
              <a:rPr lang="en-IN" sz="1200" b="1" dirty="0">
                <a:solidFill>
                  <a:srgbClr val="333333"/>
                </a:solidFill>
                <a:effectLst/>
                <a:latin typeface="Arial" panose="020B0604020202020204" pitchFamily="34" charset="0"/>
                <a:ea typeface="Times New Roman" panose="02020603050405020304" pitchFamily="18" charset="0"/>
              </a:rPr>
              <a:t>Security Material</a:t>
            </a:r>
            <a:r>
              <a:rPr lang="en-IN" sz="1200" dirty="0">
                <a:solidFill>
                  <a:srgbClr val="333333"/>
                </a:solidFill>
                <a:effectLst/>
                <a:latin typeface="Arial" panose="020B0604020202020204" pitchFamily="34" charset="0"/>
                <a:ea typeface="Times New Roman" panose="02020603050405020304" pitchFamily="18" charset="0"/>
              </a:rPr>
              <a:t> tile contains security-related artifacts that are required on the tenant in addition to the security-relevant settings in your integration flow. In the course of the following exercise, you will create and deploy a </a:t>
            </a:r>
            <a:r>
              <a:rPr lang="en-IN" sz="1200" b="1" dirty="0">
                <a:solidFill>
                  <a:srgbClr val="333333"/>
                </a:solidFill>
                <a:effectLst/>
                <a:latin typeface="Arial" panose="020B0604020202020204" pitchFamily="34" charset="0"/>
                <a:ea typeface="Times New Roman" panose="02020603050405020304" pitchFamily="18" charset="0"/>
              </a:rPr>
              <a:t>User Credentials</a:t>
            </a:r>
            <a:r>
              <a:rPr lang="en-IN" sz="1200" dirty="0">
                <a:solidFill>
                  <a:srgbClr val="333333"/>
                </a:solidFill>
                <a:effectLst/>
                <a:latin typeface="Arial" panose="020B0604020202020204" pitchFamily="34" charset="0"/>
                <a:ea typeface="Times New Roman" panose="02020603050405020304" pitchFamily="18" charset="0"/>
              </a:rPr>
              <a:t> artifact to define the user name and password for the mail account that is addressed by the Mail receiver adapter of the integration flow.</a:t>
            </a:r>
            <a:endParaRPr lang="en-IN" sz="1200" dirty="0">
              <a:effectLst/>
              <a:latin typeface="Times New Roman" panose="02020603050405020304" pitchFamily="18" charset="0"/>
              <a:ea typeface="Times New Roman" panose="02020603050405020304" pitchFamily="18" charset="0"/>
            </a:endParaRPr>
          </a:p>
          <a:p>
            <a:pPr marL="742950" lvl="1" indent="-285750">
              <a:lnSpc>
                <a:spcPts val="1800"/>
              </a:lnSpc>
              <a:spcBef>
                <a:spcPts val="1200"/>
              </a:spcBef>
              <a:spcAft>
                <a:spcPts val="1200"/>
              </a:spcAft>
              <a:buSzPts val="1000"/>
              <a:buFont typeface="Wingdings" panose="05000000000000000000" pitchFamily="2" charset="2"/>
              <a:buChar char=""/>
              <a:tabLst>
                <a:tab pos="914400" algn="l"/>
              </a:tabLst>
            </a:pPr>
            <a:r>
              <a:rPr lang="en-IN" sz="1200" dirty="0">
                <a:solidFill>
                  <a:srgbClr val="333333"/>
                </a:solidFill>
                <a:effectLst/>
                <a:latin typeface="Arial" panose="020B0604020202020204" pitchFamily="34" charset="0"/>
                <a:ea typeface="Times New Roman" panose="02020603050405020304" pitchFamily="18" charset="0"/>
              </a:rPr>
              <a:t>The </a:t>
            </a:r>
            <a:r>
              <a:rPr lang="en-IN" sz="1200" b="1" dirty="0">
                <a:solidFill>
                  <a:srgbClr val="333333"/>
                </a:solidFill>
                <a:effectLst/>
                <a:latin typeface="Arial" panose="020B0604020202020204" pitchFamily="34" charset="0"/>
                <a:ea typeface="Times New Roman" panose="02020603050405020304" pitchFamily="18" charset="0"/>
              </a:rPr>
              <a:t>Keystore</a:t>
            </a:r>
            <a:r>
              <a:rPr lang="en-IN" sz="1200" dirty="0">
                <a:solidFill>
                  <a:srgbClr val="333333"/>
                </a:solidFill>
                <a:effectLst/>
                <a:latin typeface="Arial" panose="020B0604020202020204" pitchFamily="34" charset="0"/>
                <a:ea typeface="Times New Roman" panose="02020603050405020304" pitchFamily="18" charset="0"/>
              </a:rPr>
              <a:t> tile shows the content of the tenant keystore, which contains key pairs and certificates required to set up connections that are protected using certificate-based authentication. In the exercise, we need to add certificates when setting up the connection to the e-mail receiver.</a:t>
            </a:r>
            <a:endParaRPr lang="en-IN" sz="1200" dirty="0">
              <a:effectLst/>
              <a:latin typeface="Times New Roman" panose="02020603050405020304" pitchFamily="18" charset="0"/>
              <a:ea typeface="Times New Roman" panose="02020603050405020304" pitchFamily="18" charset="0"/>
            </a:endParaRPr>
          </a:p>
          <a:p>
            <a:pPr marL="742950" lvl="1" indent="-285750">
              <a:lnSpc>
                <a:spcPts val="1800"/>
              </a:lnSpc>
              <a:spcBef>
                <a:spcPts val="1200"/>
              </a:spcBef>
              <a:spcAft>
                <a:spcPts val="1200"/>
              </a:spcAft>
              <a:buSzPts val="1000"/>
              <a:buFont typeface="Wingdings" panose="05000000000000000000" pitchFamily="2" charset="2"/>
              <a:buChar char=""/>
              <a:tabLst>
                <a:tab pos="914400" algn="l"/>
              </a:tabLst>
            </a:pPr>
            <a:r>
              <a:rPr lang="en-IN" sz="1200" dirty="0">
                <a:solidFill>
                  <a:srgbClr val="333333"/>
                </a:solidFill>
                <a:effectLst/>
                <a:latin typeface="Arial" panose="020B0604020202020204" pitchFamily="34" charset="0"/>
                <a:ea typeface="Times New Roman" panose="02020603050405020304" pitchFamily="18" charset="0"/>
              </a:rPr>
              <a:t>The </a:t>
            </a:r>
            <a:r>
              <a:rPr lang="en-IN" sz="1200" b="1" dirty="0">
                <a:solidFill>
                  <a:srgbClr val="333333"/>
                </a:solidFill>
                <a:effectLst/>
                <a:latin typeface="Arial" panose="020B0604020202020204" pitchFamily="34" charset="0"/>
                <a:ea typeface="Times New Roman" panose="02020603050405020304" pitchFamily="18" charset="0"/>
              </a:rPr>
              <a:t>Connectivity Tests</a:t>
            </a:r>
            <a:r>
              <a:rPr lang="en-IN" sz="1200" dirty="0">
                <a:solidFill>
                  <a:srgbClr val="333333"/>
                </a:solidFill>
                <a:effectLst/>
                <a:latin typeface="Arial" panose="020B0604020202020204" pitchFamily="34" charset="0"/>
                <a:ea typeface="Times New Roman" panose="02020603050405020304" pitchFamily="18" charset="0"/>
              </a:rPr>
              <a:t> (only available in the Neo environment) tile allows you to test outbound connections (from SAP Cloud Integration to a receiver system). We use the connectivity test tool to retrieve the certificates of the e-mail receiver that need to be imported into the tenant keystore.</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64161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8EF4-BAB2-4562-A083-728427C09DCC}"/>
              </a:ext>
            </a:extLst>
          </p:cNvPr>
          <p:cNvSpPr>
            <a:spLocks noGrp="1"/>
          </p:cNvSpPr>
          <p:nvPr>
            <p:ph type="title"/>
          </p:nvPr>
        </p:nvSpPr>
        <p:spPr>
          <a:xfrm>
            <a:off x="189540" y="400742"/>
            <a:ext cx="2300202" cy="891540"/>
          </a:xfrm>
        </p:spPr>
        <p:txBody>
          <a:bodyPr>
            <a:normAutofit/>
          </a:bodyPr>
          <a:lstStyle/>
          <a:p>
            <a:r>
              <a:rPr lang="en-IN" sz="1200" b="0">
                <a:effectLst/>
                <a:latin typeface="Arial" panose="020B0604020202020204" pitchFamily="34" charset="0"/>
                <a:ea typeface="Times New Roman" panose="02020603050405020304" pitchFamily="18" charset="0"/>
              </a:rPr>
              <a:t>Integration Capabilities</a:t>
            </a:r>
            <a:br>
              <a:rPr lang="en-IN" sz="1200" b="1">
                <a:effectLst/>
                <a:latin typeface="Times New Roman" panose="02020603050405020304" pitchFamily="18" charset="0"/>
                <a:ea typeface="Times New Roman" panose="02020603050405020304" pitchFamily="18" charset="0"/>
              </a:rPr>
            </a:br>
            <a:endParaRPr lang="en-IN" sz="1200"/>
          </a:p>
        </p:txBody>
      </p:sp>
      <p:sp>
        <p:nvSpPr>
          <p:cNvPr id="3" name="Content Placeholder 2">
            <a:extLst>
              <a:ext uri="{FF2B5EF4-FFF2-40B4-BE49-F238E27FC236}">
                <a16:creationId xmlns:a16="http://schemas.microsoft.com/office/drawing/2014/main" id="{95BDCB28-6F67-423C-8815-04760F9DAB0E}"/>
              </a:ext>
            </a:extLst>
          </p:cNvPr>
          <p:cNvSpPr>
            <a:spLocks noGrp="1"/>
          </p:cNvSpPr>
          <p:nvPr>
            <p:ph idx="1"/>
          </p:nvPr>
        </p:nvSpPr>
        <p:spPr>
          <a:xfrm>
            <a:off x="253276" y="1855540"/>
            <a:ext cx="2297823" cy="2447404"/>
          </a:xfrm>
        </p:spPr>
        <p:txBody>
          <a:bodyPr>
            <a:normAutofit/>
          </a:bodyPr>
          <a:lstStyle/>
          <a:p>
            <a:r>
              <a:rPr lang="en-IN" dirty="0"/>
              <a:t>Message transformation</a:t>
            </a:r>
          </a:p>
          <a:p>
            <a:endParaRPr lang="en-IN" dirty="0"/>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CDF2ECD6-89F0-41F8-8098-609B7A520945}"/>
              </a:ext>
            </a:extLst>
          </p:cNvPr>
          <p:cNvGraphicFramePr>
            <a:graphicFrameLocks noGrp="1"/>
          </p:cNvGraphicFramePr>
          <p:nvPr>
            <p:extLst>
              <p:ext uri="{D42A27DB-BD31-4B8C-83A1-F6EECF244321}">
                <p14:modId xmlns:p14="http://schemas.microsoft.com/office/powerpoint/2010/main" val="4211478559"/>
              </p:ext>
            </p:extLst>
          </p:nvPr>
        </p:nvGraphicFramePr>
        <p:xfrm>
          <a:off x="2551099" y="-169049"/>
          <a:ext cx="6181991" cy="6143610"/>
        </p:xfrm>
        <a:graphic>
          <a:graphicData uri="http://schemas.openxmlformats.org/drawingml/2006/table">
            <a:tbl>
              <a:tblPr firstRow="1" firstCol="1" bandRow="1">
                <a:tableStyleId>{5C22544A-7EE6-4342-B048-85BDC9FD1C3A}</a:tableStyleId>
              </a:tblPr>
              <a:tblGrid>
                <a:gridCol w="1481956">
                  <a:extLst>
                    <a:ext uri="{9D8B030D-6E8A-4147-A177-3AD203B41FA5}">
                      <a16:colId xmlns:a16="http://schemas.microsoft.com/office/drawing/2014/main" val="466972478"/>
                    </a:ext>
                  </a:extLst>
                </a:gridCol>
                <a:gridCol w="4700035">
                  <a:extLst>
                    <a:ext uri="{9D8B030D-6E8A-4147-A177-3AD203B41FA5}">
                      <a16:colId xmlns:a16="http://schemas.microsoft.com/office/drawing/2014/main" val="386265639"/>
                    </a:ext>
                  </a:extLst>
                </a:gridCol>
              </a:tblGrid>
              <a:tr h="233841">
                <a:tc>
                  <a:txBody>
                    <a:bodyPr/>
                    <a:lstStyle/>
                    <a:p>
                      <a:pPr algn="ctr">
                        <a:lnSpc>
                          <a:spcPts val="1800"/>
                        </a:lnSpc>
                        <a:spcAft>
                          <a:spcPts val="800"/>
                        </a:spcAft>
                      </a:pPr>
                      <a:r>
                        <a:rPr lang="en-IN" sz="500">
                          <a:effectLst/>
                        </a:rPr>
                        <a:t>Feature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tc>
                  <a:txBody>
                    <a:bodyPr/>
                    <a:lstStyle/>
                    <a:p>
                      <a:pPr algn="ctr">
                        <a:lnSpc>
                          <a:spcPts val="1800"/>
                        </a:lnSpc>
                        <a:spcAft>
                          <a:spcPts val="800"/>
                        </a:spcAft>
                      </a:pPr>
                      <a:r>
                        <a:rPr lang="en-IN" sz="500">
                          <a:effectLst/>
                        </a:rPr>
                        <a:t>Description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extLst>
                  <a:ext uri="{0D108BD9-81ED-4DB2-BD59-A6C34878D82A}">
                    <a16:rowId xmlns:a16="http://schemas.microsoft.com/office/drawing/2014/main" val="893123876"/>
                  </a:ext>
                </a:extLst>
              </a:tr>
              <a:tr h="2639249">
                <a:tc>
                  <a:txBody>
                    <a:bodyPr/>
                    <a:lstStyle/>
                    <a:p>
                      <a:pPr>
                        <a:lnSpc>
                          <a:spcPts val="1800"/>
                        </a:lnSpc>
                        <a:spcAft>
                          <a:spcPts val="800"/>
                        </a:spcAft>
                      </a:pPr>
                      <a:r>
                        <a:rPr lang="en-IN" sz="500">
                          <a:effectLst/>
                        </a:rPr>
                        <a:t>Mapping</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tc>
                  <a:txBody>
                    <a:bodyPr/>
                    <a:lstStyle/>
                    <a:p>
                      <a:pPr>
                        <a:lnSpc>
                          <a:spcPts val="1800"/>
                        </a:lnSpc>
                        <a:spcAft>
                          <a:spcPts val="1200"/>
                        </a:spcAft>
                      </a:pPr>
                      <a:r>
                        <a:rPr lang="en-IN" sz="800" dirty="0">
                          <a:effectLst/>
                        </a:rPr>
                        <a:t>Transforms the data structure and format used by the sender into a structure and format that the receiver can process.</a:t>
                      </a:r>
                    </a:p>
                    <a:p>
                      <a:pPr>
                        <a:lnSpc>
                          <a:spcPts val="1800"/>
                        </a:lnSpc>
                        <a:spcBef>
                          <a:spcPts val="1200"/>
                        </a:spcBef>
                        <a:spcAft>
                          <a:spcPts val="1200"/>
                        </a:spcAft>
                      </a:pPr>
                      <a:r>
                        <a:rPr lang="en-IN" sz="800" dirty="0">
                          <a:effectLst/>
                        </a:rPr>
                        <a:t>Supports the following kinds of mappings: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Message mappings designed with a graphical editor as part of the Cloud Integration toolset (supports XSD and EDMX structures)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Custom-mapping functions defined in scripts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XSLT mappings (defined in an XSLT resource)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extLst>
                  <a:ext uri="{0D108BD9-81ED-4DB2-BD59-A6C34878D82A}">
                    <a16:rowId xmlns:a16="http://schemas.microsoft.com/office/drawing/2014/main" val="4192794960"/>
                  </a:ext>
                </a:extLst>
              </a:tr>
              <a:tr h="288336">
                <a:tc>
                  <a:txBody>
                    <a:bodyPr/>
                    <a:lstStyle/>
                    <a:p>
                      <a:pPr>
                        <a:lnSpc>
                          <a:spcPts val="1800"/>
                        </a:lnSpc>
                        <a:spcAft>
                          <a:spcPts val="800"/>
                        </a:spcAft>
                      </a:pPr>
                      <a:r>
                        <a:rPr lang="en-IN" sz="500">
                          <a:effectLst/>
                        </a:rPr>
                        <a:t>ID Mapping</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tc>
                  <a:txBody>
                    <a:bodyPr/>
                    <a:lstStyle/>
                    <a:p>
                      <a:pPr>
                        <a:lnSpc>
                          <a:spcPts val="1800"/>
                        </a:lnSpc>
                        <a:spcAft>
                          <a:spcPts val="800"/>
                        </a:spcAft>
                      </a:pPr>
                      <a:r>
                        <a:rPr lang="en-IN" sz="800">
                          <a:effectLst/>
                        </a:rPr>
                        <a:t>Maps the source message ID to a target message ID. You can use this feature to implement scenarios with exactly once processing of messages.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extLst>
                  <a:ext uri="{0D108BD9-81ED-4DB2-BD59-A6C34878D82A}">
                    <a16:rowId xmlns:a16="http://schemas.microsoft.com/office/drawing/2014/main" val="2142251519"/>
                  </a:ext>
                </a:extLst>
              </a:tr>
              <a:tr h="2209713">
                <a:tc>
                  <a:txBody>
                    <a:bodyPr/>
                    <a:lstStyle/>
                    <a:p>
                      <a:pPr>
                        <a:lnSpc>
                          <a:spcPts val="1800"/>
                        </a:lnSpc>
                        <a:spcAft>
                          <a:spcPts val="800"/>
                        </a:spcAft>
                      </a:pPr>
                      <a:r>
                        <a:rPr lang="en-IN" sz="500">
                          <a:effectLst/>
                        </a:rPr>
                        <a:t>Content Modifier</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tc>
                  <a:txBody>
                    <a:bodyPr/>
                    <a:lstStyle/>
                    <a:p>
                      <a:pPr>
                        <a:lnSpc>
                          <a:spcPts val="1800"/>
                        </a:lnSpc>
                        <a:spcAft>
                          <a:spcPts val="1200"/>
                        </a:spcAft>
                      </a:pPr>
                      <a:r>
                        <a:rPr lang="en-IN" sz="800" dirty="0">
                          <a:effectLst/>
                        </a:rPr>
                        <a:t>Modifies the content of an inbound message by changing the header or body of the message.</a:t>
                      </a:r>
                    </a:p>
                    <a:p>
                      <a:pPr>
                        <a:lnSpc>
                          <a:spcPts val="1800"/>
                        </a:lnSpc>
                        <a:spcBef>
                          <a:spcPts val="1200"/>
                        </a:spcBef>
                        <a:spcAft>
                          <a:spcPts val="1200"/>
                        </a:spcAft>
                      </a:pPr>
                      <a:r>
                        <a:rPr lang="en-IN" sz="800" dirty="0">
                          <a:effectLst/>
                        </a:rPr>
                        <a:t>A message is composed of a message body and message headers. Furthermore, when being processed on a Cloud Integration tenant, additional data associated with the message can be passed along in an additional container (referred to as message exchange) to make it available at a later point in time during message processing. The Content Modifier can read data from and write data to the message body, the message header, and the properties area of the message exchange. That way, the content of a message can flexibly be modified and prepared for a receiver or subsequent processing steps.</a:t>
                      </a:r>
                    </a:p>
                    <a:p>
                      <a:pPr>
                        <a:lnSpc>
                          <a:spcPts val="1800"/>
                        </a:lnSpc>
                        <a:spcBef>
                          <a:spcPts val="1200"/>
                        </a:spcBef>
                        <a:spcAft>
                          <a:spcPts val="800"/>
                        </a:spcAft>
                      </a:pPr>
                      <a:r>
                        <a:rPr lang="en-IN" sz="800" dirty="0">
                          <a:effectLst/>
                        </a:rPr>
                        <a:t>Certain constraints apply with regard to the supported data formats (as described in the product documentation).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792" marR="9792" marT="9792" marB="9792"/>
                </a:tc>
                <a:extLst>
                  <a:ext uri="{0D108BD9-81ED-4DB2-BD59-A6C34878D82A}">
                    <a16:rowId xmlns:a16="http://schemas.microsoft.com/office/drawing/2014/main" val="975789110"/>
                  </a:ext>
                </a:extLst>
              </a:tr>
            </a:tbl>
          </a:graphicData>
        </a:graphic>
      </p:graphicFrame>
    </p:spTree>
    <p:extLst>
      <p:ext uri="{BB962C8B-B14F-4D97-AF65-F5344CB8AC3E}">
        <p14:creationId xmlns:p14="http://schemas.microsoft.com/office/powerpoint/2010/main" val="2705652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9974-C9C5-4CE2-8226-0BA71C39E2B4}"/>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42501581-6E96-6240-E12A-558E88AF2EF1}"/>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A4F7C576-EA0D-421A-9DC3-9CE342335BEA}"/>
              </a:ext>
            </a:extLst>
          </p:cNvPr>
          <p:cNvGraphicFramePr>
            <a:graphicFrameLocks/>
          </p:cNvGraphicFramePr>
          <p:nvPr>
            <p:extLst>
              <p:ext uri="{D42A27DB-BD31-4B8C-83A1-F6EECF244321}">
                <p14:modId xmlns:p14="http://schemas.microsoft.com/office/powerpoint/2010/main" val="2385384291"/>
              </p:ext>
            </p:extLst>
          </p:nvPr>
        </p:nvGraphicFramePr>
        <p:xfrm>
          <a:off x="602433" y="0"/>
          <a:ext cx="8399207" cy="5896731"/>
        </p:xfrm>
        <a:graphic>
          <a:graphicData uri="http://schemas.openxmlformats.org/drawingml/2006/table">
            <a:tbl>
              <a:tblPr firstRow="1" firstCol="1" bandRow="1">
                <a:tableStyleId>{5C22544A-7EE6-4342-B048-85BDC9FD1C3A}</a:tableStyleId>
              </a:tblPr>
              <a:tblGrid>
                <a:gridCol w="1785696">
                  <a:extLst>
                    <a:ext uri="{9D8B030D-6E8A-4147-A177-3AD203B41FA5}">
                      <a16:colId xmlns:a16="http://schemas.microsoft.com/office/drawing/2014/main" val="1015407190"/>
                    </a:ext>
                  </a:extLst>
                </a:gridCol>
                <a:gridCol w="6613511">
                  <a:extLst>
                    <a:ext uri="{9D8B030D-6E8A-4147-A177-3AD203B41FA5}">
                      <a16:colId xmlns:a16="http://schemas.microsoft.com/office/drawing/2014/main" val="2327745229"/>
                    </a:ext>
                  </a:extLst>
                </a:gridCol>
              </a:tblGrid>
              <a:tr h="874000">
                <a:tc>
                  <a:txBody>
                    <a:bodyPr/>
                    <a:lstStyle/>
                    <a:p>
                      <a:pPr>
                        <a:lnSpc>
                          <a:spcPts val="1800"/>
                        </a:lnSpc>
                        <a:spcAft>
                          <a:spcPts val="800"/>
                        </a:spcAft>
                      </a:pPr>
                      <a:r>
                        <a:rPr lang="en-IN" sz="500" dirty="0">
                          <a:effectLst/>
                        </a:rPr>
                        <a:t>XML Modifier</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12196" marR="12196" marT="12196" marB="12196"/>
                </a:tc>
                <a:tc>
                  <a:txBody>
                    <a:bodyPr/>
                    <a:lstStyle/>
                    <a:p>
                      <a:pPr>
                        <a:lnSpc>
                          <a:spcPts val="1800"/>
                        </a:lnSpc>
                        <a:spcAft>
                          <a:spcPts val="800"/>
                        </a:spcAft>
                      </a:pPr>
                      <a:r>
                        <a:rPr lang="en-IN" sz="500">
                          <a:effectLst/>
                        </a:rPr>
                        <a:t>Modifies the content of an inbound message by removing external DTDs and/or removing XML declarations.</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12196" marR="12196" marT="12196" marB="12196"/>
                </a:tc>
                <a:extLst>
                  <a:ext uri="{0D108BD9-81ED-4DB2-BD59-A6C34878D82A}">
                    <a16:rowId xmlns:a16="http://schemas.microsoft.com/office/drawing/2014/main" val="3281810678"/>
                  </a:ext>
                </a:extLst>
              </a:tr>
              <a:tr h="2936666">
                <a:tc>
                  <a:txBody>
                    <a:bodyPr/>
                    <a:lstStyle/>
                    <a:p>
                      <a:pPr>
                        <a:lnSpc>
                          <a:spcPts val="1800"/>
                        </a:lnSpc>
                        <a:spcAft>
                          <a:spcPts val="800"/>
                        </a:spcAft>
                      </a:pPr>
                      <a:r>
                        <a:rPr lang="en-IN" sz="800" dirty="0">
                          <a:effectLst/>
                        </a:rPr>
                        <a:t>Converter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2196" marR="12196" marT="12196" marB="12196"/>
                </a:tc>
                <a:tc>
                  <a:txBody>
                    <a:bodyPr/>
                    <a:lstStyle/>
                    <a:p>
                      <a:pPr>
                        <a:lnSpc>
                          <a:spcPts val="1800"/>
                        </a:lnSpc>
                        <a:spcAft>
                          <a:spcPts val="1200"/>
                        </a:spcAft>
                      </a:pPr>
                      <a:r>
                        <a:rPr lang="en-IN" sz="800" dirty="0">
                          <a:effectLst/>
                        </a:rPr>
                        <a:t>Transforms an input message into another format.</a:t>
                      </a:r>
                    </a:p>
                    <a:p>
                      <a:pPr>
                        <a:lnSpc>
                          <a:spcPts val="1800"/>
                        </a:lnSpc>
                        <a:spcBef>
                          <a:spcPts val="1200"/>
                        </a:spcBef>
                        <a:spcAft>
                          <a:spcPts val="1200"/>
                        </a:spcAft>
                      </a:pPr>
                      <a:r>
                        <a:rPr lang="en-IN" sz="800" dirty="0">
                          <a:effectLst/>
                        </a:rPr>
                        <a:t>The following converters are available: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JSON: Transforms messages in XML format to JSON format.</a:t>
                      </a:r>
                    </a:p>
                    <a:p>
                      <a:pPr marL="457200">
                        <a:lnSpc>
                          <a:spcPts val="1800"/>
                        </a:lnSpc>
                        <a:spcBef>
                          <a:spcPts val="1200"/>
                        </a:spcBef>
                        <a:spcAft>
                          <a:spcPts val="1200"/>
                        </a:spcAft>
                      </a:pPr>
                      <a:r>
                        <a:rPr lang="en-IN" sz="800" dirty="0">
                          <a:effectLst/>
                        </a:rPr>
                        <a:t>You can specify streaming (with either the whole XML document or only specified XML elements presented by JSON arrays).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JSON to XML: Transforms messages in JSON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CSV: Transforms messages in XML format to CSV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CSV to XML: Transforms messages in CSV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EDI: Transforms a message in XML format to Electronic Data Interchange (EDI)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EDI to XML: Transforms a message in EDI format (EDIFACT or ASC-X12 format) to XML format.</a:t>
                      </a:r>
                    </a:p>
                    <a:p>
                      <a:pPr>
                        <a:lnSpc>
                          <a:spcPts val="1800"/>
                        </a:lnSpc>
                        <a:spcBef>
                          <a:spcPts val="1200"/>
                        </a:spcBef>
                        <a:spcAft>
                          <a:spcPts val="800"/>
                        </a:spcAft>
                      </a:pPr>
                      <a:r>
                        <a:rPr lang="en-IN" sz="800" dirty="0">
                          <a:effectLst/>
                        </a:rPr>
                        <a:t>Certain constraints apply with regard to the supported data formats (as described in the product documentation).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2196" marR="12196" marT="12196" marB="12196"/>
                </a:tc>
                <a:extLst>
                  <a:ext uri="{0D108BD9-81ED-4DB2-BD59-A6C34878D82A}">
                    <a16:rowId xmlns:a16="http://schemas.microsoft.com/office/drawing/2014/main" val="1691846004"/>
                  </a:ext>
                </a:extLst>
              </a:tr>
            </a:tbl>
          </a:graphicData>
        </a:graphic>
      </p:graphicFrame>
    </p:spTree>
    <p:extLst>
      <p:ext uri="{BB962C8B-B14F-4D97-AF65-F5344CB8AC3E}">
        <p14:creationId xmlns:p14="http://schemas.microsoft.com/office/powerpoint/2010/main" val="3955562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5356-7B56-407C-BE1A-0537138507C0}"/>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475CF84C-943A-469B-B596-72A4B746F29D}"/>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5F4D7B9D-D0D3-435D-8AE1-16F12C8C8303}"/>
              </a:ext>
            </a:extLst>
          </p:cNvPr>
          <p:cNvGraphicFramePr>
            <a:graphicFrameLocks/>
          </p:cNvGraphicFramePr>
          <p:nvPr/>
        </p:nvGraphicFramePr>
        <p:xfrm>
          <a:off x="3785480" y="969956"/>
          <a:ext cx="4334386" cy="4017346"/>
        </p:xfrm>
        <a:graphic>
          <a:graphicData uri="http://schemas.openxmlformats.org/drawingml/2006/table">
            <a:tbl>
              <a:tblPr firstRow="1" firstCol="1" bandRow="1">
                <a:tableStyleId>{5C22544A-7EE6-4342-B048-85BDC9FD1C3A}</a:tableStyleId>
              </a:tblPr>
              <a:tblGrid>
                <a:gridCol w="1010970">
                  <a:extLst>
                    <a:ext uri="{9D8B030D-6E8A-4147-A177-3AD203B41FA5}">
                      <a16:colId xmlns:a16="http://schemas.microsoft.com/office/drawing/2014/main" val="4173690057"/>
                    </a:ext>
                  </a:extLst>
                </a:gridCol>
                <a:gridCol w="3323416">
                  <a:extLst>
                    <a:ext uri="{9D8B030D-6E8A-4147-A177-3AD203B41FA5}">
                      <a16:colId xmlns:a16="http://schemas.microsoft.com/office/drawing/2014/main" val="3634409410"/>
                    </a:ext>
                  </a:extLst>
                </a:gridCol>
              </a:tblGrid>
              <a:tr h="3209544">
                <a:tc>
                  <a:txBody>
                    <a:bodyPr/>
                    <a:lstStyle/>
                    <a:p>
                      <a:pPr>
                        <a:lnSpc>
                          <a:spcPts val="1800"/>
                        </a:lnSpc>
                        <a:spcAft>
                          <a:spcPts val="800"/>
                        </a:spcAft>
                      </a:pPr>
                      <a:r>
                        <a:rPr lang="en-IN" sz="900">
                          <a:effectLst/>
                        </a:rPr>
                        <a:t>Decoder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41284" marR="41284" marT="41284" marB="41284"/>
                </a:tc>
                <a:tc>
                  <a:txBody>
                    <a:bodyPr/>
                    <a:lstStyle/>
                    <a:p>
                      <a:pPr>
                        <a:lnSpc>
                          <a:spcPts val="1800"/>
                        </a:lnSpc>
                        <a:spcAft>
                          <a:spcPts val="1200"/>
                        </a:spcAft>
                      </a:pPr>
                      <a:r>
                        <a:rPr lang="en-IN" sz="900">
                          <a:effectLst/>
                        </a:rPr>
                        <a:t>Decodes the incoming message to retrieve the original data (for example, if a base64-encoded message has been received).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Base64 Decode: Decodes base64-encoded message content.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GZIP Decompress: Decompresses the message content using GNU zip (GZIP).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ZIP Decompress: Decompresses the message content using zip (only zip archives with a single entry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MIME Multipart Decode: Transforms a MIME multipart message into a message with attachments.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41284" marR="41284" marT="41284" marB="41284"/>
                </a:tc>
                <a:extLst>
                  <a:ext uri="{0D108BD9-81ED-4DB2-BD59-A6C34878D82A}">
                    <a16:rowId xmlns:a16="http://schemas.microsoft.com/office/drawing/2014/main" val="4188252426"/>
                  </a:ext>
                </a:extLst>
              </a:tr>
            </a:tbl>
          </a:graphicData>
        </a:graphic>
      </p:graphicFrame>
    </p:spTree>
    <p:extLst>
      <p:ext uri="{BB962C8B-B14F-4D97-AF65-F5344CB8AC3E}">
        <p14:creationId xmlns:p14="http://schemas.microsoft.com/office/powerpoint/2010/main" val="12949967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CD29-97CC-45A0-970B-B4B76F512E49}"/>
              </a:ext>
            </a:extLst>
          </p:cNvPr>
          <p:cNvSpPr>
            <a:spLocks noGrp="1"/>
          </p:cNvSpPr>
          <p:nvPr>
            <p:ph type="title"/>
          </p:nvPr>
        </p:nvSpPr>
        <p:spPr>
          <a:xfrm>
            <a:off x="603504" y="723519"/>
            <a:ext cx="2300202" cy="891540"/>
          </a:xfrm>
        </p:spPr>
        <p:txBody>
          <a:bodyPr>
            <a:normAutofit/>
          </a:bodyPr>
          <a:lstStyle/>
          <a:p>
            <a:endParaRPr lang="en-IN"/>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D6393F2D-170F-4E87-8B9F-B510B4FA3E81}"/>
              </a:ext>
            </a:extLst>
          </p:cNvPr>
          <p:cNvGraphicFramePr>
            <a:graphicFrameLocks noGrp="1"/>
          </p:cNvGraphicFramePr>
          <p:nvPr>
            <p:ph idx="1"/>
            <p:extLst>
              <p:ext uri="{D42A27DB-BD31-4B8C-83A1-F6EECF244321}">
                <p14:modId xmlns:p14="http://schemas.microsoft.com/office/powerpoint/2010/main" val="125195522"/>
              </p:ext>
            </p:extLst>
          </p:nvPr>
        </p:nvGraphicFramePr>
        <p:xfrm>
          <a:off x="768096" y="-15188574"/>
          <a:ext cx="4118458" cy="7355782"/>
        </p:xfrm>
        <a:graphic>
          <a:graphicData uri="http://schemas.openxmlformats.org/drawingml/2006/table">
            <a:tbl>
              <a:tblPr firstRow="1" firstCol="1" bandRow="1">
                <a:tableStyleId>{5C22544A-7EE6-4342-B048-85BDC9FD1C3A}</a:tableStyleId>
              </a:tblPr>
              <a:tblGrid>
                <a:gridCol w="2059229">
                  <a:extLst>
                    <a:ext uri="{9D8B030D-6E8A-4147-A177-3AD203B41FA5}">
                      <a16:colId xmlns:a16="http://schemas.microsoft.com/office/drawing/2014/main" val="439317382"/>
                    </a:ext>
                  </a:extLst>
                </a:gridCol>
                <a:gridCol w="2059229">
                  <a:extLst>
                    <a:ext uri="{9D8B030D-6E8A-4147-A177-3AD203B41FA5}">
                      <a16:colId xmlns:a16="http://schemas.microsoft.com/office/drawing/2014/main" val="679698104"/>
                    </a:ext>
                  </a:extLst>
                </a:gridCol>
              </a:tblGrid>
              <a:tr h="1505308">
                <a:tc>
                  <a:txBody>
                    <a:bodyPr/>
                    <a:lstStyle/>
                    <a:p>
                      <a:pPr>
                        <a:lnSpc>
                          <a:spcPts val="1800"/>
                        </a:lnSpc>
                        <a:spcAft>
                          <a:spcPts val="800"/>
                        </a:spcAft>
                      </a:pPr>
                      <a:r>
                        <a:rPr lang="en-IN" sz="200">
                          <a:effectLst/>
                        </a:rPr>
                        <a:t>Converter</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6400" marR="16400" marT="16400" marB="16400"/>
                </a:tc>
                <a:tc>
                  <a:txBody>
                    <a:bodyPr/>
                    <a:lstStyle/>
                    <a:p>
                      <a:pPr>
                        <a:lnSpc>
                          <a:spcPts val="1800"/>
                        </a:lnSpc>
                        <a:spcAft>
                          <a:spcPts val="1200"/>
                        </a:spcAft>
                      </a:pPr>
                      <a:r>
                        <a:rPr lang="en-IN" sz="200">
                          <a:effectLst/>
                        </a:rPr>
                        <a:t>Transforms an input message into another format.</a:t>
                      </a:r>
                    </a:p>
                    <a:p>
                      <a:pPr>
                        <a:lnSpc>
                          <a:spcPts val="1800"/>
                        </a:lnSpc>
                        <a:spcBef>
                          <a:spcPts val="1200"/>
                        </a:spcBef>
                        <a:spcAft>
                          <a:spcPts val="1200"/>
                        </a:spcAft>
                      </a:pPr>
                      <a:r>
                        <a:rPr lang="en-IN" sz="200">
                          <a:effectLst/>
                        </a:rPr>
                        <a:t>The following converters are available: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XML to JSON: Transforms messages in XML format to JSON format.</a:t>
                      </a:r>
                    </a:p>
                    <a:p>
                      <a:pPr marL="457200">
                        <a:lnSpc>
                          <a:spcPts val="1800"/>
                        </a:lnSpc>
                        <a:spcBef>
                          <a:spcPts val="1200"/>
                        </a:spcBef>
                        <a:spcAft>
                          <a:spcPts val="1200"/>
                        </a:spcAft>
                      </a:pPr>
                      <a:r>
                        <a:rPr lang="en-IN" sz="200">
                          <a:effectLst/>
                        </a:rPr>
                        <a:t>You can specify streaming (with either the whole XML document or only specified XML elements presented by JSON arrays).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JSON to XML: Transforms messages in JSON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XML to CSV: Transforms messages in XML format to CSV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CSV to XML: Transforms messages in CSV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XML to EDI: Transforms a message in XML format to Electronic Data Interchange (EDI)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EDI to XML: Transforms a message in EDI format (EDIFACT or ASC-X12 format) to XML format.</a:t>
                      </a:r>
                    </a:p>
                    <a:p>
                      <a:pPr>
                        <a:lnSpc>
                          <a:spcPts val="1800"/>
                        </a:lnSpc>
                        <a:spcBef>
                          <a:spcPts val="1200"/>
                        </a:spcBef>
                        <a:spcAft>
                          <a:spcPts val="800"/>
                        </a:spcAft>
                      </a:pPr>
                      <a:r>
                        <a:rPr lang="en-IN" sz="200">
                          <a:effectLst/>
                        </a:rPr>
                        <a:t>Certain constraints apply with regard to the supported data formats (as described in the product documentation).</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6400" marR="16400" marT="16400" marB="16400"/>
                </a:tc>
                <a:extLst>
                  <a:ext uri="{0D108BD9-81ED-4DB2-BD59-A6C34878D82A}">
                    <a16:rowId xmlns:a16="http://schemas.microsoft.com/office/drawing/2014/main" val="1123382235"/>
                  </a:ext>
                </a:extLst>
              </a:tr>
              <a:tr h="821967">
                <a:tc>
                  <a:txBody>
                    <a:bodyPr/>
                    <a:lstStyle/>
                    <a:p>
                      <a:pPr>
                        <a:lnSpc>
                          <a:spcPts val="1800"/>
                        </a:lnSpc>
                        <a:spcAft>
                          <a:spcPts val="800"/>
                        </a:spcAft>
                      </a:pPr>
                      <a:r>
                        <a:rPr lang="en-IN" sz="200">
                          <a:effectLst/>
                        </a:rPr>
                        <a:t>Decoder</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6400" marR="16400" marT="16400" marB="16400"/>
                </a:tc>
                <a:tc>
                  <a:txBody>
                    <a:bodyPr/>
                    <a:lstStyle/>
                    <a:p>
                      <a:pPr>
                        <a:lnSpc>
                          <a:spcPts val="1800"/>
                        </a:lnSpc>
                        <a:spcAft>
                          <a:spcPts val="1200"/>
                        </a:spcAft>
                      </a:pPr>
                      <a:r>
                        <a:rPr lang="en-IN" sz="200" dirty="0">
                          <a:effectLst/>
                        </a:rPr>
                        <a:t>Decodes the incoming message to retrieve the original data (for example, if a base64-encoded message has been received).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dirty="0">
                          <a:effectLst/>
                        </a:rPr>
                        <a:t>Base64 Decode: Decodes base64-encoded message content.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dirty="0">
                          <a:effectLst/>
                        </a:rPr>
                        <a:t>GZIP Decompress: Decompresses the message content using GNU zip (GZIP).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dirty="0">
                          <a:effectLst/>
                        </a:rPr>
                        <a:t>ZIP Decompress: Decompresses the message content using zip (only zip archives with a single entry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dirty="0">
                          <a:effectLst/>
                        </a:rPr>
                        <a:t>MIME Multipart Decode: Transforms a MIME multipart message into a message with attachments.</a:t>
                      </a:r>
                      <a:endParaRPr lang="en-IN" sz="200" dirty="0">
                        <a:effectLst/>
                        <a:latin typeface="Calibri" panose="020F0502020204030204" pitchFamily="34" charset="0"/>
                        <a:ea typeface="Calibri" panose="020F0502020204030204" pitchFamily="34" charset="0"/>
                        <a:cs typeface="Times New Roman" panose="02020603050405020304" pitchFamily="18" charset="0"/>
                      </a:endParaRPr>
                    </a:p>
                  </a:txBody>
                  <a:tcPr marL="16400" marR="16400" marT="16400" marB="16400"/>
                </a:tc>
                <a:extLst>
                  <a:ext uri="{0D108BD9-81ED-4DB2-BD59-A6C34878D82A}">
                    <a16:rowId xmlns:a16="http://schemas.microsoft.com/office/drawing/2014/main" val="2007684626"/>
                  </a:ext>
                </a:extLst>
              </a:tr>
            </a:tbl>
          </a:graphicData>
        </a:graphic>
      </p:graphicFrame>
      <p:graphicFrame>
        <p:nvGraphicFramePr>
          <p:cNvPr id="7" name="Table 6">
            <a:extLst>
              <a:ext uri="{FF2B5EF4-FFF2-40B4-BE49-F238E27FC236}">
                <a16:creationId xmlns:a16="http://schemas.microsoft.com/office/drawing/2014/main" id="{45AD6B0D-2E37-48A5-A1AD-C6FA50F3558D}"/>
              </a:ext>
            </a:extLst>
          </p:cNvPr>
          <p:cNvGraphicFramePr>
            <a:graphicFrameLocks noGrp="1"/>
          </p:cNvGraphicFramePr>
          <p:nvPr>
            <p:extLst>
              <p:ext uri="{D42A27DB-BD31-4B8C-83A1-F6EECF244321}">
                <p14:modId xmlns:p14="http://schemas.microsoft.com/office/powerpoint/2010/main" val="2779083684"/>
              </p:ext>
            </p:extLst>
          </p:nvPr>
        </p:nvGraphicFramePr>
        <p:xfrm>
          <a:off x="660827" y="717564"/>
          <a:ext cx="7751168" cy="5273522"/>
        </p:xfrm>
        <a:graphic>
          <a:graphicData uri="http://schemas.openxmlformats.org/drawingml/2006/table">
            <a:tbl>
              <a:tblPr firstRow="1" firstCol="1" bandRow="1">
                <a:tableStyleId>{5C22544A-7EE6-4342-B048-85BDC9FD1C3A}</a:tableStyleId>
              </a:tblPr>
              <a:tblGrid>
                <a:gridCol w="1418950">
                  <a:extLst>
                    <a:ext uri="{9D8B030D-6E8A-4147-A177-3AD203B41FA5}">
                      <a16:colId xmlns:a16="http://schemas.microsoft.com/office/drawing/2014/main" val="1991791287"/>
                    </a:ext>
                  </a:extLst>
                </a:gridCol>
                <a:gridCol w="6332218">
                  <a:extLst>
                    <a:ext uri="{9D8B030D-6E8A-4147-A177-3AD203B41FA5}">
                      <a16:colId xmlns:a16="http://schemas.microsoft.com/office/drawing/2014/main" val="3019852130"/>
                    </a:ext>
                  </a:extLst>
                </a:gridCol>
              </a:tblGrid>
              <a:tr h="5273522">
                <a:tc>
                  <a:txBody>
                    <a:bodyPr/>
                    <a:lstStyle/>
                    <a:p>
                      <a:pPr>
                        <a:lnSpc>
                          <a:spcPts val="1800"/>
                        </a:lnSpc>
                        <a:spcAft>
                          <a:spcPts val="800"/>
                        </a:spcAft>
                      </a:pPr>
                      <a:r>
                        <a:rPr lang="en-IN" sz="800" dirty="0">
                          <a:effectLst/>
                        </a:rPr>
                        <a:t>Converter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4665" marR="14665" marT="14665" marB="14665"/>
                </a:tc>
                <a:tc>
                  <a:txBody>
                    <a:bodyPr/>
                    <a:lstStyle/>
                    <a:p>
                      <a:pPr>
                        <a:lnSpc>
                          <a:spcPts val="1800"/>
                        </a:lnSpc>
                        <a:spcAft>
                          <a:spcPts val="1200"/>
                        </a:spcAft>
                      </a:pPr>
                      <a:r>
                        <a:rPr lang="en-IN" sz="800" dirty="0">
                          <a:effectLst/>
                        </a:rPr>
                        <a:t>Transforms an input message into another format.</a:t>
                      </a:r>
                    </a:p>
                    <a:p>
                      <a:pPr>
                        <a:lnSpc>
                          <a:spcPts val="1800"/>
                        </a:lnSpc>
                        <a:spcBef>
                          <a:spcPts val="1200"/>
                        </a:spcBef>
                        <a:spcAft>
                          <a:spcPts val="1200"/>
                        </a:spcAft>
                      </a:pPr>
                      <a:r>
                        <a:rPr lang="en-IN" sz="800" dirty="0">
                          <a:effectLst/>
                        </a:rPr>
                        <a:t>The following converters are available: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JSON: Transforms messages in XML format to JSON format.</a:t>
                      </a:r>
                    </a:p>
                    <a:p>
                      <a:pPr marL="457200">
                        <a:lnSpc>
                          <a:spcPts val="1800"/>
                        </a:lnSpc>
                        <a:spcBef>
                          <a:spcPts val="1200"/>
                        </a:spcBef>
                        <a:spcAft>
                          <a:spcPts val="1200"/>
                        </a:spcAft>
                      </a:pPr>
                      <a:r>
                        <a:rPr lang="en-IN" sz="800" dirty="0">
                          <a:effectLst/>
                        </a:rPr>
                        <a:t>You can specify streaming (with either the whole XML document or only specified XML elements presented by JSON arrays).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JSON to XML: Transforms messages in JSON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CSV: Transforms messages in XML format to CSV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CSV to XML: Transforms messages in CSV format to XML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to EDI: Transforms a message in XML format to Electronic Data Interchange (EDI) format.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EDI to XML: Transforms a message in EDI format (EDIFACT or ASC-X12 format) to XML format.</a:t>
                      </a:r>
                    </a:p>
                    <a:p>
                      <a:pPr>
                        <a:lnSpc>
                          <a:spcPts val="1800"/>
                        </a:lnSpc>
                        <a:spcBef>
                          <a:spcPts val="1200"/>
                        </a:spcBef>
                        <a:spcAft>
                          <a:spcPts val="800"/>
                        </a:spcAft>
                      </a:pPr>
                      <a:r>
                        <a:rPr lang="en-IN" sz="800" dirty="0">
                          <a:effectLst/>
                        </a:rPr>
                        <a:t>Certain constraints apply with regard to the supported data formats (as described in the product documentation).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4665" marR="14665" marT="14665" marB="14665"/>
                </a:tc>
                <a:extLst>
                  <a:ext uri="{0D108BD9-81ED-4DB2-BD59-A6C34878D82A}">
                    <a16:rowId xmlns:a16="http://schemas.microsoft.com/office/drawing/2014/main" val="3319834251"/>
                  </a:ext>
                </a:extLst>
              </a:tr>
            </a:tbl>
          </a:graphicData>
        </a:graphic>
      </p:graphicFrame>
    </p:spTree>
    <p:extLst>
      <p:ext uri="{BB962C8B-B14F-4D97-AF65-F5344CB8AC3E}">
        <p14:creationId xmlns:p14="http://schemas.microsoft.com/office/powerpoint/2010/main" val="3502080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7AB1-1693-4B63-BE87-A5F267311DB2}"/>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05A96923-B595-0FC8-2088-C1428EA9D943}"/>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8BE24DD8-BB8D-4E07-826B-B357C8A8B6C3}"/>
              </a:ext>
            </a:extLst>
          </p:cNvPr>
          <p:cNvGraphicFramePr>
            <a:graphicFrameLocks/>
          </p:cNvGraphicFramePr>
          <p:nvPr/>
        </p:nvGraphicFramePr>
        <p:xfrm>
          <a:off x="3785480" y="969956"/>
          <a:ext cx="4334386" cy="4017346"/>
        </p:xfrm>
        <a:graphic>
          <a:graphicData uri="http://schemas.openxmlformats.org/drawingml/2006/table">
            <a:tbl>
              <a:tblPr firstRow="1" firstCol="1" bandRow="1">
                <a:tableStyleId>{5C22544A-7EE6-4342-B048-85BDC9FD1C3A}</a:tableStyleId>
              </a:tblPr>
              <a:tblGrid>
                <a:gridCol w="1010970">
                  <a:extLst>
                    <a:ext uri="{9D8B030D-6E8A-4147-A177-3AD203B41FA5}">
                      <a16:colId xmlns:a16="http://schemas.microsoft.com/office/drawing/2014/main" val="2114078833"/>
                    </a:ext>
                  </a:extLst>
                </a:gridCol>
                <a:gridCol w="3323416">
                  <a:extLst>
                    <a:ext uri="{9D8B030D-6E8A-4147-A177-3AD203B41FA5}">
                      <a16:colId xmlns:a16="http://schemas.microsoft.com/office/drawing/2014/main" val="2388456459"/>
                    </a:ext>
                  </a:extLst>
                </a:gridCol>
              </a:tblGrid>
              <a:tr h="3209544">
                <a:tc>
                  <a:txBody>
                    <a:bodyPr/>
                    <a:lstStyle/>
                    <a:p>
                      <a:pPr>
                        <a:lnSpc>
                          <a:spcPts val="1800"/>
                        </a:lnSpc>
                        <a:spcAft>
                          <a:spcPts val="800"/>
                        </a:spcAft>
                      </a:pPr>
                      <a:r>
                        <a:rPr lang="en-IN" sz="900">
                          <a:effectLst/>
                        </a:rPr>
                        <a:t>Decoder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41284" marR="41284" marT="41284" marB="41284"/>
                </a:tc>
                <a:tc>
                  <a:txBody>
                    <a:bodyPr/>
                    <a:lstStyle/>
                    <a:p>
                      <a:pPr>
                        <a:lnSpc>
                          <a:spcPts val="1800"/>
                        </a:lnSpc>
                        <a:spcAft>
                          <a:spcPts val="1200"/>
                        </a:spcAft>
                      </a:pPr>
                      <a:r>
                        <a:rPr lang="en-IN" sz="900">
                          <a:effectLst/>
                        </a:rPr>
                        <a:t>Decodes the incoming message to retrieve the original data (for example, if a base64-encoded message has been received).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Base64 Decode: Decodes base64-encoded message content.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GZIP Decompress: Decompresses the message content using GNU zip (GZIP).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ZIP Decompress: Decompresses the message content using zip (only zip archives with a single entry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900">
                          <a:effectLst/>
                        </a:rPr>
                        <a:t>MIME Multipart Decode: Transforms a MIME multipart message into a message with attachments.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41284" marR="41284" marT="41284" marB="41284"/>
                </a:tc>
                <a:extLst>
                  <a:ext uri="{0D108BD9-81ED-4DB2-BD59-A6C34878D82A}">
                    <a16:rowId xmlns:a16="http://schemas.microsoft.com/office/drawing/2014/main" val="1837990044"/>
                  </a:ext>
                </a:extLst>
              </a:tr>
            </a:tbl>
          </a:graphicData>
        </a:graphic>
      </p:graphicFrame>
    </p:spTree>
    <p:extLst>
      <p:ext uri="{BB962C8B-B14F-4D97-AF65-F5344CB8AC3E}">
        <p14:creationId xmlns:p14="http://schemas.microsoft.com/office/powerpoint/2010/main" val="2104888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AA61-5CFC-44AE-A97C-074408000263}"/>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A1D67968-4D1F-AA0C-7688-609425E1997D}"/>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120B4563-8842-4013-9DFB-CA3EF1164BF3}"/>
              </a:ext>
            </a:extLst>
          </p:cNvPr>
          <p:cNvGraphicFramePr>
            <a:graphicFrameLocks/>
          </p:cNvGraphicFramePr>
          <p:nvPr>
            <p:extLst>
              <p:ext uri="{D42A27DB-BD31-4B8C-83A1-F6EECF244321}">
                <p14:modId xmlns:p14="http://schemas.microsoft.com/office/powerpoint/2010/main" val="3576944194"/>
              </p:ext>
            </p:extLst>
          </p:nvPr>
        </p:nvGraphicFramePr>
        <p:xfrm>
          <a:off x="793019" y="72012"/>
          <a:ext cx="7244409" cy="4999475"/>
        </p:xfrm>
        <a:graphic>
          <a:graphicData uri="http://schemas.openxmlformats.org/drawingml/2006/table">
            <a:tbl>
              <a:tblPr firstRow="1" firstCol="1" bandRow="1">
                <a:tableStyleId>{5C22544A-7EE6-4342-B048-85BDC9FD1C3A}</a:tableStyleId>
              </a:tblPr>
              <a:tblGrid>
                <a:gridCol w="1376114">
                  <a:extLst>
                    <a:ext uri="{9D8B030D-6E8A-4147-A177-3AD203B41FA5}">
                      <a16:colId xmlns:a16="http://schemas.microsoft.com/office/drawing/2014/main" val="3809362110"/>
                    </a:ext>
                  </a:extLst>
                </a:gridCol>
                <a:gridCol w="5868295">
                  <a:extLst>
                    <a:ext uri="{9D8B030D-6E8A-4147-A177-3AD203B41FA5}">
                      <a16:colId xmlns:a16="http://schemas.microsoft.com/office/drawing/2014/main" val="1408481454"/>
                    </a:ext>
                  </a:extLst>
                </a:gridCol>
              </a:tblGrid>
              <a:tr h="4999475">
                <a:tc>
                  <a:txBody>
                    <a:bodyPr/>
                    <a:lstStyle/>
                    <a:p>
                      <a:pPr>
                        <a:lnSpc>
                          <a:spcPts val="1800"/>
                        </a:lnSpc>
                        <a:spcAft>
                          <a:spcPts val="800"/>
                        </a:spcAft>
                      </a:pPr>
                      <a:r>
                        <a:rPr lang="en-IN" sz="800">
                          <a:effectLst/>
                        </a:rPr>
                        <a:t>Encoder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16689" marR="16689" marT="16689" marB="16689"/>
                </a:tc>
                <a:tc>
                  <a:txBody>
                    <a:bodyPr/>
                    <a:lstStyle/>
                    <a:p>
                      <a:pPr>
                        <a:lnSpc>
                          <a:spcPts val="1800"/>
                        </a:lnSpc>
                        <a:spcAft>
                          <a:spcPts val="1200"/>
                        </a:spcAft>
                      </a:pPr>
                      <a:r>
                        <a:rPr lang="en-IN" sz="800" dirty="0">
                          <a:effectLst/>
                        </a:rPr>
                        <a:t>Encodes the message using an encoding scheme to secure any sensitive message content during transfer over the network.</a:t>
                      </a:r>
                    </a:p>
                    <a:p>
                      <a:pPr marL="342900" lvl="0" indent="-342900">
                        <a:lnSpc>
                          <a:spcPts val="1800"/>
                        </a:lnSpc>
                        <a:spcAft>
                          <a:spcPts val="1200"/>
                        </a:spcAft>
                        <a:buSzPts val="1000"/>
                        <a:buFont typeface="Wingdings" panose="05000000000000000000" pitchFamily="2" charset="2"/>
                        <a:buChar char=""/>
                        <a:tabLst>
                          <a:tab pos="457200" algn="l"/>
                        </a:tabLst>
                      </a:pPr>
                      <a:r>
                        <a:rPr lang="en-IN" sz="800" dirty="0">
                          <a:effectLst/>
                        </a:rPr>
                        <a:t>Base64 Encode</a:t>
                      </a:r>
                    </a:p>
                    <a:p>
                      <a:pPr marL="457200">
                        <a:lnSpc>
                          <a:spcPts val="1800"/>
                        </a:lnSpc>
                        <a:spcBef>
                          <a:spcPts val="1200"/>
                        </a:spcBef>
                        <a:spcAft>
                          <a:spcPts val="1200"/>
                        </a:spcAft>
                      </a:pPr>
                      <a:r>
                        <a:rPr lang="en-IN" sz="800" dirty="0">
                          <a:effectLst/>
                        </a:rPr>
                        <a:t>Encodes the message content using base64.</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GZIP Compress: Compresses the message content using GNU zip (GZIP).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ZIP Compress: Compresses the message content using zip (only zip archives with a single entry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MIME Multipart Encode: Transforms the message content into a MIME multipart message.</a:t>
                      </a:r>
                    </a:p>
                    <a:p>
                      <a:pPr marL="457200">
                        <a:lnSpc>
                          <a:spcPts val="1800"/>
                        </a:lnSpc>
                        <a:spcBef>
                          <a:spcPts val="1200"/>
                        </a:spcBef>
                        <a:spcAft>
                          <a:spcPts val="1200"/>
                        </a:spcAft>
                      </a:pPr>
                      <a:r>
                        <a:rPr lang="en-IN" sz="800" dirty="0">
                          <a:effectLst/>
                        </a:rPr>
                        <a:t>If you want to send a message with attachments, but the protocol (for example, HTTP or SFTP) does not support attachments, you can send the message as a MIME multipart instead.</a:t>
                      </a:r>
                    </a:p>
                    <a:p>
                      <a:pPr marL="657225">
                        <a:lnSpc>
                          <a:spcPts val="1680"/>
                        </a:lnSpc>
                        <a:spcAft>
                          <a:spcPts val="360"/>
                        </a:spcAft>
                      </a:pPr>
                      <a:r>
                        <a:rPr lang="en-IN" sz="800" dirty="0">
                          <a:effectLst/>
                        </a:rPr>
                        <a:t>Note</a:t>
                      </a:r>
                    </a:p>
                    <a:p>
                      <a:pPr marL="457200">
                        <a:lnSpc>
                          <a:spcPts val="1800"/>
                        </a:lnSpc>
                        <a:spcAft>
                          <a:spcPts val="800"/>
                        </a:spcAft>
                      </a:pPr>
                      <a:r>
                        <a:rPr lang="en-IN" sz="800" dirty="0">
                          <a:effectLst/>
                        </a:rPr>
                        <a:t>Note that SAP Cloud Integration does not support the processing of MIME multipart messages that contain multiple attachments with the same file 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6689" marR="16689" marT="16689" marB="16689"/>
                </a:tc>
                <a:extLst>
                  <a:ext uri="{0D108BD9-81ED-4DB2-BD59-A6C34878D82A}">
                    <a16:rowId xmlns:a16="http://schemas.microsoft.com/office/drawing/2014/main" val="3935209453"/>
                  </a:ext>
                </a:extLst>
              </a:tr>
            </a:tbl>
          </a:graphicData>
        </a:graphic>
      </p:graphicFrame>
    </p:spTree>
    <p:extLst>
      <p:ext uri="{BB962C8B-B14F-4D97-AF65-F5344CB8AC3E}">
        <p14:creationId xmlns:p14="http://schemas.microsoft.com/office/powerpoint/2010/main" val="26316210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A38D-9393-4427-BECB-684721B39DA7}"/>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27E9A850-EDE2-FB5F-AA8D-8147A0B1DD90}"/>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56462DE7-8C3E-41CA-9B12-9C229D4F6861}"/>
              </a:ext>
            </a:extLst>
          </p:cNvPr>
          <p:cNvGraphicFramePr>
            <a:graphicFrameLocks/>
          </p:cNvGraphicFramePr>
          <p:nvPr/>
        </p:nvGraphicFramePr>
        <p:xfrm>
          <a:off x="3830991" y="969956"/>
          <a:ext cx="4243364" cy="3209545"/>
        </p:xfrm>
        <a:graphic>
          <a:graphicData uri="http://schemas.openxmlformats.org/drawingml/2006/table">
            <a:tbl>
              <a:tblPr firstRow="1" firstCol="1" bandRow="1">
                <a:tableStyleId>{5C22544A-7EE6-4342-B048-85BDC9FD1C3A}</a:tableStyleId>
              </a:tblPr>
              <a:tblGrid>
                <a:gridCol w="1480621">
                  <a:extLst>
                    <a:ext uri="{9D8B030D-6E8A-4147-A177-3AD203B41FA5}">
                      <a16:colId xmlns:a16="http://schemas.microsoft.com/office/drawing/2014/main" val="3116638837"/>
                    </a:ext>
                  </a:extLst>
                </a:gridCol>
                <a:gridCol w="2762743">
                  <a:extLst>
                    <a:ext uri="{9D8B030D-6E8A-4147-A177-3AD203B41FA5}">
                      <a16:colId xmlns:a16="http://schemas.microsoft.com/office/drawing/2014/main" val="274136329"/>
                    </a:ext>
                  </a:extLst>
                </a:gridCol>
              </a:tblGrid>
              <a:tr h="1239385">
                <a:tc>
                  <a:txBody>
                    <a:bodyPr/>
                    <a:lstStyle/>
                    <a:p>
                      <a:pPr>
                        <a:lnSpc>
                          <a:spcPts val="1800"/>
                        </a:lnSpc>
                        <a:spcAft>
                          <a:spcPts val="800"/>
                        </a:spcAft>
                      </a:pPr>
                      <a:r>
                        <a:rPr lang="en-IN" sz="1300">
                          <a:effectLst/>
                        </a:rPr>
                        <a:t>Filter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tc>
                  <a:txBody>
                    <a:bodyPr/>
                    <a:lstStyle/>
                    <a:p>
                      <a:pPr>
                        <a:lnSpc>
                          <a:spcPts val="1800"/>
                        </a:lnSpc>
                        <a:spcAft>
                          <a:spcPts val="800"/>
                        </a:spcAft>
                      </a:pPr>
                      <a:r>
                        <a:rPr lang="en-IN" sz="1300">
                          <a:effectLst/>
                        </a:rPr>
                        <a:t>Filters information by extracting a specific node from the incoming message by using an XPath expression.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extLst>
                  <a:ext uri="{0D108BD9-81ED-4DB2-BD59-A6C34878D82A}">
                    <a16:rowId xmlns:a16="http://schemas.microsoft.com/office/drawing/2014/main" val="2603363146"/>
                  </a:ext>
                </a:extLst>
              </a:tr>
              <a:tr h="985080">
                <a:tc>
                  <a:txBody>
                    <a:bodyPr/>
                    <a:lstStyle/>
                    <a:p>
                      <a:pPr>
                        <a:lnSpc>
                          <a:spcPts val="1800"/>
                        </a:lnSpc>
                        <a:spcAft>
                          <a:spcPts val="800"/>
                        </a:spcAft>
                      </a:pPr>
                      <a:r>
                        <a:rPr lang="en-IN" sz="1300">
                          <a:effectLst/>
                        </a:rPr>
                        <a:t>Message Digest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tc>
                  <a:txBody>
                    <a:bodyPr/>
                    <a:lstStyle/>
                    <a:p>
                      <a:pPr>
                        <a:lnSpc>
                          <a:spcPts val="1800"/>
                        </a:lnSpc>
                        <a:spcAft>
                          <a:spcPts val="800"/>
                        </a:spcAft>
                      </a:pPr>
                      <a:r>
                        <a:rPr lang="en-IN" sz="1300">
                          <a:effectLst/>
                        </a:rPr>
                        <a:t>Calculates a digest of the payload or parts of it and stores the result in a message header.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extLst>
                  <a:ext uri="{0D108BD9-81ED-4DB2-BD59-A6C34878D82A}">
                    <a16:rowId xmlns:a16="http://schemas.microsoft.com/office/drawing/2014/main" val="2397176834"/>
                  </a:ext>
                </a:extLst>
              </a:tr>
              <a:tr h="985080">
                <a:tc>
                  <a:txBody>
                    <a:bodyPr/>
                    <a:lstStyle/>
                    <a:p>
                      <a:pPr>
                        <a:lnSpc>
                          <a:spcPts val="1800"/>
                        </a:lnSpc>
                        <a:spcAft>
                          <a:spcPts val="800"/>
                        </a:spcAft>
                      </a:pPr>
                      <a:r>
                        <a:rPr lang="en-IN" sz="1300">
                          <a:effectLst/>
                        </a:rPr>
                        <a:t>Script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tc>
                  <a:txBody>
                    <a:bodyPr/>
                    <a:lstStyle/>
                    <a:p>
                      <a:pPr>
                        <a:lnSpc>
                          <a:spcPts val="1800"/>
                        </a:lnSpc>
                        <a:spcAft>
                          <a:spcPts val="800"/>
                        </a:spcAft>
                      </a:pPr>
                      <a:r>
                        <a:rPr lang="en-IN" sz="1300">
                          <a:effectLst/>
                        </a:rPr>
                        <a:t>Executes custom Java script or Groovy script for message processing.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01722" marR="101722" marT="101722" marB="101722"/>
                </a:tc>
                <a:extLst>
                  <a:ext uri="{0D108BD9-81ED-4DB2-BD59-A6C34878D82A}">
                    <a16:rowId xmlns:a16="http://schemas.microsoft.com/office/drawing/2014/main" val="3838360902"/>
                  </a:ext>
                </a:extLst>
              </a:tr>
            </a:tbl>
          </a:graphicData>
        </a:graphic>
      </p:graphicFrame>
    </p:spTree>
    <p:extLst>
      <p:ext uri="{BB962C8B-B14F-4D97-AF65-F5344CB8AC3E}">
        <p14:creationId xmlns:p14="http://schemas.microsoft.com/office/powerpoint/2010/main" val="429080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0C67-4CFD-4B33-856D-35A320FC14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891563-03F6-4780-8845-AA596CC2E935}"/>
              </a:ext>
            </a:extLst>
          </p:cNvPr>
          <p:cNvSpPr>
            <a:spLocks noGrp="1"/>
          </p:cNvSpPr>
          <p:nvPr>
            <p:ph idx="1"/>
          </p:nvPr>
        </p:nvSpPr>
        <p:spPr/>
        <p:txBody>
          <a:bodyPr>
            <a:normAutofit fontScale="92500" lnSpcReduction="20000"/>
          </a:bodyPr>
          <a:lstStyle/>
          <a:p>
            <a:r>
              <a:rPr lang="en-IN" b="1" dirty="0"/>
              <a:t>Features</a:t>
            </a:r>
          </a:p>
          <a:p>
            <a:r>
              <a:rPr lang="en-IN" dirty="0"/>
              <a:t>Implement diverse scenarios</a:t>
            </a:r>
          </a:p>
          <a:p>
            <a:r>
              <a:rPr lang="en-IN" dirty="0"/>
              <a:t>Connect to multiple endpoints</a:t>
            </a:r>
          </a:p>
          <a:p>
            <a:r>
              <a:rPr lang="en-IN" dirty="0"/>
              <a:t>Customize SAP integration scenarios</a:t>
            </a:r>
          </a:p>
          <a:p>
            <a:r>
              <a:rPr lang="en-IN" dirty="0"/>
              <a:t>Develop custom adapters</a:t>
            </a:r>
          </a:p>
          <a:p>
            <a:r>
              <a:rPr lang="en-IN" dirty="0"/>
              <a:t>Access public APIs</a:t>
            </a:r>
          </a:p>
          <a:p>
            <a:r>
              <a:rPr lang="en-IN" dirty="0"/>
              <a:t>Set up secure and reliable communication</a:t>
            </a:r>
          </a:p>
          <a:p>
            <a:r>
              <a:rPr lang="en-IN" dirty="0"/>
              <a:t>Implement various communication modes</a:t>
            </a:r>
          </a:p>
          <a:p>
            <a:r>
              <a:rPr lang="en-IN" dirty="0"/>
              <a:t>Integrate with SAP Process Orchestration</a:t>
            </a:r>
          </a:p>
          <a:p>
            <a:endParaRPr lang="en-IN" dirty="0"/>
          </a:p>
        </p:txBody>
      </p:sp>
    </p:spTree>
    <p:extLst>
      <p:ext uri="{BB962C8B-B14F-4D97-AF65-F5344CB8AC3E}">
        <p14:creationId xmlns:p14="http://schemas.microsoft.com/office/powerpoint/2010/main" val="1186638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7501-C48D-459E-A192-AB0274ADEE0E}"/>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5A03B0AC-E46C-A6C2-6E74-465A94CE0B4E}"/>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52DE6598-8408-4CEB-88B4-076F1E6AD6C0}"/>
              </a:ext>
            </a:extLst>
          </p:cNvPr>
          <p:cNvGraphicFramePr>
            <a:graphicFrameLocks/>
          </p:cNvGraphicFramePr>
          <p:nvPr>
            <p:extLst>
              <p:ext uri="{D42A27DB-BD31-4B8C-83A1-F6EECF244321}">
                <p14:modId xmlns:p14="http://schemas.microsoft.com/office/powerpoint/2010/main" val="800824678"/>
              </p:ext>
            </p:extLst>
          </p:nvPr>
        </p:nvGraphicFramePr>
        <p:xfrm>
          <a:off x="2589520" y="238205"/>
          <a:ext cx="5698304" cy="4760305"/>
        </p:xfrm>
        <a:graphic>
          <a:graphicData uri="http://schemas.openxmlformats.org/drawingml/2006/table">
            <a:tbl>
              <a:tblPr firstRow="1" firstCol="1" bandRow="1">
                <a:tableStyleId>{5C22544A-7EE6-4342-B048-85BDC9FD1C3A}</a:tableStyleId>
              </a:tblPr>
              <a:tblGrid>
                <a:gridCol w="1732553">
                  <a:extLst>
                    <a:ext uri="{9D8B030D-6E8A-4147-A177-3AD203B41FA5}">
                      <a16:colId xmlns:a16="http://schemas.microsoft.com/office/drawing/2014/main" val="3982152964"/>
                    </a:ext>
                  </a:extLst>
                </a:gridCol>
                <a:gridCol w="3965751">
                  <a:extLst>
                    <a:ext uri="{9D8B030D-6E8A-4147-A177-3AD203B41FA5}">
                      <a16:colId xmlns:a16="http://schemas.microsoft.com/office/drawing/2014/main" val="1976536689"/>
                    </a:ext>
                  </a:extLst>
                </a:gridCol>
              </a:tblGrid>
              <a:tr h="237976">
                <a:tc gridSpan="2">
                  <a:txBody>
                    <a:bodyPr/>
                    <a:lstStyle/>
                    <a:p>
                      <a:pPr>
                        <a:lnSpc>
                          <a:spcPts val="1500"/>
                        </a:lnSpc>
                        <a:spcAft>
                          <a:spcPts val="800"/>
                        </a:spcAft>
                      </a:pPr>
                      <a:r>
                        <a:rPr lang="en-IN" sz="600">
                          <a:effectLst/>
                        </a:rPr>
                        <a:t>Calling External Systems or Subprocesses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nchor="ctr"/>
                </a:tc>
                <a:tc hMerge="1">
                  <a:txBody>
                    <a:bodyPr/>
                    <a:lstStyle/>
                    <a:p>
                      <a:endParaRPr lang="en-IN"/>
                    </a:p>
                  </a:txBody>
                  <a:tcPr/>
                </a:tc>
                <a:extLst>
                  <a:ext uri="{0D108BD9-81ED-4DB2-BD59-A6C34878D82A}">
                    <a16:rowId xmlns:a16="http://schemas.microsoft.com/office/drawing/2014/main" val="826534181"/>
                  </a:ext>
                </a:extLst>
              </a:tr>
              <a:tr h="273046">
                <a:tc>
                  <a:txBody>
                    <a:bodyPr/>
                    <a:lstStyle/>
                    <a:p>
                      <a:pPr algn="ctr">
                        <a:lnSpc>
                          <a:spcPts val="1800"/>
                        </a:lnSpc>
                        <a:spcAft>
                          <a:spcPts val="800"/>
                        </a:spcAft>
                      </a:pPr>
                      <a:r>
                        <a:rPr lang="en-IN" sz="600">
                          <a:effectLst/>
                        </a:rPr>
                        <a:t>Feature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gn="ctr">
                        <a:lnSpc>
                          <a:spcPts val="1800"/>
                        </a:lnSpc>
                        <a:spcAft>
                          <a:spcPts val="800"/>
                        </a:spcAft>
                      </a:pPr>
                      <a:r>
                        <a:rPr lang="en-IN" sz="600">
                          <a:effectLst/>
                        </a:rPr>
                        <a:t>Description</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1800822020"/>
                  </a:ext>
                </a:extLst>
              </a:tr>
              <a:tr h="273046">
                <a:tc>
                  <a:txBody>
                    <a:bodyPr/>
                    <a:lstStyle/>
                    <a:p>
                      <a:pPr>
                        <a:lnSpc>
                          <a:spcPts val="1800"/>
                        </a:lnSpc>
                        <a:spcAft>
                          <a:spcPts val="800"/>
                        </a:spcAft>
                      </a:pPr>
                      <a:r>
                        <a:rPr lang="en-IN" sz="600" dirty="0">
                          <a:effectLst/>
                        </a:rPr>
                        <a:t>Request-Reply</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Calls an external receiver system in a synchronous step and gets back a response.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2759520044"/>
                  </a:ext>
                </a:extLst>
              </a:tr>
              <a:tr h="273046">
                <a:tc>
                  <a:txBody>
                    <a:bodyPr/>
                    <a:lstStyle/>
                    <a:p>
                      <a:pPr>
                        <a:lnSpc>
                          <a:spcPts val="1800"/>
                        </a:lnSpc>
                        <a:spcAft>
                          <a:spcPts val="800"/>
                        </a:spcAft>
                      </a:pPr>
                      <a:r>
                        <a:rPr lang="en-IN" sz="600">
                          <a:effectLst/>
                        </a:rPr>
                        <a:t>Send</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Calls an external receiver system for use cases where no reply is expected.</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2759888847"/>
                  </a:ext>
                </a:extLst>
              </a:tr>
              <a:tr h="553601">
                <a:tc>
                  <a:txBody>
                    <a:bodyPr/>
                    <a:lstStyle/>
                    <a:p>
                      <a:pPr>
                        <a:lnSpc>
                          <a:spcPts val="1800"/>
                        </a:lnSpc>
                        <a:spcAft>
                          <a:spcPts val="800"/>
                        </a:spcAft>
                      </a:pPr>
                      <a:r>
                        <a:rPr lang="en-IN" sz="600">
                          <a:effectLst/>
                        </a:rPr>
                        <a:t>Content Enricher</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Calls an external system, accesses resources of this system, and merges the returned content with the original message.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4264164923"/>
                  </a:ext>
                </a:extLst>
              </a:tr>
              <a:tr h="273046">
                <a:tc>
                  <a:txBody>
                    <a:bodyPr/>
                    <a:lstStyle/>
                    <a:p>
                      <a:pPr>
                        <a:lnSpc>
                          <a:spcPts val="1800"/>
                        </a:lnSpc>
                        <a:spcAft>
                          <a:spcPts val="800"/>
                        </a:spcAft>
                      </a:pPr>
                      <a:r>
                        <a:rPr lang="en-IN" sz="600">
                          <a:effectLst/>
                        </a:rPr>
                        <a:t>Poll Enrich Step</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Polls content from an external component, and enriches the original message with it.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1522076601"/>
                  </a:ext>
                </a:extLst>
              </a:tr>
              <a:tr h="1488786">
                <a:tc>
                  <a:txBody>
                    <a:bodyPr/>
                    <a:lstStyle/>
                    <a:p>
                      <a:pPr>
                        <a:lnSpc>
                          <a:spcPts val="1800"/>
                        </a:lnSpc>
                        <a:spcAft>
                          <a:spcPts val="800"/>
                        </a:spcAft>
                      </a:pPr>
                      <a:r>
                        <a:rPr lang="en-IN" sz="600">
                          <a:effectLst/>
                        </a:rPr>
                        <a:t>Process Call</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1200"/>
                        </a:spcAft>
                      </a:pPr>
                      <a:r>
                        <a:rPr lang="en-IN" sz="600">
                          <a:effectLst/>
                        </a:rPr>
                        <a:t>Calls a local integration process.</a:t>
                      </a:r>
                    </a:p>
                    <a:p>
                      <a:pPr>
                        <a:lnSpc>
                          <a:spcPts val="1800"/>
                        </a:lnSpc>
                        <a:spcBef>
                          <a:spcPts val="1200"/>
                        </a:spcBef>
                        <a:spcAft>
                          <a:spcPts val="800"/>
                        </a:spcAft>
                      </a:pPr>
                      <a:r>
                        <a:rPr lang="en-IN" sz="600">
                          <a:effectLst/>
                        </a:rPr>
                        <a:t>A local integration process defines a container for a separate subprocess to be called from the main process. Using local integration processes, a complex message processing sequence can be fragmented and decomposed into smaller parts.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647700875"/>
                  </a:ext>
                </a:extLst>
              </a:tr>
              <a:tr h="273046">
                <a:tc>
                  <a:txBody>
                    <a:bodyPr/>
                    <a:lstStyle/>
                    <a:p>
                      <a:pPr>
                        <a:lnSpc>
                          <a:spcPts val="1800"/>
                        </a:lnSpc>
                        <a:spcAft>
                          <a:spcPts val="800"/>
                        </a:spcAft>
                      </a:pPr>
                      <a:r>
                        <a:rPr lang="en-IN" sz="600">
                          <a:effectLst/>
                        </a:rPr>
                        <a:t>Looping Process Call</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a:effectLst/>
                        </a:rPr>
                        <a:t>Calls a local integration process in a loop.</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278685990"/>
                  </a:ext>
                </a:extLst>
              </a:tr>
              <a:tr h="1114712">
                <a:tc>
                  <a:txBody>
                    <a:bodyPr/>
                    <a:lstStyle/>
                    <a:p>
                      <a:pPr>
                        <a:lnSpc>
                          <a:spcPts val="1800"/>
                        </a:lnSpc>
                        <a:spcAft>
                          <a:spcPts val="800"/>
                        </a:spcAft>
                      </a:pPr>
                      <a:r>
                        <a:rPr lang="en-IN" sz="600">
                          <a:effectLst/>
                        </a:rPr>
                        <a:t>Idempotent Process Call</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tc>
                  <a:txBody>
                    <a:bodyPr/>
                    <a:lstStyle/>
                    <a:p>
                      <a:pPr>
                        <a:lnSpc>
                          <a:spcPts val="1800"/>
                        </a:lnSpc>
                        <a:spcAft>
                          <a:spcPts val="800"/>
                        </a:spcAft>
                      </a:pPr>
                      <a:r>
                        <a:rPr lang="en-IN" sz="600" dirty="0">
                          <a:effectLst/>
                        </a:rPr>
                        <a:t>Detects if a message ID has already been successfully processed and stores the status of the successful process in the idempotent repository. If there's duplicate execution with the same message ID (for example if there’s a retry by the sender system), the called subprocess can either be skipped or the message is marked as a duplicate. You can then decide how to handle the duplicate in the subprocess.</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15641" marR="15641" marT="15641" marB="15641"/>
                </a:tc>
                <a:extLst>
                  <a:ext uri="{0D108BD9-81ED-4DB2-BD59-A6C34878D82A}">
                    <a16:rowId xmlns:a16="http://schemas.microsoft.com/office/drawing/2014/main" val="3938533294"/>
                  </a:ext>
                </a:extLst>
              </a:tr>
            </a:tbl>
          </a:graphicData>
        </a:graphic>
      </p:graphicFrame>
    </p:spTree>
    <p:extLst>
      <p:ext uri="{BB962C8B-B14F-4D97-AF65-F5344CB8AC3E}">
        <p14:creationId xmlns:p14="http://schemas.microsoft.com/office/powerpoint/2010/main" val="4771730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8CCC-5025-4B7B-94ED-920151A9E02A}"/>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EADF63C8-8AAB-4652-8B2D-63952E5E84CE}"/>
              </a:ext>
            </a:extLst>
          </p:cNvPr>
          <p:cNvGraphicFramePr>
            <a:graphicFrameLocks noGrp="1"/>
          </p:cNvGraphicFramePr>
          <p:nvPr>
            <p:ph idx="1"/>
            <p:extLst>
              <p:ext uri="{D42A27DB-BD31-4B8C-83A1-F6EECF244321}">
                <p14:modId xmlns:p14="http://schemas.microsoft.com/office/powerpoint/2010/main" val="1703849883"/>
              </p:ext>
            </p:extLst>
          </p:nvPr>
        </p:nvGraphicFramePr>
        <p:xfrm>
          <a:off x="153619" y="-2067592"/>
          <a:ext cx="8434426" cy="7903910"/>
        </p:xfrm>
        <a:graphic>
          <a:graphicData uri="http://schemas.openxmlformats.org/drawingml/2006/table">
            <a:tbl>
              <a:tblPr firstRow="1" firstCol="1" bandRow="1">
                <a:tableStyleId>{5C22544A-7EE6-4342-B048-85BDC9FD1C3A}</a:tableStyleId>
              </a:tblPr>
              <a:tblGrid>
                <a:gridCol w="8434426">
                  <a:extLst>
                    <a:ext uri="{9D8B030D-6E8A-4147-A177-3AD203B41FA5}">
                      <a16:colId xmlns:a16="http://schemas.microsoft.com/office/drawing/2014/main" val="1739650017"/>
                    </a:ext>
                  </a:extLst>
                </a:gridCol>
              </a:tblGrid>
              <a:tr h="73326">
                <a:tc>
                  <a:txBody>
                    <a:bodyPr/>
                    <a:lstStyle/>
                    <a:p>
                      <a:pPr>
                        <a:lnSpc>
                          <a:spcPts val="1500"/>
                        </a:lnSpc>
                        <a:spcAft>
                          <a:spcPts val="800"/>
                        </a:spcAft>
                      </a:pPr>
                      <a:r>
                        <a:rPr lang="en-IN" sz="200">
                          <a:effectLst/>
                        </a:rPr>
                        <a:t>Routing</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nchor="ctr"/>
                </a:tc>
                <a:extLst>
                  <a:ext uri="{0D108BD9-81ED-4DB2-BD59-A6C34878D82A}">
                    <a16:rowId xmlns:a16="http://schemas.microsoft.com/office/drawing/2014/main" val="395157991"/>
                  </a:ext>
                </a:extLst>
              </a:tr>
              <a:tr h="79092">
                <a:tc>
                  <a:txBody>
                    <a:bodyPr/>
                    <a:lstStyle/>
                    <a:p>
                      <a:pPr algn="ctr">
                        <a:lnSpc>
                          <a:spcPts val="1800"/>
                        </a:lnSpc>
                        <a:spcAft>
                          <a:spcPts val="800"/>
                        </a:spcAft>
                      </a:pPr>
                      <a:r>
                        <a:rPr lang="en-IN" sz="200">
                          <a:effectLst/>
                        </a:rPr>
                        <a:t>Description</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tc>
                <a:extLst>
                  <a:ext uri="{0D108BD9-81ED-4DB2-BD59-A6C34878D82A}">
                    <a16:rowId xmlns:a16="http://schemas.microsoft.com/office/drawing/2014/main" val="822638700"/>
                  </a:ext>
                </a:extLst>
              </a:tr>
              <a:tr h="325134">
                <a:tc>
                  <a:txBody>
                    <a:bodyPr/>
                    <a:lstStyle/>
                    <a:p>
                      <a:pPr>
                        <a:lnSpc>
                          <a:spcPts val="1800"/>
                        </a:lnSpc>
                        <a:spcAft>
                          <a:spcPts val="1200"/>
                        </a:spcAft>
                      </a:pPr>
                      <a:r>
                        <a:rPr lang="en-IN" sz="200">
                          <a:effectLst/>
                        </a:rPr>
                        <a:t>Routes a message to one or more receivers.</a:t>
                      </a:r>
                    </a:p>
                    <a:p>
                      <a:pPr>
                        <a:lnSpc>
                          <a:spcPts val="1800"/>
                        </a:lnSpc>
                        <a:spcBef>
                          <a:spcPts val="1200"/>
                        </a:spcBef>
                        <a:spcAft>
                          <a:spcPts val="800"/>
                        </a:spcAft>
                      </a:pPr>
                      <a:r>
                        <a:rPr lang="en-IN" sz="200">
                          <a:effectLst/>
                        </a:rPr>
                        <a:t>SAP Cloud Integration also supports routing that depends on the content of the message (content-based routing). For example, the tenant detects that a message has a particular field value, and forwards it to the specific receiver participant that handles requests from the sender participant.</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tc>
                <a:extLst>
                  <a:ext uri="{0D108BD9-81ED-4DB2-BD59-A6C34878D82A}">
                    <a16:rowId xmlns:a16="http://schemas.microsoft.com/office/drawing/2014/main" val="308369873"/>
                  </a:ext>
                </a:extLst>
              </a:tr>
              <a:tr h="340512">
                <a:tc>
                  <a:txBody>
                    <a:bodyPr/>
                    <a:lstStyle/>
                    <a:p>
                      <a:pPr>
                        <a:lnSpc>
                          <a:spcPts val="1800"/>
                        </a:lnSpc>
                        <a:spcAft>
                          <a:spcPts val="1200"/>
                        </a:spcAft>
                      </a:pPr>
                      <a:r>
                        <a:rPr lang="en-IN" sz="200">
                          <a:effectLst/>
                        </a:rPr>
                        <a:t>Sends the same message to more than one receiver.</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Parallel multicast: Initiates message transfer to all the receiver nodes in parallel</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200">
                          <a:effectLst/>
                        </a:rPr>
                        <a:t>Sequential multicast: defines the sequence in which the message transfer to the receivers is initiated.</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tc>
                <a:extLst>
                  <a:ext uri="{0D108BD9-81ED-4DB2-BD59-A6C34878D82A}">
                    <a16:rowId xmlns:a16="http://schemas.microsoft.com/office/drawing/2014/main" val="2353660430"/>
                  </a:ext>
                </a:extLst>
              </a:tr>
              <a:tr h="1509211">
                <a:tc>
                  <a:txBody>
                    <a:bodyPr/>
                    <a:lstStyle/>
                    <a:p>
                      <a:pPr>
                        <a:lnSpc>
                          <a:spcPts val="1800"/>
                        </a:lnSpc>
                        <a:spcAft>
                          <a:spcPts val="1200"/>
                        </a:spcAft>
                      </a:pPr>
                      <a:r>
                        <a:rPr lang="en-IN" sz="800" dirty="0">
                          <a:effectLst/>
                        </a:rPr>
                        <a:t>Decomposes a composite message into a series of individual messages and sends them to a receiver.</a:t>
                      </a:r>
                    </a:p>
                    <a:p>
                      <a:pPr>
                        <a:lnSpc>
                          <a:spcPts val="1800"/>
                        </a:lnSpc>
                        <a:spcBef>
                          <a:spcPts val="1200"/>
                        </a:spcBef>
                        <a:spcAft>
                          <a:spcPts val="1200"/>
                        </a:spcAft>
                      </a:pPr>
                      <a:r>
                        <a:rPr lang="en-IN" sz="800" dirty="0">
                          <a:effectLst/>
                        </a:rPr>
                        <a:t>Supported splitters: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General splitter: Breaks down a composite message containing ‘n’ messages into ‘n’ individual messages. Each individual message is enveloped by the same elements that enveloped the composite message.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Iterating splitter: Splits a composite message into a series of smaller messages without copying the enveloping elements of the composite message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PKCS#7/CMS splitter: Splits a PKCS7 Signed Data message that contains a signature and content (and breaks down the signature and content into separate files)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IDoc splitter: Splits a composite IDoc messages into a series of individual IDoc messages with the enveloping elements of the composite IDoc message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EDI splitter: Splits a bulk EDI message into a series of individual messages and validates and acknowledges the inbound message.</a:t>
                      </a:r>
                    </a:p>
                    <a:p>
                      <a:pPr marL="457200">
                        <a:lnSpc>
                          <a:spcPts val="1800"/>
                        </a:lnSpc>
                        <a:spcBef>
                          <a:spcPts val="1200"/>
                        </a:spcBef>
                        <a:spcAft>
                          <a:spcPts val="1200"/>
                        </a:spcAft>
                      </a:pPr>
                      <a:r>
                        <a:rPr lang="en-IN" sz="800" dirty="0">
                          <a:effectLst/>
                        </a:rPr>
                        <a:t>A bulk EDI message can contain one or more EDI formats, such as EDIFACT, EANCOM, or ASC-X12. The EDI splitter can process different EDI formats depending on the business requirements of the trading partners.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Zip splitter: Splits an inbound archive file (.zip) into individual files.</a:t>
                      </a:r>
                    </a:p>
                    <a:p>
                      <a:pPr>
                        <a:lnSpc>
                          <a:spcPts val="1800"/>
                        </a:lnSpc>
                        <a:spcBef>
                          <a:spcPts val="1200"/>
                        </a:spcBef>
                        <a:spcAft>
                          <a:spcPts val="800"/>
                        </a:spcAft>
                      </a:pPr>
                      <a:r>
                        <a:rPr lang="en-IN" sz="200" dirty="0">
                          <a:effectLst/>
                        </a:rPr>
                        <a:t>Certain constraints apply with regard to the supported data formats (as described in the product documentation).</a:t>
                      </a:r>
                      <a:endParaRPr lang="en-IN" sz="200" dirty="0">
                        <a:effectLst/>
                        <a:latin typeface="Calibri" panose="020F0502020204030204" pitchFamily="34" charset="0"/>
                        <a:ea typeface="Calibri" panose="020F0502020204030204" pitchFamily="34" charset="0"/>
                        <a:cs typeface="Times New Roman" panose="02020603050405020304" pitchFamily="18" charset="0"/>
                      </a:endParaRPr>
                    </a:p>
                  </a:txBody>
                  <a:tcPr marL="18453" marR="18453" marT="18453" marB="18453"/>
                </a:tc>
                <a:extLst>
                  <a:ext uri="{0D108BD9-81ED-4DB2-BD59-A6C34878D82A}">
                    <a16:rowId xmlns:a16="http://schemas.microsoft.com/office/drawing/2014/main" val="3565480445"/>
                  </a:ext>
                </a:extLst>
              </a:tr>
            </a:tbl>
          </a:graphicData>
        </a:graphic>
      </p:graphicFrame>
    </p:spTree>
    <p:extLst>
      <p:ext uri="{BB962C8B-B14F-4D97-AF65-F5344CB8AC3E}">
        <p14:creationId xmlns:p14="http://schemas.microsoft.com/office/powerpoint/2010/main" val="3496859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41D1-7FCA-4FB1-91A6-DC9A9377D50D}"/>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62B510F0-6C8A-A9C5-F90E-622C61AB1F05}"/>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35511CEE-7346-491D-90D3-6251915B8A88}"/>
              </a:ext>
            </a:extLst>
          </p:cNvPr>
          <p:cNvGraphicFramePr>
            <a:graphicFrameLocks/>
          </p:cNvGraphicFramePr>
          <p:nvPr/>
        </p:nvGraphicFramePr>
        <p:xfrm>
          <a:off x="3617524" y="1032964"/>
          <a:ext cx="4670298" cy="3085342"/>
        </p:xfrm>
        <a:graphic>
          <a:graphicData uri="http://schemas.openxmlformats.org/drawingml/2006/table">
            <a:tbl>
              <a:tblPr firstRow="1" firstCol="1" bandRow="1">
                <a:tableStyleId>{5C22544A-7EE6-4342-B048-85BDC9FD1C3A}</a:tableStyleId>
              </a:tblPr>
              <a:tblGrid>
                <a:gridCol w="999227">
                  <a:extLst>
                    <a:ext uri="{9D8B030D-6E8A-4147-A177-3AD203B41FA5}">
                      <a16:colId xmlns:a16="http://schemas.microsoft.com/office/drawing/2014/main" val="533870290"/>
                    </a:ext>
                  </a:extLst>
                </a:gridCol>
                <a:gridCol w="3671071">
                  <a:extLst>
                    <a:ext uri="{9D8B030D-6E8A-4147-A177-3AD203B41FA5}">
                      <a16:colId xmlns:a16="http://schemas.microsoft.com/office/drawing/2014/main" val="199011362"/>
                    </a:ext>
                  </a:extLst>
                </a:gridCol>
              </a:tblGrid>
              <a:tr h="2290707">
                <a:tc>
                  <a:txBody>
                    <a:bodyPr/>
                    <a:lstStyle/>
                    <a:p>
                      <a:pPr>
                        <a:lnSpc>
                          <a:spcPts val="1800"/>
                        </a:lnSpc>
                        <a:spcAft>
                          <a:spcPts val="800"/>
                        </a:spcAft>
                      </a:pPr>
                      <a:r>
                        <a:rPr lang="en-IN" sz="1000">
                          <a:effectLst/>
                        </a:rPr>
                        <a:t>Join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3520" marR="53520" marT="53520" marB="53520"/>
                </a:tc>
                <a:tc>
                  <a:txBody>
                    <a:bodyPr/>
                    <a:lstStyle/>
                    <a:p>
                      <a:pPr>
                        <a:lnSpc>
                          <a:spcPts val="1800"/>
                        </a:lnSpc>
                        <a:spcAft>
                          <a:spcPts val="1200"/>
                        </a:spcAft>
                      </a:pPr>
                      <a:r>
                        <a:rPr lang="en-IN" sz="1000">
                          <a:effectLst/>
                        </a:rPr>
                        <a:t>Merges messages from different routes and combines them into a single message.</a:t>
                      </a:r>
                    </a:p>
                    <a:p>
                      <a:pPr>
                        <a:lnSpc>
                          <a:spcPts val="1800"/>
                        </a:lnSpc>
                        <a:spcBef>
                          <a:spcPts val="1200"/>
                        </a:spcBef>
                        <a:spcAft>
                          <a:spcPts val="1200"/>
                        </a:spcAft>
                      </a:pPr>
                      <a:r>
                        <a:rPr lang="en-IN" sz="1000">
                          <a:effectLst/>
                        </a:rPr>
                        <a:t>This feature is used in combination with the Gather feature. Join simply brings together the messages from different routes; it doesn't affect the content of the messages.</a:t>
                      </a:r>
                    </a:p>
                    <a:p>
                      <a:pPr>
                        <a:lnSpc>
                          <a:spcPts val="1800"/>
                        </a:lnSpc>
                        <a:spcBef>
                          <a:spcPts val="1200"/>
                        </a:spcBef>
                        <a:spcAft>
                          <a:spcPts val="800"/>
                        </a:spcAft>
                      </a:pPr>
                      <a:r>
                        <a:rPr lang="en-IN" sz="1000">
                          <a:effectLst/>
                        </a:rPr>
                        <a:t>Certain constraints apply with regard to the usage of this feature (as described in the product documentation).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3520" marR="53520" marT="53520" marB="53520"/>
                </a:tc>
                <a:extLst>
                  <a:ext uri="{0D108BD9-81ED-4DB2-BD59-A6C34878D82A}">
                    <a16:rowId xmlns:a16="http://schemas.microsoft.com/office/drawing/2014/main" val="1184240958"/>
                  </a:ext>
                </a:extLst>
              </a:tr>
              <a:tr h="792822">
                <a:tc>
                  <a:txBody>
                    <a:bodyPr/>
                    <a:lstStyle/>
                    <a:p>
                      <a:pPr>
                        <a:lnSpc>
                          <a:spcPts val="1800"/>
                        </a:lnSpc>
                        <a:spcAft>
                          <a:spcPts val="800"/>
                        </a:spcAft>
                      </a:pPr>
                      <a:r>
                        <a:rPr lang="en-IN" sz="1000">
                          <a:effectLst/>
                        </a:rPr>
                        <a:t>Gather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3520" marR="53520" marT="53520" marB="53520"/>
                </a:tc>
                <a:tc>
                  <a:txBody>
                    <a:bodyPr/>
                    <a:lstStyle/>
                    <a:p>
                      <a:pPr>
                        <a:lnSpc>
                          <a:spcPts val="1800"/>
                        </a:lnSpc>
                        <a:spcAft>
                          <a:spcPts val="800"/>
                        </a:spcAft>
                      </a:pPr>
                      <a:r>
                        <a:rPr lang="en-IN" sz="1000">
                          <a:effectLst/>
                        </a:rPr>
                        <a:t>Merges messages from different routes (into a single message) with the option to define certain strategies how to combine the initial messages.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3520" marR="53520" marT="53520" marB="53520"/>
                </a:tc>
                <a:extLst>
                  <a:ext uri="{0D108BD9-81ED-4DB2-BD59-A6C34878D82A}">
                    <a16:rowId xmlns:a16="http://schemas.microsoft.com/office/drawing/2014/main" val="2805144060"/>
                  </a:ext>
                </a:extLst>
              </a:tr>
            </a:tbl>
          </a:graphicData>
        </a:graphic>
      </p:graphicFrame>
    </p:spTree>
    <p:extLst>
      <p:ext uri="{BB962C8B-B14F-4D97-AF65-F5344CB8AC3E}">
        <p14:creationId xmlns:p14="http://schemas.microsoft.com/office/powerpoint/2010/main" val="19677949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D36-1992-4F12-A950-0CC3FF0B1277}"/>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DEBC2E67-D40D-E4D4-6A37-3F3FDBEE9AA1}"/>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44485333-3E1B-4040-987D-C7B94FC4BC27}"/>
              </a:ext>
            </a:extLst>
          </p:cNvPr>
          <p:cNvGraphicFramePr>
            <a:graphicFrameLocks/>
          </p:cNvGraphicFramePr>
          <p:nvPr/>
        </p:nvGraphicFramePr>
        <p:xfrm>
          <a:off x="3617524" y="999171"/>
          <a:ext cx="4670298" cy="4112220"/>
        </p:xfrm>
        <a:graphic>
          <a:graphicData uri="http://schemas.openxmlformats.org/drawingml/2006/table">
            <a:tbl>
              <a:tblPr firstRow="1" firstCol="1" bandRow="1">
                <a:tableStyleId>{5C22544A-7EE6-4342-B048-85BDC9FD1C3A}</a:tableStyleId>
              </a:tblPr>
              <a:tblGrid>
                <a:gridCol w="1387709">
                  <a:extLst>
                    <a:ext uri="{9D8B030D-6E8A-4147-A177-3AD203B41FA5}">
                      <a16:colId xmlns:a16="http://schemas.microsoft.com/office/drawing/2014/main" val="922207148"/>
                    </a:ext>
                  </a:extLst>
                </a:gridCol>
                <a:gridCol w="3282589">
                  <a:extLst>
                    <a:ext uri="{9D8B030D-6E8A-4147-A177-3AD203B41FA5}">
                      <a16:colId xmlns:a16="http://schemas.microsoft.com/office/drawing/2014/main" val="2597299368"/>
                    </a:ext>
                  </a:extLst>
                </a:gridCol>
              </a:tblGrid>
              <a:tr h="204503">
                <a:tc gridSpan="2">
                  <a:txBody>
                    <a:bodyPr/>
                    <a:lstStyle/>
                    <a:p>
                      <a:pPr>
                        <a:lnSpc>
                          <a:spcPts val="1500"/>
                        </a:lnSpc>
                        <a:spcAft>
                          <a:spcPts val="800"/>
                        </a:spcAft>
                      </a:pPr>
                      <a:r>
                        <a:rPr lang="en-IN" sz="700">
                          <a:effectLst/>
                        </a:rPr>
                        <a:t>Storing Data During Processing</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nchor="ctr"/>
                </a:tc>
                <a:tc hMerge="1">
                  <a:txBody>
                    <a:bodyPr/>
                    <a:lstStyle/>
                    <a:p>
                      <a:endParaRPr lang="en-IN"/>
                    </a:p>
                  </a:txBody>
                  <a:tcPr/>
                </a:tc>
                <a:extLst>
                  <a:ext uri="{0D108BD9-81ED-4DB2-BD59-A6C34878D82A}">
                    <a16:rowId xmlns:a16="http://schemas.microsoft.com/office/drawing/2014/main" val="1890162633"/>
                  </a:ext>
                </a:extLst>
              </a:tr>
              <a:tr h="224712">
                <a:tc>
                  <a:txBody>
                    <a:bodyPr/>
                    <a:lstStyle/>
                    <a:p>
                      <a:pPr algn="ctr">
                        <a:lnSpc>
                          <a:spcPts val="1800"/>
                        </a:lnSpc>
                        <a:spcAft>
                          <a:spcPts val="800"/>
                        </a:spcAft>
                      </a:pPr>
                      <a:r>
                        <a:rPr lang="en-IN" sz="700">
                          <a:effectLst/>
                        </a:rPr>
                        <a:t>Feature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tc>
                  <a:txBody>
                    <a:bodyPr/>
                    <a:lstStyle/>
                    <a:p>
                      <a:pPr algn="ctr">
                        <a:lnSpc>
                          <a:spcPts val="1800"/>
                        </a:lnSpc>
                        <a:spcAft>
                          <a:spcPts val="800"/>
                        </a:spcAft>
                      </a:pPr>
                      <a:r>
                        <a:rPr lang="en-IN" sz="700">
                          <a:effectLst/>
                        </a:rPr>
                        <a:t>Description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extLst>
                  <a:ext uri="{0D108BD9-81ED-4DB2-BD59-A6C34878D82A}">
                    <a16:rowId xmlns:a16="http://schemas.microsoft.com/office/drawing/2014/main" val="3699911937"/>
                  </a:ext>
                </a:extLst>
              </a:tr>
              <a:tr h="386377">
                <a:tc>
                  <a:txBody>
                    <a:bodyPr/>
                    <a:lstStyle/>
                    <a:p>
                      <a:pPr>
                        <a:lnSpc>
                          <a:spcPts val="1800"/>
                        </a:lnSpc>
                        <a:spcAft>
                          <a:spcPts val="800"/>
                        </a:spcAft>
                      </a:pPr>
                      <a:r>
                        <a:rPr lang="en-IN" sz="700">
                          <a:effectLst/>
                        </a:rPr>
                        <a:t>Persist Message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tc>
                  <a:txBody>
                    <a:bodyPr/>
                    <a:lstStyle/>
                    <a:p>
                      <a:pPr>
                        <a:lnSpc>
                          <a:spcPts val="1800"/>
                        </a:lnSpc>
                        <a:spcAft>
                          <a:spcPts val="800"/>
                        </a:spcAft>
                      </a:pPr>
                      <a:r>
                        <a:rPr lang="en-IN" sz="700">
                          <a:effectLst/>
                        </a:rPr>
                        <a:t>Stores a message payload so that you can access the stored message and analyze it at a later point in time.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extLst>
                  <a:ext uri="{0D108BD9-81ED-4DB2-BD59-A6C34878D82A}">
                    <a16:rowId xmlns:a16="http://schemas.microsoft.com/office/drawing/2014/main" val="763152564"/>
                  </a:ext>
                </a:extLst>
              </a:tr>
              <a:tr h="2110812">
                <a:tc>
                  <a:txBody>
                    <a:bodyPr/>
                    <a:lstStyle/>
                    <a:p>
                      <a:pPr>
                        <a:lnSpc>
                          <a:spcPts val="1800"/>
                        </a:lnSpc>
                        <a:spcAft>
                          <a:spcPts val="800"/>
                        </a:spcAft>
                      </a:pPr>
                      <a:r>
                        <a:rPr lang="en-IN" sz="700">
                          <a:effectLst/>
                        </a:rPr>
                        <a:t>Data Store Operations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tc>
                  <a:txBody>
                    <a:bodyPr/>
                    <a:lstStyle/>
                    <a:p>
                      <a:pPr>
                        <a:lnSpc>
                          <a:spcPts val="1800"/>
                        </a:lnSpc>
                        <a:spcAft>
                          <a:spcPts val="1200"/>
                        </a:spcAft>
                      </a:pPr>
                      <a:r>
                        <a:rPr lang="en-IN" sz="700">
                          <a:effectLst/>
                        </a:rPr>
                        <a:t>Stores messages temporarily for later processing.</a:t>
                      </a:r>
                    </a:p>
                    <a:p>
                      <a:pPr>
                        <a:lnSpc>
                          <a:spcPts val="1800"/>
                        </a:lnSpc>
                        <a:spcBef>
                          <a:spcPts val="1200"/>
                        </a:spcBef>
                        <a:spcAft>
                          <a:spcPts val="1200"/>
                        </a:spcAft>
                      </a:pPr>
                      <a:r>
                        <a:rPr lang="en-IN" sz="700">
                          <a:effectLst/>
                        </a:rPr>
                        <a:t>The following operations are supported:</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700">
                          <a:effectLst/>
                        </a:rPr>
                        <a:t>SELECT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700">
                          <a:effectLst/>
                        </a:rPr>
                        <a:t>GET</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700">
                          <a:effectLst/>
                        </a:rPr>
                        <a:t>WRITE</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700">
                          <a:effectLst/>
                        </a:rPr>
                        <a:t>DELETE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extLst>
                  <a:ext uri="{0D108BD9-81ED-4DB2-BD59-A6C34878D82A}">
                    <a16:rowId xmlns:a16="http://schemas.microsoft.com/office/drawing/2014/main" val="526041788"/>
                  </a:ext>
                </a:extLst>
              </a:tr>
              <a:tr h="224712">
                <a:tc>
                  <a:txBody>
                    <a:bodyPr/>
                    <a:lstStyle/>
                    <a:p>
                      <a:pPr>
                        <a:lnSpc>
                          <a:spcPts val="1800"/>
                        </a:lnSpc>
                        <a:spcAft>
                          <a:spcPts val="800"/>
                        </a:spcAft>
                      </a:pPr>
                      <a:r>
                        <a:rPr lang="en-IN" sz="700">
                          <a:effectLst/>
                        </a:rPr>
                        <a:t>Write Variables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tc>
                  <a:txBody>
                    <a:bodyPr/>
                    <a:lstStyle/>
                    <a:p>
                      <a:pPr>
                        <a:lnSpc>
                          <a:spcPts val="1800"/>
                        </a:lnSpc>
                        <a:spcAft>
                          <a:spcPts val="800"/>
                        </a:spcAft>
                      </a:pPr>
                      <a:r>
                        <a:rPr lang="en-IN" sz="700">
                          <a:effectLst/>
                        </a:rPr>
                        <a:t>Specifies values for variables required during message processing.</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27301" marR="27301" marT="27301" marB="27301"/>
                </a:tc>
                <a:extLst>
                  <a:ext uri="{0D108BD9-81ED-4DB2-BD59-A6C34878D82A}">
                    <a16:rowId xmlns:a16="http://schemas.microsoft.com/office/drawing/2014/main" val="9825518"/>
                  </a:ext>
                </a:extLst>
              </a:tr>
            </a:tbl>
          </a:graphicData>
        </a:graphic>
      </p:graphicFrame>
    </p:spTree>
    <p:extLst>
      <p:ext uri="{BB962C8B-B14F-4D97-AF65-F5344CB8AC3E}">
        <p14:creationId xmlns:p14="http://schemas.microsoft.com/office/powerpoint/2010/main" val="3419069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5649-A362-4038-9F36-1451C7998B7D}"/>
              </a:ext>
            </a:extLst>
          </p:cNvPr>
          <p:cNvSpPr>
            <a:spLocks noGrp="1"/>
          </p:cNvSpPr>
          <p:nvPr>
            <p:ph type="title"/>
          </p:nvPr>
        </p:nvSpPr>
        <p:spPr>
          <a:xfrm>
            <a:off x="603504" y="723519"/>
            <a:ext cx="2300202" cy="891540"/>
          </a:xfrm>
        </p:spPr>
        <p:txBody>
          <a:bodyPr>
            <a:normAutofit/>
          </a:bodyPr>
          <a:lstStyle/>
          <a:p>
            <a:endParaRPr lang="en-IN"/>
          </a:p>
        </p:txBody>
      </p:sp>
      <p:sp>
        <p:nvSpPr>
          <p:cNvPr id="9" name="Content Placeholder 8">
            <a:extLst>
              <a:ext uri="{FF2B5EF4-FFF2-40B4-BE49-F238E27FC236}">
                <a16:creationId xmlns:a16="http://schemas.microsoft.com/office/drawing/2014/main" id="{69304620-8E7F-D614-EB7D-A1A7523BBAA2}"/>
              </a:ext>
            </a:extLst>
          </p:cNvPr>
          <p:cNvSpPr>
            <a:spLocks noGrp="1"/>
          </p:cNvSpPr>
          <p:nvPr>
            <p:ph idx="1"/>
          </p:nvPr>
        </p:nvSpPr>
        <p:spPr>
          <a:xfrm>
            <a:off x="602433" y="1978533"/>
            <a:ext cx="2297823" cy="2447404"/>
          </a:xfrm>
        </p:spPr>
        <p:txBody>
          <a:bodyPr>
            <a:normAutofit/>
          </a:bodyPr>
          <a:lstStyle/>
          <a:p>
            <a:endParaRPr lang="en-US"/>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315BE3E2-8870-4262-B923-67F36126BE52}"/>
              </a:ext>
            </a:extLst>
          </p:cNvPr>
          <p:cNvGraphicFramePr>
            <a:graphicFrameLocks/>
          </p:cNvGraphicFramePr>
          <p:nvPr>
            <p:extLst>
              <p:ext uri="{D42A27DB-BD31-4B8C-83A1-F6EECF244321}">
                <p14:modId xmlns:p14="http://schemas.microsoft.com/office/powerpoint/2010/main" val="3798771564"/>
              </p:ext>
            </p:extLst>
          </p:nvPr>
        </p:nvGraphicFramePr>
        <p:xfrm>
          <a:off x="391887" y="368834"/>
          <a:ext cx="7876134" cy="6473603"/>
        </p:xfrm>
        <a:graphic>
          <a:graphicData uri="http://schemas.openxmlformats.org/drawingml/2006/table">
            <a:tbl>
              <a:tblPr firstRow="1" firstCol="1" bandRow="1">
                <a:tableStyleId>{5C22544A-7EE6-4342-B048-85BDC9FD1C3A}</a:tableStyleId>
              </a:tblPr>
              <a:tblGrid>
                <a:gridCol w="7876134">
                  <a:extLst>
                    <a:ext uri="{9D8B030D-6E8A-4147-A177-3AD203B41FA5}">
                      <a16:colId xmlns:a16="http://schemas.microsoft.com/office/drawing/2014/main" val="4128353721"/>
                    </a:ext>
                  </a:extLst>
                </a:gridCol>
              </a:tblGrid>
              <a:tr h="211120">
                <a:tc>
                  <a:txBody>
                    <a:bodyPr/>
                    <a:lstStyle/>
                    <a:p>
                      <a:pPr>
                        <a:lnSpc>
                          <a:spcPts val="1500"/>
                        </a:lnSpc>
                        <a:spcAft>
                          <a:spcPts val="800"/>
                        </a:spcAft>
                      </a:pPr>
                      <a:r>
                        <a:rPr lang="en-IN" sz="800">
                          <a:effectLst/>
                        </a:rPr>
                        <a:t>Protecting Messages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nchor="ctr"/>
                </a:tc>
                <a:extLst>
                  <a:ext uri="{0D108BD9-81ED-4DB2-BD59-A6C34878D82A}">
                    <a16:rowId xmlns:a16="http://schemas.microsoft.com/office/drawing/2014/main" val="1938017455"/>
                  </a:ext>
                </a:extLst>
              </a:tr>
              <a:tr h="242620">
                <a:tc>
                  <a:txBody>
                    <a:bodyPr/>
                    <a:lstStyle/>
                    <a:p>
                      <a:pPr algn="ctr">
                        <a:lnSpc>
                          <a:spcPts val="1800"/>
                        </a:lnSpc>
                        <a:spcAft>
                          <a:spcPts val="800"/>
                        </a:spcAft>
                      </a:pPr>
                      <a:r>
                        <a:rPr lang="en-IN" sz="800">
                          <a:effectLst/>
                        </a:rPr>
                        <a:t>Description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tc>
                <a:extLst>
                  <a:ext uri="{0D108BD9-81ED-4DB2-BD59-A6C34878D82A}">
                    <a16:rowId xmlns:a16="http://schemas.microsoft.com/office/drawing/2014/main" val="278276397"/>
                  </a:ext>
                </a:extLst>
              </a:tr>
              <a:tr h="2006621">
                <a:tc>
                  <a:txBody>
                    <a:bodyPr/>
                    <a:lstStyle/>
                    <a:p>
                      <a:pPr>
                        <a:lnSpc>
                          <a:spcPts val="1800"/>
                        </a:lnSpc>
                        <a:spcAft>
                          <a:spcPts val="1200"/>
                        </a:spcAft>
                      </a:pPr>
                      <a:r>
                        <a:rPr lang="en-IN" sz="800" dirty="0">
                          <a:effectLst/>
                        </a:rPr>
                        <a:t>Encrypts the content of a message.</a:t>
                      </a:r>
                    </a:p>
                    <a:p>
                      <a:pPr>
                        <a:lnSpc>
                          <a:spcPts val="1800"/>
                        </a:lnSpc>
                        <a:spcBef>
                          <a:spcPts val="1200"/>
                        </a:spcBef>
                        <a:spcAft>
                          <a:spcPts val="1200"/>
                        </a:spcAft>
                      </a:pPr>
                      <a:r>
                        <a:rPr lang="en-IN" sz="800" dirty="0">
                          <a:effectLst/>
                        </a:rPr>
                        <a:t>Supported standards: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PGP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PKCS#7/CMS Enveloped Data and Signed Data</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tc>
                <a:extLst>
                  <a:ext uri="{0D108BD9-81ED-4DB2-BD59-A6C34878D82A}">
                    <a16:rowId xmlns:a16="http://schemas.microsoft.com/office/drawing/2014/main" val="649919003"/>
                  </a:ext>
                </a:extLst>
              </a:tr>
              <a:tr h="2006621">
                <a:tc>
                  <a:txBody>
                    <a:bodyPr/>
                    <a:lstStyle/>
                    <a:p>
                      <a:pPr>
                        <a:lnSpc>
                          <a:spcPts val="1800"/>
                        </a:lnSpc>
                        <a:spcAft>
                          <a:spcPts val="1200"/>
                        </a:spcAft>
                      </a:pPr>
                      <a:r>
                        <a:rPr lang="en-IN" sz="800" dirty="0">
                          <a:effectLst/>
                        </a:rPr>
                        <a:t>Decrypts the content of a message.</a:t>
                      </a:r>
                    </a:p>
                    <a:p>
                      <a:pPr>
                        <a:lnSpc>
                          <a:spcPts val="1800"/>
                        </a:lnSpc>
                        <a:spcBef>
                          <a:spcPts val="1200"/>
                        </a:spcBef>
                        <a:spcAft>
                          <a:spcPts val="1200"/>
                        </a:spcAft>
                      </a:pPr>
                      <a:r>
                        <a:rPr lang="en-IN" sz="800" dirty="0">
                          <a:effectLst/>
                        </a:rPr>
                        <a:t>Supported standards: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PGP</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PKCS#7/CMS Enveloped Data and Signed Data</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tc>
                <a:extLst>
                  <a:ext uri="{0D108BD9-81ED-4DB2-BD59-A6C34878D82A}">
                    <a16:rowId xmlns:a16="http://schemas.microsoft.com/office/drawing/2014/main" val="1089795144"/>
                  </a:ext>
                </a:extLst>
              </a:tr>
              <a:tr h="2006621">
                <a:tc>
                  <a:txBody>
                    <a:bodyPr/>
                    <a:lstStyle/>
                    <a:p>
                      <a:pPr>
                        <a:lnSpc>
                          <a:spcPts val="1800"/>
                        </a:lnSpc>
                        <a:spcAft>
                          <a:spcPts val="1200"/>
                        </a:spcAft>
                      </a:pPr>
                      <a:r>
                        <a:rPr lang="en-IN" sz="800" dirty="0">
                          <a:effectLst/>
                        </a:rPr>
                        <a:t>Signs a message.</a:t>
                      </a:r>
                    </a:p>
                    <a:p>
                      <a:pPr>
                        <a:lnSpc>
                          <a:spcPts val="1800"/>
                        </a:lnSpc>
                        <a:spcBef>
                          <a:spcPts val="1200"/>
                        </a:spcBef>
                        <a:spcAft>
                          <a:spcPts val="1200"/>
                        </a:spcAft>
                      </a:pPr>
                      <a:r>
                        <a:rPr lang="en-IN" sz="800" dirty="0">
                          <a:effectLst/>
                        </a:rPr>
                        <a:t>Supported standards:</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PKCS#7/CMS Enveloped Data and Signed Data</a:t>
                      </a: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800" dirty="0">
                          <a:effectLst/>
                        </a:rPr>
                        <a:t>XML Digital Signature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6129" marR="16129" marT="16129" marB="16129"/>
                </a:tc>
                <a:extLst>
                  <a:ext uri="{0D108BD9-81ED-4DB2-BD59-A6C34878D82A}">
                    <a16:rowId xmlns:a16="http://schemas.microsoft.com/office/drawing/2014/main" val="1758753799"/>
                  </a:ext>
                </a:extLst>
              </a:tr>
            </a:tbl>
          </a:graphicData>
        </a:graphic>
      </p:graphicFrame>
    </p:spTree>
    <p:extLst>
      <p:ext uri="{BB962C8B-B14F-4D97-AF65-F5344CB8AC3E}">
        <p14:creationId xmlns:p14="http://schemas.microsoft.com/office/powerpoint/2010/main" val="3591404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250" y="603250"/>
            <a:ext cx="7937499" cy="3936999"/>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6C08BC5-B8C9-4EF9-94BC-F5671B0DF32B}"/>
              </a:ext>
            </a:extLst>
          </p:cNvPr>
          <p:cNvGraphicFramePr>
            <a:graphicFrameLocks noGrp="1"/>
          </p:cNvGraphicFramePr>
          <p:nvPr>
            <p:ph idx="1"/>
            <p:extLst>
              <p:ext uri="{D42A27DB-BD31-4B8C-83A1-F6EECF244321}">
                <p14:modId xmlns:p14="http://schemas.microsoft.com/office/powerpoint/2010/main" val="2766118987"/>
              </p:ext>
            </p:extLst>
          </p:nvPr>
        </p:nvGraphicFramePr>
        <p:xfrm>
          <a:off x="1282368" y="843534"/>
          <a:ext cx="6579264" cy="3456432"/>
        </p:xfrm>
        <a:graphic>
          <a:graphicData uri="http://schemas.openxmlformats.org/drawingml/2006/table">
            <a:tbl>
              <a:tblPr firstRow="1" firstCol="1" bandRow="1">
                <a:tableStyleId>{5C22544A-7EE6-4342-B048-85BDC9FD1C3A}</a:tableStyleId>
              </a:tblPr>
              <a:tblGrid>
                <a:gridCol w="1995808">
                  <a:extLst>
                    <a:ext uri="{9D8B030D-6E8A-4147-A177-3AD203B41FA5}">
                      <a16:colId xmlns:a16="http://schemas.microsoft.com/office/drawing/2014/main" val="3553590065"/>
                    </a:ext>
                  </a:extLst>
                </a:gridCol>
                <a:gridCol w="4583456">
                  <a:extLst>
                    <a:ext uri="{9D8B030D-6E8A-4147-A177-3AD203B41FA5}">
                      <a16:colId xmlns:a16="http://schemas.microsoft.com/office/drawing/2014/main" val="3267086777"/>
                    </a:ext>
                  </a:extLst>
                </a:gridCol>
              </a:tblGrid>
              <a:tr h="3456432">
                <a:tc>
                  <a:txBody>
                    <a:bodyPr/>
                    <a:lstStyle/>
                    <a:p>
                      <a:pPr>
                        <a:lnSpc>
                          <a:spcPts val="1800"/>
                        </a:lnSpc>
                        <a:spcAft>
                          <a:spcPts val="800"/>
                        </a:spcAft>
                      </a:pPr>
                      <a:r>
                        <a:rPr lang="en-IN" sz="1800">
                          <a:effectLst/>
                        </a:rPr>
                        <a:t>Verifier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40027" marR="140027" marT="140027" marB="140027"/>
                </a:tc>
                <a:tc>
                  <a:txBody>
                    <a:bodyPr/>
                    <a:lstStyle/>
                    <a:p>
                      <a:pPr>
                        <a:lnSpc>
                          <a:spcPts val="1800"/>
                        </a:lnSpc>
                        <a:spcAft>
                          <a:spcPts val="1200"/>
                        </a:spcAft>
                      </a:pPr>
                      <a:r>
                        <a:rPr lang="en-IN" sz="1800">
                          <a:effectLst/>
                        </a:rPr>
                        <a:t>Verifies a message.</a:t>
                      </a:r>
                      <a:endParaRPr lang="en-IN" sz="1700">
                        <a:effectLst/>
                      </a:endParaRPr>
                    </a:p>
                    <a:p>
                      <a:pPr>
                        <a:lnSpc>
                          <a:spcPts val="1800"/>
                        </a:lnSpc>
                        <a:spcBef>
                          <a:spcPts val="1200"/>
                        </a:spcBef>
                        <a:spcAft>
                          <a:spcPts val="1200"/>
                        </a:spcAft>
                      </a:pPr>
                      <a:r>
                        <a:rPr lang="en-IN" sz="1800">
                          <a:effectLst/>
                        </a:rPr>
                        <a:t>Supported standards:</a:t>
                      </a:r>
                      <a:endParaRPr lang="en-IN" sz="1700">
                        <a:effectLst/>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a:effectLst/>
                        </a:rPr>
                        <a:t>PKCS#7/CMS Enveloped Data and Signed Data</a:t>
                      </a:r>
                      <a:endParaRPr lang="en-IN" sz="1700">
                        <a:effectLst/>
                      </a:endParaRPr>
                    </a:p>
                    <a:p>
                      <a:pPr marL="342900" lvl="0" indent="-342900">
                        <a:lnSpc>
                          <a:spcPts val="1800"/>
                        </a:lnSpc>
                        <a:spcBef>
                          <a:spcPts val="1200"/>
                        </a:spcBef>
                        <a:spcAft>
                          <a:spcPts val="1200"/>
                        </a:spcAft>
                        <a:buSzPts val="1000"/>
                        <a:buFont typeface="Wingdings" panose="05000000000000000000" pitchFamily="2" charset="2"/>
                        <a:buChar char=""/>
                        <a:tabLst>
                          <a:tab pos="457200" algn="l"/>
                        </a:tabLst>
                      </a:pPr>
                      <a:r>
                        <a:rPr lang="en-IN" sz="1800">
                          <a:effectLst/>
                        </a:rPr>
                        <a:t>XML Digital Signature</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40027" marR="140027" marT="140027" marB="140027"/>
                </a:tc>
                <a:extLst>
                  <a:ext uri="{0D108BD9-81ED-4DB2-BD59-A6C34878D82A}">
                    <a16:rowId xmlns:a16="http://schemas.microsoft.com/office/drawing/2014/main" val="2639703176"/>
                  </a:ext>
                </a:extLst>
              </a:tr>
            </a:tbl>
          </a:graphicData>
        </a:graphic>
      </p:graphicFrame>
    </p:spTree>
    <p:extLst>
      <p:ext uri="{BB962C8B-B14F-4D97-AF65-F5344CB8AC3E}">
        <p14:creationId xmlns:p14="http://schemas.microsoft.com/office/powerpoint/2010/main" val="12087638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9FED-06C7-4E65-AC18-07117C7E0444}"/>
              </a:ext>
            </a:extLst>
          </p:cNvPr>
          <p:cNvSpPr>
            <a:spLocks noGrp="1"/>
          </p:cNvSpPr>
          <p:nvPr>
            <p:ph type="title"/>
          </p:nvPr>
        </p:nvSpPr>
        <p:spPr/>
        <p:txBody>
          <a:bodyPr/>
          <a:lstStyle/>
          <a:p>
            <a:r>
              <a:rPr lang="en-IN" dirty="0" err="1"/>
              <a:t>QnA</a:t>
            </a:r>
            <a:r>
              <a:rPr lang="en-IN"/>
              <a:t>/Recap</a:t>
            </a:r>
            <a:endParaRPr lang="en-IN" dirty="0"/>
          </a:p>
        </p:txBody>
      </p:sp>
      <p:sp>
        <p:nvSpPr>
          <p:cNvPr id="3" name="Content Placeholder 2">
            <a:extLst>
              <a:ext uri="{FF2B5EF4-FFF2-40B4-BE49-F238E27FC236}">
                <a16:creationId xmlns:a16="http://schemas.microsoft.com/office/drawing/2014/main" id="{58871B7E-A05A-4105-804D-4584AFE738AE}"/>
              </a:ext>
            </a:extLst>
          </p:cNvPr>
          <p:cNvSpPr>
            <a:spLocks noGrp="1"/>
          </p:cNvSpPr>
          <p:nvPr>
            <p:ph idx="1"/>
          </p:nvPr>
        </p:nvSpPr>
        <p:spPr/>
        <p:txBody>
          <a:bodyPr/>
          <a:lstStyle/>
          <a:p>
            <a:r>
              <a:rPr lang="en-IN" dirty="0"/>
              <a:t>How many component are in CPI</a:t>
            </a:r>
          </a:p>
          <a:p>
            <a:r>
              <a:rPr lang="en-IN" dirty="0"/>
              <a:t>What are option available in Monitoring component</a:t>
            </a:r>
          </a:p>
          <a:p>
            <a:r>
              <a:rPr lang="en-IN" dirty="0"/>
              <a:t>What is adapters</a:t>
            </a:r>
          </a:p>
          <a:p>
            <a:r>
              <a:rPr lang="en-IN" dirty="0"/>
              <a:t>How many components are in SAP IS </a:t>
            </a:r>
          </a:p>
        </p:txBody>
      </p:sp>
    </p:spTree>
    <p:extLst>
      <p:ext uri="{BB962C8B-B14F-4D97-AF65-F5344CB8AC3E}">
        <p14:creationId xmlns:p14="http://schemas.microsoft.com/office/powerpoint/2010/main" val="41733703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7B8F-E3F2-49E9-97DE-65E5B3BEA463}"/>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26372B3A-A7DA-4664-A5EF-A7B4B8550F5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6333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6170-0D81-44FF-84E9-B8FC36C83939}"/>
              </a:ext>
            </a:extLst>
          </p:cNvPr>
          <p:cNvSpPr>
            <a:spLocks noGrp="1"/>
          </p:cNvSpPr>
          <p:nvPr>
            <p:ph type="title"/>
          </p:nvPr>
        </p:nvSpPr>
        <p:spPr/>
        <p:txBody>
          <a:bodyPr/>
          <a:lstStyle/>
          <a:p>
            <a:r>
              <a:rPr lang="en-IN" dirty="0" err="1"/>
              <a:t>INtegraion</a:t>
            </a:r>
            <a:r>
              <a:rPr lang="en-IN" dirty="0"/>
              <a:t> Suit and SAP CI</a:t>
            </a:r>
          </a:p>
        </p:txBody>
      </p:sp>
      <p:sp>
        <p:nvSpPr>
          <p:cNvPr id="3" name="Content Placeholder 2">
            <a:extLst>
              <a:ext uri="{FF2B5EF4-FFF2-40B4-BE49-F238E27FC236}">
                <a16:creationId xmlns:a16="http://schemas.microsoft.com/office/drawing/2014/main" id="{BDB2EF94-17C5-4F09-B2FB-EDE972BE7B52}"/>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9E1CD7EC-AD08-41B6-8ACA-F1D8D84CDC92}"/>
              </a:ext>
            </a:extLst>
          </p:cNvPr>
          <p:cNvGraphicFramePr>
            <a:graphicFrameLocks noChangeAspect="1"/>
          </p:cNvGraphicFramePr>
          <p:nvPr/>
        </p:nvGraphicFramePr>
        <p:xfrm>
          <a:off x="1629461" y="1711120"/>
          <a:ext cx="5885078" cy="2861313"/>
        </p:xfrm>
        <a:graphic>
          <a:graphicData uri="http://schemas.openxmlformats.org/presentationml/2006/ole">
            <mc:AlternateContent xmlns:mc="http://schemas.openxmlformats.org/markup-compatibility/2006">
              <mc:Choice xmlns:v="urn:schemas-microsoft-com:vml" Requires="v">
                <p:oleObj spid="_x0000_s1066" name="Bitmap Image" r:id="rId3" imgW="11690280" imgH="5683320" progId="PBrush">
                  <p:embed/>
                </p:oleObj>
              </mc:Choice>
              <mc:Fallback>
                <p:oleObj name="Bitmap Image" r:id="rId3" imgW="11690280" imgH="5683320" progId="PBrush">
                  <p:embed/>
                  <p:pic>
                    <p:nvPicPr>
                      <p:cNvPr id="4" name="Object 3">
                        <a:extLst>
                          <a:ext uri="{FF2B5EF4-FFF2-40B4-BE49-F238E27FC236}">
                            <a16:creationId xmlns:a16="http://schemas.microsoft.com/office/drawing/2014/main" id="{9E1CD7EC-AD08-41B6-8ACA-F1D8D84CDC92}"/>
                          </a:ext>
                        </a:extLst>
                      </p:cNvPr>
                      <p:cNvPicPr/>
                      <p:nvPr/>
                    </p:nvPicPr>
                    <p:blipFill>
                      <a:blip r:embed="rId4"/>
                      <a:stretch>
                        <a:fillRect/>
                      </a:stretch>
                    </p:blipFill>
                    <p:spPr>
                      <a:xfrm>
                        <a:off x="1629461" y="1711120"/>
                        <a:ext cx="5885078" cy="2861313"/>
                      </a:xfrm>
                      <a:prstGeom prst="rect">
                        <a:avLst/>
                      </a:prstGeom>
                    </p:spPr>
                  </p:pic>
                </p:oleObj>
              </mc:Fallback>
            </mc:AlternateContent>
          </a:graphicData>
        </a:graphic>
      </p:graphicFrame>
    </p:spTree>
    <p:extLst>
      <p:ext uri="{BB962C8B-B14F-4D97-AF65-F5344CB8AC3E}">
        <p14:creationId xmlns:p14="http://schemas.microsoft.com/office/powerpoint/2010/main" val="360523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5800-0505-42CB-8BBF-D27924CA0F7A}"/>
              </a:ext>
            </a:extLst>
          </p:cNvPr>
          <p:cNvSpPr>
            <a:spLocks noGrp="1"/>
          </p:cNvSpPr>
          <p:nvPr>
            <p:ph type="title"/>
          </p:nvPr>
        </p:nvSpPr>
        <p:spPr/>
        <p:txBody>
          <a:bodyPr/>
          <a:lstStyle/>
          <a:p>
            <a:r>
              <a:rPr lang="en-IN" dirty="0"/>
              <a:t>Global Account</a:t>
            </a:r>
          </a:p>
        </p:txBody>
      </p:sp>
      <p:sp>
        <p:nvSpPr>
          <p:cNvPr id="3" name="Content Placeholder 2">
            <a:extLst>
              <a:ext uri="{FF2B5EF4-FFF2-40B4-BE49-F238E27FC236}">
                <a16:creationId xmlns:a16="http://schemas.microsoft.com/office/drawing/2014/main" id="{9C369629-1EEA-42A2-862D-EFCD99052FC2}"/>
              </a:ext>
            </a:extLst>
          </p:cNvPr>
          <p:cNvSpPr>
            <a:spLocks noGrp="1"/>
          </p:cNvSpPr>
          <p:nvPr>
            <p:ph idx="1"/>
          </p:nvPr>
        </p:nvSpPr>
        <p:spPr/>
        <p:txBody>
          <a:bodyPr/>
          <a:lstStyle/>
          <a:p>
            <a:r>
              <a:rPr lang="en-IN" sz="1800" dirty="0">
                <a:solidFill>
                  <a:srgbClr val="333333"/>
                </a:solidFill>
                <a:effectLst/>
                <a:latin typeface="Arial" panose="020B0604020202020204" pitchFamily="34" charset="0"/>
                <a:ea typeface="Times New Roman" panose="02020603050405020304" pitchFamily="18" charset="0"/>
              </a:rPr>
              <a:t>A </a:t>
            </a:r>
            <a:r>
              <a:rPr lang="en-IN" sz="1800" b="1" dirty="0">
                <a:solidFill>
                  <a:srgbClr val="333333"/>
                </a:solidFill>
                <a:effectLst/>
                <a:latin typeface="Arial" panose="020B0604020202020204" pitchFamily="34" charset="0"/>
                <a:ea typeface="Times New Roman" panose="02020603050405020304" pitchFamily="18" charset="0"/>
              </a:rPr>
              <a:t>global account</a:t>
            </a:r>
            <a:r>
              <a:rPr lang="en-IN" sz="1800" dirty="0">
                <a:solidFill>
                  <a:srgbClr val="333333"/>
                </a:solidFill>
                <a:effectLst/>
                <a:latin typeface="Arial" panose="020B0604020202020204" pitchFamily="34" charset="0"/>
                <a:ea typeface="Times New Roman" panose="02020603050405020304" pitchFamily="18" charset="0"/>
              </a:rPr>
              <a:t> is the realization of a contract you or your company has made with SAP. A global account is used to manage subaccounts, members, entitlements and quotas. </a:t>
            </a:r>
          </a:p>
          <a:p>
            <a:r>
              <a:rPr lang="en-IN" sz="1800" dirty="0">
                <a:solidFill>
                  <a:srgbClr val="333333"/>
                </a:solidFill>
                <a:effectLst/>
                <a:latin typeface="Arial" panose="020B0604020202020204" pitchFamily="34" charset="0"/>
                <a:ea typeface="Times New Roman" panose="02020603050405020304" pitchFamily="18" charset="0"/>
              </a:rPr>
              <a:t>There are two types of commercial models for global accounts: consumption-based model and subscription-based model</a:t>
            </a:r>
            <a:endParaRPr lang="en-IN" dirty="0"/>
          </a:p>
        </p:txBody>
      </p:sp>
    </p:spTree>
    <p:extLst>
      <p:ext uri="{BB962C8B-B14F-4D97-AF65-F5344CB8AC3E}">
        <p14:creationId xmlns:p14="http://schemas.microsoft.com/office/powerpoint/2010/main" val="26089307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52706</TotalTime>
  <Words>5251</Words>
  <Application>Microsoft Office PowerPoint</Application>
  <PresentationFormat>On-screen Show (16:9)</PresentationFormat>
  <Paragraphs>408</Paragraphs>
  <Slides>77</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91" baseType="lpstr">
      <vt:lpstr>72</vt:lpstr>
      <vt:lpstr>Arial</vt:lpstr>
      <vt:lpstr>Arial</vt:lpstr>
      <vt:lpstr>Calibri</vt:lpstr>
      <vt:lpstr>Calibri Light</vt:lpstr>
      <vt:lpstr>Cooper Black</vt:lpstr>
      <vt:lpstr>Garamond</vt:lpstr>
      <vt:lpstr>Gill Sans MT</vt:lpstr>
      <vt:lpstr>Oswald</vt:lpstr>
      <vt:lpstr>Segoe UI</vt:lpstr>
      <vt:lpstr>Times New Roman</vt:lpstr>
      <vt:lpstr>Wingdings</vt:lpstr>
      <vt:lpstr>Parcel</vt:lpstr>
      <vt:lpstr>Bitmap Image</vt:lpstr>
      <vt:lpstr>PowerPoint Presentation</vt:lpstr>
      <vt:lpstr>Agenda</vt:lpstr>
      <vt:lpstr>Integration Suit</vt:lpstr>
      <vt:lpstr>Integration SUitE</vt:lpstr>
      <vt:lpstr>Integration Suit </vt:lpstr>
      <vt:lpstr>What is SAP CI</vt:lpstr>
      <vt:lpstr>PowerPoint Presentation</vt:lpstr>
      <vt:lpstr>INtegraion Suit and SAP CI</vt:lpstr>
      <vt:lpstr>Global Account</vt:lpstr>
      <vt:lpstr>Adapters</vt:lpstr>
      <vt:lpstr>PowerPoint Presentation</vt:lpstr>
      <vt:lpstr>PowerPoint Presentation</vt:lpstr>
      <vt:lpstr>Pay-As-You-Go for SAP BTP </vt:lpstr>
      <vt:lpstr>PowerPoint Presentation</vt:lpstr>
      <vt:lpstr>PowerPoint Presentation</vt:lpstr>
      <vt:lpstr>Can an existing global account under a consumption-based contract be transformed to the subscription-based model?</vt:lpstr>
      <vt:lpstr>Trail Account</vt:lpstr>
      <vt:lpstr>PowerPoint Presentation</vt:lpstr>
      <vt:lpstr>Delete your SAP BTP trial account. </vt:lpstr>
      <vt:lpstr>PowerPoint Presentation</vt:lpstr>
      <vt:lpstr>Subaccounts </vt:lpstr>
      <vt:lpstr>PowerPoint Presentation</vt:lpstr>
      <vt:lpstr>PowerPoint Presentation</vt:lpstr>
      <vt:lpstr>Ariba</vt:lpstr>
      <vt:lpstr>PowerPoint Presentation</vt:lpstr>
      <vt:lpstr>Data Store  </vt:lpstr>
      <vt:lpstr>IDOC</vt:lpstr>
      <vt:lpstr>JMS</vt:lpstr>
      <vt:lpstr>Odata</vt:lpstr>
      <vt:lpstr>Open Connector</vt:lpstr>
      <vt:lpstr>Process Direct</vt:lpstr>
      <vt:lpstr>SOAP</vt:lpstr>
      <vt:lpstr>HTTPS</vt:lpstr>
      <vt:lpstr>HTTP</vt:lpstr>
      <vt:lpstr>Thank you</vt:lpstr>
      <vt:lpstr>PowerPoint Presentation</vt:lpstr>
      <vt:lpstr>Agenda</vt:lpstr>
      <vt:lpstr>PowerPoint Presentation</vt:lpstr>
      <vt:lpstr>PowerPoint Presentation</vt:lpstr>
      <vt:lpstr>PowerPoint Presentation</vt:lpstr>
      <vt:lpstr>PowerPoint Presentation</vt:lpstr>
      <vt:lpstr>What Is SAP Cloud Integration? </vt:lpstr>
      <vt:lpstr>Feature Overview </vt:lpstr>
      <vt:lpstr>PowerPoint Presentation</vt:lpstr>
      <vt:lpstr>Cloud Integration Runtime Features  </vt:lpstr>
      <vt:lpstr>PowerPoint Presentation</vt:lpstr>
      <vt:lpstr>Mapping </vt:lpstr>
      <vt:lpstr>Using Predefined Integration Content </vt:lpstr>
      <vt:lpstr>Integration Flows  </vt:lpstr>
      <vt:lpstr>Integration flow</vt:lpstr>
      <vt:lpstr>Connecting a Customer System to Cloud Integration </vt:lpstr>
      <vt:lpstr>Configuring Inbound Communication </vt:lpstr>
      <vt:lpstr>Sender Systems You Can Connect to the Integration Platform </vt:lpstr>
      <vt:lpstr>Receiver Systems You Can Connect to the Integration Platform </vt:lpstr>
      <vt:lpstr>Kind of Systems to Connect to Cloud Integration </vt:lpstr>
      <vt:lpstr>Overview of the SAP Cloud Integration Web UI </vt:lpstr>
      <vt:lpstr>PowerPoint Presentation</vt:lpstr>
      <vt:lpstr>PowerPoint Presentation</vt:lpstr>
      <vt:lpstr>Design Section</vt:lpstr>
      <vt:lpstr>Monitor Section </vt:lpstr>
      <vt:lpstr>PowerPoint Presentation</vt:lpstr>
      <vt:lpstr>PowerPoint Presentation</vt:lpstr>
      <vt:lpstr>Integration Capabilities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QnA/Recap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Anurag Anurag</cp:lastModifiedBy>
  <cp:revision>728</cp:revision>
  <dcterms:modified xsi:type="dcterms:W3CDTF">2023-01-07T12:03:25Z</dcterms:modified>
</cp:coreProperties>
</file>