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orben"/>
      <p:regular r:id="rId27"/>
      <p:bold r:id="rId28"/>
    </p:embeddedFont>
    <p:embeddedFont>
      <p:font typeface="Quattrocento Sans"/>
      <p:regular r:id="rId29"/>
      <p:bold r:id="rId30"/>
      <p:italic r:id="rId31"/>
      <p:boldItalic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ggvome4TQ/xxUM1zBBG+d2iAqP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orben-bold.fntdata"/><Relationship Id="rId27" Type="http://schemas.openxmlformats.org/officeDocument/2006/relationships/font" Target="fonts/Corbe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3" name="Google Shape;1343;p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1" name="Google Shape;1441;p1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8" name="Google Shape;1448;p1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6" name="Google Shape;14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2" name="Google Shape;14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3" name="Google Shape;147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3" name="Google Shape;1483;p1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9" name="Google Shape;1489;p1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5" name="Google Shape;1495;p1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6" name="Google Shape;1506;p1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5" name="Google Shape;1515;p19:notes"/>
          <p:cNvSpPr/>
          <p:nvPr>
            <p:ph idx="2" type="sldImg"/>
          </p:nvPr>
        </p:nvSpPr>
        <p:spPr>
          <a:xfrm>
            <a:off x="685085" y="1143000"/>
            <a:ext cx="5487829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0" name="Google Shape;13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51" name="Google Shape;135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9" name="Google Shape;1539;p2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1" name="Google Shape;136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8" name="Google Shape;138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9" name="Google Shape;1409;p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7" name="Google Shape;1417;p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6" name="Google Shape;1426;p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4" name="Google Shape;1434;p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22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22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22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22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22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22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22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22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22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22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22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22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22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22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22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22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22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22"/>
          <p:cNvSpPr txBox="1"/>
          <p:nvPr>
            <p:ph idx="10" type="dt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/>
          <p:nvPr>
            <p:ph idx="2" type="pic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4" name="Google Shape;664;p32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5" name="Google Shape;665;p32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6" name="Google Shape;666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7" name="Google Shape;667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33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3" name="Google Shape;673;p33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33"/>
          <p:cNvSpPr txBox="1"/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5" name="Google Shape;675;p3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34"/>
          <p:cNvSpPr/>
          <p:nvPr/>
        </p:nvSpPr>
        <p:spPr>
          <a:xfrm>
            <a:off x="729439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34"/>
          <p:cNvSpPr/>
          <p:nvPr/>
        </p:nvSpPr>
        <p:spPr>
          <a:xfrm>
            <a:off x="763715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797991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832267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866543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9008201" y="252400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883281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849005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8147290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780453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34"/>
          <p:cNvSpPr/>
          <p:nvPr/>
        </p:nvSpPr>
        <p:spPr>
          <a:xfrm>
            <a:off x="7461769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729439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763715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797991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34"/>
          <p:cNvSpPr/>
          <p:nvPr/>
        </p:nvSpPr>
        <p:spPr>
          <a:xfrm>
            <a:off x="832267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866543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34"/>
          <p:cNvSpPr/>
          <p:nvPr/>
        </p:nvSpPr>
        <p:spPr>
          <a:xfrm>
            <a:off x="9008201" y="285867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34"/>
          <p:cNvSpPr/>
          <p:nvPr/>
        </p:nvSpPr>
        <p:spPr>
          <a:xfrm>
            <a:off x="883281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849005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34"/>
          <p:cNvSpPr/>
          <p:nvPr/>
        </p:nvSpPr>
        <p:spPr>
          <a:xfrm>
            <a:off x="8147290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34"/>
          <p:cNvSpPr/>
          <p:nvPr/>
        </p:nvSpPr>
        <p:spPr>
          <a:xfrm>
            <a:off x="780453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34"/>
          <p:cNvSpPr/>
          <p:nvPr/>
        </p:nvSpPr>
        <p:spPr>
          <a:xfrm>
            <a:off x="7461769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34"/>
          <p:cNvSpPr/>
          <p:nvPr/>
        </p:nvSpPr>
        <p:spPr>
          <a:xfrm>
            <a:off x="729439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34"/>
          <p:cNvSpPr/>
          <p:nvPr/>
        </p:nvSpPr>
        <p:spPr>
          <a:xfrm>
            <a:off x="763715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797991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832267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866543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9008201" y="319334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883281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34"/>
          <p:cNvSpPr/>
          <p:nvPr/>
        </p:nvSpPr>
        <p:spPr>
          <a:xfrm>
            <a:off x="849005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8147290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780453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7461769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729439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763715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797991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34"/>
          <p:cNvSpPr/>
          <p:nvPr/>
        </p:nvSpPr>
        <p:spPr>
          <a:xfrm>
            <a:off x="832267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866543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9008201" y="352801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883281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849005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8147290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780453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7461769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729439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763715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797991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832267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866543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9008201" y="386268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883281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849005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8147290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34"/>
          <p:cNvSpPr/>
          <p:nvPr/>
        </p:nvSpPr>
        <p:spPr>
          <a:xfrm>
            <a:off x="780453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7461769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729439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763715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797991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832267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866543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9008201" y="4197424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883281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849005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8147290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780453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34"/>
          <p:cNvSpPr/>
          <p:nvPr/>
        </p:nvSpPr>
        <p:spPr>
          <a:xfrm>
            <a:off x="7461769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729439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34"/>
          <p:cNvSpPr/>
          <p:nvPr/>
        </p:nvSpPr>
        <p:spPr>
          <a:xfrm>
            <a:off x="763715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34"/>
          <p:cNvSpPr/>
          <p:nvPr/>
        </p:nvSpPr>
        <p:spPr>
          <a:xfrm>
            <a:off x="797991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832267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34"/>
          <p:cNvSpPr/>
          <p:nvPr/>
        </p:nvSpPr>
        <p:spPr>
          <a:xfrm>
            <a:off x="866543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9008201" y="4532093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883281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849005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34"/>
          <p:cNvSpPr/>
          <p:nvPr/>
        </p:nvSpPr>
        <p:spPr>
          <a:xfrm>
            <a:off x="8147290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34"/>
          <p:cNvSpPr/>
          <p:nvPr/>
        </p:nvSpPr>
        <p:spPr>
          <a:xfrm>
            <a:off x="780453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34"/>
          <p:cNvSpPr/>
          <p:nvPr/>
        </p:nvSpPr>
        <p:spPr>
          <a:xfrm>
            <a:off x="7461769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34"/>
          <p:cNvSpPr/>
          <p:nvPr/>
        </p:nvSpPr>
        <p:spPr>
          <a:xfrm>
            <a:off x="729439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34"/>
          <p:cNvSpPr/>
          <p:nvPr/>
        </p:nvSpPr>
        <p:spPr>
          <a:xfrm>
            <a:off x="763715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34"/>
          <p:cNvSpPr/>
          <p:nvPr/>
        </p:nvSpPr>
        <p:spPr>
          <a:xfrm>
            <a:off x="797991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34"/>
          <p:cNvSpPr/>
          <p:nvPr/>
        </p:nvSpPr>
        <p:spPr>
          <a:xfrm>
            <a:off x="832267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34"/>
          <p:cNvSpPr/>
          <p:nvPr/>
        </p:nvSpPr>
        <p:spPr>
          <a:xfrm>
            <a:off x="866543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34"/>
          <p:cNvSpPr/>
          <p:nvPr/>
        </p:nvSpPr>
        <p:spPr>
          <a:xfrm>
            <a:off x="9008200" y="4866774"/>
            <a:ext cx="62448" cy="75907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34"/>
          <p:cNvSpPr/>
          <p:nvPr/>
        </p:nvSpPr>
        <p:spPr>
          <a:xfrm>
            <a:off x="883281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34"/>
          <p:cNvSpPr/>
          <p:nvPr/>
        </p:nvSpPr>
        <p:spPr>
          <a:xfrm>
            <a:off x="849005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8147290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780453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7461769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729439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763715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797991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832267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866543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9008201" y="218933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883281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49005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8147290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780453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461769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883281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49005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8147290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80453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7461769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34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4" name="Google Shape;784;p34"/>
          <p:cNvSpPr txBox="1"/>
          <p:nvPr>
            <p:ph idx="1" type="body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5" name="Google Shape;785;p34"/>
          <p:cNvSpPr txBox="1"/>
          <p:nvPr>
            <p:ph idx="2" type="body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6" name="Google Shape;786;p34"/>
          <p:cNvSpPr txBox="1"/>
          <p:nvPr>
            <p:ph idx="3" type="body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7" name="Google Shape;787;p34"/>
          <p:cNvSpPr txBox="1"/>
          <p:nvPr>
            <p:ph idx="4" type="body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8" name="Google Shape;788;p34"/>
          <p:cNvSpPr txBox="1"/>
          <p:nvPr>
            <p:ph idx="5" type="body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9" name="Google Shape;789;p34"/>
          <p:cNvSpPr txBox="1"/>
          <p:nvPr>
            <p:ph idx="6" type="body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0" name="Google Shape;790;p34"/>
          <p:cNvSpPr txBox="1"/>
          <p:nvPr>
            <p:ph idx="12" type="sldNum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35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6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36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36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36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36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36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6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36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36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36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36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36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36"/>
          <p:cNvSpPr/>
          <p:nvPr/>
        </p:nvSpPr>
        <p:spPr>
          <a:xfrm rot="-5400000">
            <a:off x="4314975" y="314475"/>
            <a:ext cx="3169350" cy="6488701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36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4" name="Google Shape;1084;p36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36"/>
          <p:cNvSpPr txBox="1"/>
          <p:nvPr>
            <p:ph idx="1" type="body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6" name="Google Shape;1086;p36"/>
          <p:cNvSpPr txBox="1"/>
          <p:nvPr>
            <p:ph idx="2" type="body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7" name="Google Shape;1087;p3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37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1" name="Google Shape;1091;p37"/>
          <p:cNvSpPr txBox="1"/>
          <p:nvPr>
            <p:ph idx="12" type="sldNum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37"/>
          <p:cNvSpPr/>
          <p:nvPr>
            <p:ph idx="2" type="pic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37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37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37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3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277" name="Google Shape;127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9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1" name="Google Shape;1281;p3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2" name="Google Shape;1282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3" name="Google Shape;1283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39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b="0" i="0" sz="18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0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8" name="Google Shape;1288;p40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9" name="Google Shape;1289;p40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0" name="Google Shape;1290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1" name="Google Shape;1291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 flipH="1" rot="10800000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23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2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23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23"/>
          <p:cNvSpPr/>
          <p:nvPr>
            <p:ph idx="2" type="pic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23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22" name="Google Shape;5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3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4" name="Google Shape;129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95" name="Google Shape;12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2" name="Google Shape;1302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3" name="Google Shape;130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6" name="Google Shape;130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9" name="Google Shape;130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0" name="Google Shape;131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3" name="Google Shape;1313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4" name="Google Shape;1314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5" name="Google Shape;131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8" name="Google Shape;13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1" name="Google Shape;1321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2" name="Google Shape;132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5" name="Google Shape;132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9" name="Google Shape;1329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0" name="Google Shape;1330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1" name="Google Shape;13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4" name="Google Shape;13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24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24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7" name="Google Shape;1337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8" name="Google Shape;133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"/>
          <p:cNvSpPr txBox="1"/>
          <p:nvPr>
            <p:ph idx="1" type="body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1" name="Google Shape;531;p25"/>
          <p:cNvSpPr txBox="1"/>
          <p:nvPr>
            <p:ph idx="10" type="dt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2" name="Google Shape;532;p25"/>
          <p:cNvSpPr txBox="1"/>
          <p:nvPr>
            <p:ph idx="11" type="ftr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25"/>
          <p:cNvSpPr txBox="1"/>
          <p:nvPr>
            <p:ph idx="12" type="sldNum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/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26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7" name="Google Shape;537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8" name="Google Shape;538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1" name="Google Shape;541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42" name="Google Shape;542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43" name="Google Shape;5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28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47" name="Google Shape;547;p28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8" name="Google Shape;548;p28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41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52" name="Google Shape;652;p28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9"/>
          <p:cNvSpPr/>
          <p:nvPr/>
        </p:nvSpPr>
        <p:spPr>
          <a:xfrm flipH="1" rot="10800000">
            <a:off x="0" y="-255985"/>
            <a:ext cx="9144000" cy="121444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0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9" name="Google Shape;659;p30"/>
          <p:cNvSpPr txBox="1"/>
          <p:nvPr>
            <p:ph idx="11" type="ftr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1" name="Google Shape;11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1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8" name="Google Shape;12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9" name="Google Shape;12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20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23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6.jpg"/><Relationship Id="rId9" Type="http://schemas.openxmlformats.org/officeDocument/2006/relationships/image" Target="../media/image22.jp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"/>
          <p:cNvSpPr txBox="1"/>
          <p:nvPr>
            <p:ph idx="1" type="subTitle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b="1" lang="en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6" name="Google Shape;1346;p1"/>
          <p:cNvSpPr txBox="1"/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47" name="Google Shape;1347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0"/>
          <p:cNvSpPr txBox="1"/>
          <p:nvPr>
            <p:ph idx="1" type="body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b="1" lang="en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QUEUE ACCESS SEQUENCE </a:t>
            </a:r>
            <a:endParaRPr b="1" sz="1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this customizing activity, Queue access sequence must be set at some level (as shown in below fig)</a:t>
            </a:r>
            <a:endParaRPr b="1"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10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5" name="Google Shape;14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25" y="1241150"/>
            <a:ext cx="6529500" cy="28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1"/>
          <p:cNvSpPr txBox="1"/>
          <p:nvPr>
            <p:ph type="title"/>
          </p:nvPr>
        </p:nvSpPr>
        <p:spPr>
          <a:xfrm>
            <a:off x="434449" y="25210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Quattrocento Sans"/>
              <a:buNone/>
            </a:pPr>
            <a:r>
              <a:rPr b="1" lang="en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Master Data For Resource Management</a:t>
            </a:r>
            <a:endParaRPr b="1" sz="21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2" name="Google Shape;1452;p11"/>
          <p:cNvSpPr txBox="1"/>
          <p:nvPr/>
        </p:nvSpPr>
        <p:spPr>
          <a:xfrm>
            <a:off x="352400" y="785500"/>
            <a:ext cx="642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3" name="Google Shape;14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448" y="785500"/>
            <a:ext cx="7141374" cy="3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2"/>
          <p:cNvSpPr txBox="1"/>
          <p:nvPr/>
        </p:nvSpPr>
        <p:spPr>
          <a:xfrm>
            <a:off x="240275" y="285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Resource Group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9" name="Google Shape;14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75" y="716475"/>
            <a:ext cx="4953050" cy="14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12"/>
          <p:cNvSpPr txBox="1"/>
          <p:nvPr/>
        </p:nvSpPr>
        <p:spPr>
          <a:xfrm>
            <a:off x="240275" y="2203800"/>
            <a:ext cx="387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Resource (/Scwm/Rsrc)</a:t>
            </a:r>
            <a:endParaRPr b="0" i="0" sz="1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1" name="Google Shape;14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575" y="2619300"/>
            <a:ext cx="4391057" cy="1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2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3"/>
          <p:cNvSpPr txBox="1"/>
          <p:nvPr/>
        </p:nvSpPr>
        <p:spPr>
          <a:xfrm>
            <a:off x="240275" y="285375"/>
            <a:ext cx="46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USER TO RESOURCE (/SCWM/USER)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13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25" y="816325"/>
            <a:ext cx="6320125" cy="3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5" name="Google Shape;1475;p14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476" name="Google Shape;14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14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4313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14"/>
          <p:cNvSpPr/>
          <p:nvPr/>
        </p:nvSpPr>
        <p:spPr>
          <a:xfrm>
            <a:off x="2199723" y="882960"/>
            <a:ext cx="474455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479" name="Google Shape;14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14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485" name="Google Shape;1485;p15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5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491" name="Google Shape;14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6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7"/>
          <p:cNvSpPr/>
          <p:nvPr/>
        </p:nvSpPr>
        <p:spPr>
          <a:xfrm>
            <a:off x="1069791" y="574746"/>
            <a:ext cx="7199990" cy="4925529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50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8" name="Google Shape;1498;p17"/>
          <p:cNvSpPr/>
          <p:nvPr/>
        </p:nvSpPr>
        <p:spPr>
          <a:xfrm>
            <a:off x="640247" y="-7144"/>
            <a:ext cx="2190886" cy="515564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274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9" name="Google Shape;1499;p17"/>
          <p:cNvSpPr/>
          <p:nvPr/>
        </p:nvSpPr>
        <p:spPr>
          <a:xfrm>
            <a:off x="3429820" y="134156"/>
            <a:ext cx="5223138" cy="2144466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431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0" name="Google Shape;1500;p17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01" name="Google Shape;1501;p17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02" name="Google Shape;1502;p17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7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8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0" name="Google Shape;1510;p1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1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1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9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18" name="Google Shape;1518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19" name="Google Shape;15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9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7254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19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19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3" name="Google Shape;1523;p19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4" name="Google Shape;1524;p19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25" name="Google Shape;152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19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" sz="2100" u="none" cap="none" strike="noStrik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8" name="Google Shape;1528;p19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29" name="Google Shape;152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0" name="Google Shape;1530;p19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31" name="Google Shape;1531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2" name="Google Shape;1532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3" name="Google Shape;1533;p19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19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19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536" name="Google Shape;15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54" name="Google Shape;1354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6" name="Google Shape;1356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0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2" name="Google Shape;1542;p20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3" name="Google Shape;1543;p20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4" name="Google Shape;1544;p20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Google Shape;1363;p3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64" name="Google Shape;1364;p3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65" name="Google Shape;1365;p3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6" name="Google Shape;1366;p3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67" name="Google Shape;1367;p3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8" name="Google Shape;1368;p3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9" name="Google Shape;1369;p3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70" name="Google Shape;1370;p3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71" name="Google Shape;1371;p3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72" name="Google Shape;1372;p3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3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3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3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9" name="Google Shape;1379;p3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80" name="Google Shape;1380;p3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3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82" name="Google Shape;1382;p3"/>
          <p:cNvSpPr/>
          <p:nvPr/>
        </p:nvSpPr>
        <p:spPr>
          <a:xfrm>
            <a:off x="7852384" y="0"/>
            <a:ext cx="1291616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50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3" name="Google Shape;1383;p3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</a:t>
            </a:r>
            <a:r>
              <a:rPr b="1" lang="en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4" name="Google Shape;1384;p3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i="0" sz="27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"/>
          <p:cNvSpPr txBox="1"/>
          <p:nvPr>
            <p:ph idx="4294967295" type="title"/>
          </p:nvPr>
        </p:nvSpPr>
        <p:spPr>
          <a:xfrm>
            <a:off x="461850" y="178199"/>
            <a:ext cx="757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b="1" lang="en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SAP MM &amp; EWM Org Structure</a:t>
            </a:r>
            <a:endParaRPr b="1" sz="2400"/>
          </a:p>
        </p:txBody>
      </p:sp>
      <p:grpSp>
        <p:nvGrpSpPr>
          <p:cNvPr id="1391" name="Google Shape;1391;p4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92" name="Google Shape;1392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3" name="Google Shape;1393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94" name="Google Shape;1394;p4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4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4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E25C2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7" name="Google Shape;1397;p4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8" name="Google Shape;1398;p4"/>
          <p:cNvSpPr txBox="1"/>
          <p:nvPr/>
        </p:nvSpPr>
        <p:spPr>
          <a:xfrm>
            <a:off x="382425" y="748425"/>
            <a:ext cx="6269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Org structure understanding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Define Plant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Storage locations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ERP Warehouse number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EWM Org structure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03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Define Storage types, Storage Section &amp; Storage bins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"/>
          <p:cNvSpPr txBox="1"/>
          <p:nvPr>
            <p:ph idx="1" type="body"/>
          </p:nvPr>
        </p:nvSpPr>
        <p:spPr>
          <a:xfrm>
            <a:off x="457200" y="1105950"/>
            <a:ext cx="39048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DEFINE RESOURCE TYPE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 BIN ACCESS TYPE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 HU TYPE GROUPS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DEFINE QUEUE TYPE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DEFINE QUEUES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QUEUE DETERMINATION CRITERIA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QUEUE ACCESS SEQUENCE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5"/>
          <p:cNvSpPr txBox="1"/>
          <p:nvPr/>
        </p:nvSpPr>
        <p:spPr>
          <a:xfrm>
            <a:off x="1816625" y="50550"/>
            <a:ext cx="47529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RESOURCE MANAGEMENT</a:t>
            </a:r>
            <a:endParaRPr b="1" i="0" sz="24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5"/>
          <p:cNvSpPr txBox="1"/>
          <p:nvPr/>
        </p:nvSpPr>
        <p:spPr>
          <a:xfrm>
            <a:off x="3010175" y="51362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6" name="Google Shape;1406;p5"/>
          <p:cNvSpPr txBox="1"/>
          <p:nvPr>
            <p:ph idx="1" type="body"/>
          </p:nvPr>
        </p:nvSpPr>
        <p:spPr>
          <a:xfrm>
            <a:off x="3815825" y="1166025"/>
            <a:ext cx="47529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MASTER DATA FOR RESOURCE MANAGEMENT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- RESOURCE GROUP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MAINTAIN RESOURCE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ASSIGN USER TO RESOURCE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2" name="Google Shape;1412;p6"/>
          <p:cNvSpPr txBox="1"/>
          <p:nvPr/>
        </p:nvSpPr>
        <p:spPr>
          <a:xfrm>
            <a:off x="265192" y="408378"/>
            <a:ext cx="467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RESOURCE TYPE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6"/>
          <p:cNvSpPr txBox="1"/>
          <p:nvPr/>
        </p:nvSpPr>
        <p:spPr>
          <a:xfrm>
            <a:off x="235150" y="838300"/>
            <a:ext cx="82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resource type is a grouping of resources (RF device) with similar technical or physical qualifications.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Extended Warehouse Management &gt;  Cross-Process Settings &gt; Resource Management &gt; Define Resource Types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4" name="Google Shape;14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00" y="1591300"/>
            <a:ext cx="7115375" cy="28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0" name="Google Shape;1420;p7"/>
          <p:cNvSpPr txBox="1"/>
          <p:nvPr/>
        </p:nvSpPr>
        <p:spPr>
          <a:xfrm>
            <a:off x="149675" y="424800"/>
            <a:ext cx="523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BIN ACCESS TYPE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7"/>
          <p:cNvSpPr txBox="1"/>
          <p:nvPr/>
        </p:nvSpPr>
        <p:spPr>
          <a:xfrm>
            <a:off x="277400" y="740700"/>
            <a:ext cx="7921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 access type (Can be Fast or slow moving bin)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will required when resource type (RT01) only need to work for specific storage type  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(it can be mantained in /scwm/ls01)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7"/>
          <p:cNvSpPr txBox="1"/>
          <p:nvPr/>
        </p:nvSpPr>
        <p:spPr>
          <a:xfrm>
            <a:off x="337475" y="1630475"/>
            <a:ext cx="5155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 Type Groups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7"/>
          <p:cNvSpPr txBox="1"/>
          <p:nvPr/>
        </p:nvSpPr>
        <p:spPr>
          <a:xfrm>
            <a:off x="277400" y="2210100"/>
            <a:ext cx="8071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 Type groups (Pallet level or Wooden level HU)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will be required when HU levels are needs to be separated as per storage type.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8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9" name="Google Shape;1429;p8"/>
          <p:cNvSpPr txBox="1"/>
          <p:nvPr/>
        </p:nvSpPr>
        <p:spPr>
          <a:xfrm>
            <a:off x="362625" y="214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QUEUES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8"/>
          <p:cNvSpPr txBox="1"/>
          <p:nvPr/>
        </p:nvSpPr>
        <p:spPr>
          <a:xfrm>
            <a:off x="362625" y="570825"/>
            <a:ext cx="822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queue is a logical file to which warehouse tasks (WTs) for processing are assigned. Queues define movements by which work in the warehouse is managed and assigned.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Extended Warehouse Management &gt; Cross-Process Settings &gt; Resource Management &gt; Define Queues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1" name="Google Shape;14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75" y="1701875"/>
            <a:ext cx="6529899" cy="2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"/>
          <p:cNvSpPr txBox="1"/>
          <p:nvPr>
            <p:ph idx="1" type="body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b="1" lang="en" sz="19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QUEUE DETERMINATION CRITERIA</a:t>
            </a:r>
            <a:endParaRPr b="1" sz="1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this customizing activity, Queue will be assigned to Warehouse number with WH process type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9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8" name="Google Shape;14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25" y="1248675"/>
            <a:ext cx="6289226" cy="2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