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Corben"/>
      <p:bold r:id="rId36"/>
    </p:embeddedFont>
    <p:embeddedFont>
      <p:font typeface="Quattrocento Sans"/>
      <p:regular r:id="rId37"/>
      <p:bold r:id="rId38"/>
      <p:italic r:id="rId39"/>
      <p:boldItalic r:id="rId40"/>
    </p:embeddedFon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B6BF2D-955E-4275-829F-795F54547BFE}">
  <a:tblStyle styleId="{D4B6BF2D-955E-4275-829F-795F54547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3.xml"/><Relationship Id="rId41" Type="http://schemas.openxmlformats.org/officeDocument/2006/relationships/font" Target="fonts/ArialBlack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7.xml"/><Relationship Id="rId36" Type="http://schemas.openxmlformats.org/officeDocument/2006/relationships/font" Target="fonts/Corben-bold.fntdata"/><Relationship Id="rId17" Type="http://schemas.openxmlformats.org/officeDocument/2006/relationships/slide" Target="slides/slide10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9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37f9b6fc05_2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237f9b6fc05_2_128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37f9b6fc05_2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g237f9b6fc05_2_143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37fac7aa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g237fac7aaaf_0_3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37fac7aaa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g237fac7aaaf_0_10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37fa1fd52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37fa1fd5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37fac7aa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37fac7aa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37fac7aaa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237fac7aaaf_0_14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37fac7aaa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g237fac7aaaf_0_16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37fac7aaa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g237fac7aaaf_0_17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37fac7aaa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g237fac7aaaf_0_18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37fac7aa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g237fac7aaaf_0_19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37f9b6fc05_2_128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g237f9b6fc05_2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g237f9b6fc05_2_12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37fac7aaa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g237fac7aaaf_0_20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37fac7aaa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237fac7aaaf_0_23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37f9b6fc05_2_16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g237f9b6fc05_2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237f9b6fc05_2_16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37f9b6fc05_2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g237f9b6fc05_2_162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37f9b6fc05_2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g237f9b6fc05_2_16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37f9b6fc05_2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g237f9b6fc05_2_163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37f9b6fc05_2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g237f9b6fc05_2_164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37f9b6fc05_2_16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4" name="Google Shape;1574;g237f9b6fc05_2_1648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37f9b6fc05_2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g237f9b6fc05_2_167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37f9b6fc05_2_129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237f9b6fc05_2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237f9b6fc05_2_1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7f9b6fc05_2_132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g237f9b6fc05_2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g237f9b6fc05_2_13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37f9b6f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37f9b6f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37fac7aa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37fac7aa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37f9b6fc05_2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g237f9b6fc05_2_141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37fac7aa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g237fac7aaaf_0_7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37f9b6fc05_2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237f9b6fc05_2_142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64" name="Google Shape;64;p1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49" name="Google Shape;349;p14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54" name="Google Shape;354;p15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63" name="Google Shape;563;p1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1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5" name="Google Shape;565;p15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67" name="Google Shape;5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15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16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2" name="Google Shape;572;p16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7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6" name="Google Shape;576;p17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7" name="Google Shape;577;p17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8" name="Google Shape;578;p17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1" name="Google Shape;581;p18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2" name="Google Shape;58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6" name="Google Shape;586;p19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7" name="Google Shape;587;p1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8" name="Google Shape;588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9" name="Google Shape;589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20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95" name="Google Shape;595;p20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96" name="Google Shape;596;p20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00" name="Google Shape;700;p20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2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1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7" name="Google Shape;707;p22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3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24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3" name="Google Shape;713;p2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24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5" name="Google Shape;715;p2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5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25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25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25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25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25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25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25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25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25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25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25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25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25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25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25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25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25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25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25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25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25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2" name="Google Shape;792;p25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3" name="Google Shape;793;p25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5" name="Google Shape;795;p25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6" name="Google Shape;796;p25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7" name="Google Shape;797;p25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25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9" name="Google Shape;799;p25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0" name="Google Shape;800;p25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1" name="Google Shape;801;p25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2" name="Google Shape;802;p25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3" name="Google Shape;803;p25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4" name="Google Shape;804;p25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5" name="Google Shape;805;p25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6" name="Google Shape;806;p25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4" name="Google Shape;814;p25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5" name="Google Shape;815;p25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6" name="Google Shape;816;p25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7" name="Google Shape;817;p25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8" name="Google Shape;818;p25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9" name="Google Shape;819;p25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0" name="Google Shape;820;p25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25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2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4" name="Google Shape;824;p25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p25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6" name="Google Shape;826;p25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7" name="Google Shape;827;p25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8" name="Google Shape;828;p25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9" name="Google Shape;829;p25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0" name="Google Shape;830;p25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3" name="Google Shape;833;p26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7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837" name="Google Shape;837;p27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27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27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27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27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27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27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27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27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27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22" name="Google Shape;1122;p27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3" name="Google Shape;1123;p27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4" name="Google Shape;1124;p27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5" name="Google Shape;1125;p27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6" name="Google Shape;1126;p27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7" name="Google Shape;1127;p2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0" name="Google Shape;1130;p28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1" name="Google Shape;1131;p28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sz="33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28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3" name="Google Shape;1133;p28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134" name="Google Shape;1134;p28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15" name="Google Shape;1315;p28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2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317" name="Google Shape;13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0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1" name="Google Shape;1321;p3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2" name="Google Shape;1322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3" name="Google Shape;1323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lang="en" sz="1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5" name="Google Shape;13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1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8" name="Google Shape;1328;p31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9" name="Google Shape;1329;p31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0" name="Google Shape;1330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1" name="Google Shape;1331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4" name="Google Shape;133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35" name="Google Shape;133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36" name="Google Shape;13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9" name="Google Shape;133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rtl="0"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340" name="Google Shape;13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14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30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2.jpg"/><Relationship Id="rId9" Type="http://schemas.openxmlformats.org/officeDocument/2006/relationships/image" Target="../media/image29.jpg"/><Relationship Id="rId5" Type="http://schemas.openxmlformats.org/officeDocument/2006/relationships/image" Target="../media/image35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4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34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34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/>
          <p:nvPr>
            <p:ph idx="1" type="body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number range interval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3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5" name="Google Shape;14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910800"/>
            <a:ext cx="6747275" cy="1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0" y="2646825"/>
            <a:ext cx="6709725" cy="1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44"/>
          <p:cNvSpPr txBox="1"/>
          <p:nvPr/>
        </p:nvSpPr>
        <p:spPr>
          <a:xfrm>
            <a:off x="182400" y="268325"/>
            <a:ext cx="4848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Number range to Pack. Material grp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" y="798150"/>
            <a:ext cx="7093075" cy="2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5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59" name="Google Shape;14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505325"/>
            <a:ext cx="50958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45"/>
          <p:cNvSpPr txBox="1"/>
          <p:nvPr/>
        </p:nvSpPr>
        <p:spPr>
          <a:xfrm>
            <a:off x="340125" y="2712900"/>
            <a:ext cx="774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Internal number in ERP side should be external in the EWM side.</a:t>
            </a:r>
            <a:b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NR in ERP should be Internal in EWM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 Number configuration and HU numbers which are available to see in VL33N &gt; document flow ……are required for HU Managed materials (or to have the HU functionality)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6"/>
          <p:cNvSpPr txBox="1"/>
          <p:nvPr/>
        </p:nvSpPr>
        <p:spPr>
          <a:xfrm>
            <a:off x="240275" y="285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r>
              <a:rPr b="1" lang="en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6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sp>
        <p:nvSpPr>
          <p:cNvPr id="1467" name="Google Shape;1467;p46"/>
          <p:cNvSpPr txBox="1"/>
          <p:nvPr/>
        </p:nvSpPr>
        <p:spPr>
          <a:xfrm>
            <a:off x="240275" y="453675"/>
            <a:ext cx="53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EWM help Portal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(must visit for more details)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6"/>
          <p:cNvSpPr txBox="1"/>
          <p:nvPr/>
        </p:nvSpPr>
        <p:spPr>
          <a:xfrm>
            <a:off x="240275" y="716475"/>
            <a:ext cx="691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https://help.sap.com/docs/SAP_EXTENDED_WAREHOUSE_MANAGEMENT/3d97bec9bf1649099384bb8167df3cf2/570964b9-ac7f-4f33-8738-9e587238520e.html?version=9.5.0.0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69" name="Google Shape;1469;p46"/>
          <p:cNvSpPr txBox="1"/>
          <p:nvPr/>
        </p:nvSpPr>
        <p:spPr>
          <a:xfrm>
            <a:off x="319825" y="1395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0" name="Google Shape;14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5" y="1886175"/>
            <a:ext cx="6589000" cy="2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7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pic>
        <p:nvPicPr>
          <p:cNvPr id="1476" name="Google Shape;1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771250"/>
            <a:ext cx="6720351" cy="3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8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2" name="Google Shape;1482;p48"/>
          <p:cNvSpPr txBox="1"/>
          <p:nvPr/>
        </p:nvSpPr>
        <p:spPr>
          <a:xfrm>
            <a:off x="182400" y="268325"/>
            <a:ext cx="68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3" name="Google Shape;14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3" y="1071725"/>
            <a:ext cx="6487575" cy="2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8"/>
          <p:cNvSpPr txBox="1"/>
          <p:nvPr/>
        </p:nvSpPr>
        <p:spPr>
          <a:xfrm>
            <a:off x="257475" y="647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this step is same as ERP side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9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0" name="Google Shape;1490;p49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9"/>
          <p:cNvSpPr txBox="1"/>
          <p:nvPr/>
        </p:nvSpPr>
        <p:spPr>
          <a:xfrm>
            <a:off x="242500" y="564850"/>
            <a:ext cx="755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handling unit type of a packaging material, and replaces the storage unit type in Extended Warehouse Management.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SPRO &gt; Integration with other SAP components &gt; EWM  &gt; Additional material attributes  &gt; Attribute values for Additional Material master Fields  &gt; Define HU types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2" name="Google Shape;14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00" y="1495075"/>
            <a:ext cx="6961176" cy="287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0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8" name="Google Shape;1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5" y="445250"/>
            <a:ext cx="7243225" cy="319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4" name="Google Shape;1504;p51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51"/>
          <p:cNvSpPr txBox="1"/>
          <p:nvPr/>
        </p:nvSpPr>
        <p:spPr>
          <a:xfrm>
            <a:off x="242500" y="564850"/>
            <a:ext cx="755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Groups handling unit types together according to their physical type.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E.g. HU Type group – Pallet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HU Type – Wooden pallet, Steel pallet, Normal pallet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6" name="Google Shape;1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0" y="1397100"/>
            <a:ext cx="6867800" cy="2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2" name="Google Shape;1512;p52"/>
          <p:cNvSpPr txBox="1"/>
          <p:nvPr/>
        </p:nvSpPr>
        <p:spPr>
          <a:xfrm>
            <a:off x="182400" y="268325"/>
            <a:ext cx="8084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 (Same path)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3" name="Google Shape;15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" y="873225"/>
            <a:ext cx="7078050" cy="3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sz="4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54" name="Google Shape;1354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6" name="Google Shape;1356;p35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3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9" name="Google Shape;15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5" y="407700"/>
            <a:ext cx="6935375" cy="1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25" y="2570813"/>
            <a:ext cx="7215900" cy="1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6" name="Google Shape;1526;p54"/>
          <p:cNvSpPr txBox="1"/>
          <p:nvPr/>
        </p:nvSpPr>
        <p:spPr>
          <a:xfrm>
            <a:off x="150150" y="105125"/>
            <a:ext cx="7658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Packaging Material (VERP) in ERP side MM01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(Basic data, Sales General data &amp; WM packaging, WM Execution)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Packing Group to Packaging Material type</a:t>
            </a:r>
            <a:endParaRPr sz="1600"/>
          </a:p>
        </p:txBody>
      </p:sp>
      <p:pic>
        <p:nvPicPr>
          <p:cNvPr id="1527" name="Google Shape;15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5" y="1334825"/>
            <a:ext cx="3980225" cy="31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50" y="1334825"/>
            <a:ext cx="3949600" cy="3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55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535" name="Google Shape;153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55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705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55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</a:t>
            </a:r>
            <a:r>
              <a:rPr b="1" lang="en" sz="4100">
                <a:solidFill>
                  <a:srgbClr val="FFFFFF"/>
                </a:solidFill>
              </a:rPr>
              <a:t>4</a:t>
            </a:r>
            <a:endParaRPr sz="1100"/>
          </a:p>
        </p:txBody>
      </p:sp>
      <p:pic>
        <p:nvPicPr>
          <p:cNvPr descr="A picture containing symbol, font, logo, graphics&#10;&#10;Description automatically generated" id="1538" name="Google Shape;153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544" name="Google Shape;1544;p56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6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550" name="Google Shape;15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57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8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7" name="Google Shape;1557;p58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8" name="Google Shape;1558;p58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9" name="Google Shape;1559;p58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60" name="Google Shape;1560;p58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61" name="Google Shape;1561;p58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/>
            </a:p>
          </p:txBody>
        </p:sp>
        <p:sp>
          <p:nvSpPr>
            <p:cNvPr id="1562" name="Google Shape;1562;p58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9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/>
          </a:p>
        </p:txBody>
      </p:sp>
      <p:pic>
        <p:nvPicPr>
          <p:cNvPr id="1568" name="Google Shape;1568;p5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0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77" name="Google Shape;1577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78" name="Google Shape;157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60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647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0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2" name="Google Shape;1582;p60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3" name="Google Shape;1583;p60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4" name="Google Shape;158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60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" sz="2100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7" name="Google Shape;1587;p60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8" name="Google Shape;15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60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90" name="Google Shape;1590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1" name="Google Shape;1591;p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2" name="Google Shape;1592;p60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60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60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95" name="Google Shape;159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1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1" name="Google Shape;1601;p61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2" name="Google Shape;1602;p61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3" name="Google Shape;1603;p61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36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64" name="Google Shape;1364;p36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65" name="Google Shape;1365;p36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67" name="Google Shape;1367;p36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70" name="Google Shape;1370;p36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71" name="Google Shape;1371;p36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72" name="Google Shape;1372;p36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80" name="Google Shape;1380;p36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2" name="Google Shape;1382;p36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36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lang="en"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05)</a:t>
            </a:r>
            <a:br>
              <a:rPr lang="en"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36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27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/>
          <p:nvPr>
            <p:ph idx="4294967295" type="title"/>
          </p:nvPr>
        </p:nvSpPr>
        <p:spPr>
          <a:xfrm>
            <a:off x="461850" y="343400"/>
            <a:ext cx="7579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ERP S4 - EWM Integration &amp; EWM Master data</a:t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91" name="Google Shape;1391;p37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92" name="Google Shape;1392;p37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3" name="Google Shape;1393;p37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4" name="Google Shape;1394;p37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5" name="Google Shape;1395;p37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6" name="Google Shape;1396;p37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7" name="Google Shape;1397;p37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8" name="Google Shape;1398;p37"/>
          <p:cNvSpPr txBox="1"/>
          <p:nvPr/>
        </p:nvSpPr>
        <p:spPr>
          <a:xfrm>
            <a:off x="172200" y="695150"/>
            <a:ext cx="75795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Connecting ERP to EWM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 EWM control parameters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Assigning ERP Warehouse to EWM warehouse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Assigning SCU &amp; BP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Storage types, Storage type controls, Define Storage sections, Storage Bins Configuration, Define Staging areas &amp; Doors, Define Activity areas, Stock types, EWM Product master data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/>
          <p:nvPr>
            <p:ph idx="1" type="body"/>
          </p:nvPr>
        </p:nvSpPr>
        <p:spPr>
          <a:xfrm>
            <a:off x="329550" y="1105950"/>
            <a:ext cx="7171200" cy="1835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ERP side Configuration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38"/>
          <p:cNvSpPr txBox="1"/>
          <p:nvPr/>
        </p:nvSpPr>
        <p:spPr>
          <a:xfrm>
            <a:off x="2105425" y="110625"/>
            <a:ext cx="4752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EWM HU MANAGEMENT</a:t>
            </a:r>
            <a:endParaRPr b="1" sz="20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2792400" y="5662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9"/>
          <p:cNvSpPr txBox="1"/>
          <p:nvPr/>
        </p:nvSpPr>
        <p:spPr>
          <a:xfrm>
            <a:off x="2105425" y="110625"/>
            <a:ext cx="47529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HU MANAGEMENT</a:t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2867500" y="55117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246925" y="1222075"/>
            <a:ext cx="7681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❖"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storage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0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8" name="Google Shape;1418;p40"/>
          <p:cNvSpPr txBox="1"/>
          <p:nvPr/>
        </p:nvSpPr>
        <p:spPr>
          <a:xfrm>
            <a:off x="265192" y="40837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0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IMG --&gt; Logistics general --&gt; Handling Unit management --&gt; Basics &gt; First 3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0" y="1360850"/>
            <a:ext cx="6755000" cy="2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1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6" name="Google Shape;1426;p41"/>
          <p:cNvSpPr txBox="1"/>
          <p:nvPr/>
        </p:nvSpPr>
        <p:spPr>
          <a:xfrm>
            <a:off x="265203" y="408375"/>
            <a:ext cx="660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Groups together materials that require similar packaging materials.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184525"/>
            <a:ext cx="6417275" cy="2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4" name="Google Shape;1434;p42"/>
          <p:cNvSpPr txBox="1"/>
          <p:nvPr/>
        </p:nvSpPr>
        <p:spPr>
          <a:xfrm>
            <a:off x="362625" y="298350"/>
            <a:ext cx="457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5" name="Google Shape;1435;p42"/>
          <p:cNvGraphicFramePr/>
          <p:nvPr/>
        </p:nvGraphicFramePr>
        <p:xfrm>
          <a:off x="531700" y="10263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{D4B6BF2D-955E-4275-829F-795F54547BFE}</a:tableStyleId>
              </a:tblPr>
              <a:tblGrid>
                <a:gridCol w="4171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Material group for packaging materials       Packaging material types</a:t>
                      </a:r>
                      <a:endParaRPr b="1"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0010  Barrels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0020  Bottles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0030  Boxes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0040  Plastic bags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0050  Containers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0060  Trucks</a:t>
                      </a:r>
                      <a:endParaRPr sz="950"/>
                    </a:p>
                  </a:txBody>
                  <a:tcPr marT="9525" marB="9525" marR="9525" marL="9525" anchor="ctr">
                    <a:solidFill>
                      <a:srgbClr val="FEFEEE"/>
                    </a:solidFill>
                  </a:tcPr>
                </a:tc>
              </a:tr>
            </a:tbl>
          </a:graphicData>
        </a:graphic>
      </p:graphicFrame>
      <p:sp>
        <p:nvSpPr>
          <p:cNvPr id="1436" name="Google Shape;1436;p42"/>
          <p:cNvSpPr txBox="1"/>
          <p:nvPr/>
        </p:nvSpPr>
        <p:spPr>
          <a:xfrm>
            <a:off x="627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2"/>
          <p:cNvSpPr txBox="1"/>
          <p:nvPr/>
        </p:nvSpPr>
        <p:spPr>
          <a:xfrm>
            <a:off x="455125" y="648375"/>
            <a:ext cx="432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example of this assignment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8" name="Google Shape;1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" y="2374550"/>
            <a:ext cx="5860650" cy="19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