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Corben" panose="020B0604020202020204" charset="0"/>
      <p:regular r:id="rId33"/>
      <p:bold r:id="rId34"/>
    </p:embeddedFont>
    <p:embeddedFont>
      <p:font typeface="Quattrocento Sans" panose="020B05020500000200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zT1ah/J1Rl6hAB0/S0KIhqX9z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8B27B-284A-4F64-998D-0083DDF65040}" v="13" dt="2023-08-06T16:30:47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8" name="Google Shape;12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2" name="Google Shape;14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8" name="Google Shape;14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237febebe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6" name="Google Shape;1416;g237febebe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5" name="Google Shape;14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3" name="Google Shape;14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4" name="Google Shape;143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4" name="Google Shape;14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0" name="Google Shape;14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6" name="Google Shape;14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7" name="Google Shape;1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/>
          </a:p>
        </p:txBody>
      </p:sp>
      <p:sp>
        <p:nvSpPr>
          <p:cNvPr id="1476" name="Google Shape;1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06" name="Google Shape;13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0" name="Google Shape;15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38027af0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2" name="Google Shape;1342;g238027af0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37febebef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8" name="Google Shape;1348;g237febebef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9" name="Google Shape;1349;g237febebef0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6" name="Google Shape;13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7" name="Google Shape;13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37fbc4a0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1" name="Google Shape;1371;g237fbc4a0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2" name="Google Shape;1372;g237fbc4a02f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9" name="Google Shape;13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37fbc4a02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7" name="Google Shape;1387;g237fbc4a02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4" name="Google Shape;13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>
            <a:spLocks noGrp="1"/>
          </p:cNvSpPr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ubTitle" idx="1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0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30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30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30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30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30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30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30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30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30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30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30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30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30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30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30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30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30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30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30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30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30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30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30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30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30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30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30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30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30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30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30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30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30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30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30"/>
          <p:cNvSpPr txBox="1">
            <a:spLocks noGrp="1"/>
          </p:cNvSpPr>
          <p:nvPr>
            <p:ph type="dt" idx="10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9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40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le">
  <p:cSld name="Title Sile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41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1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41"/>
          <p:cNvSpPr txBox="1">
            <a:spLocks noGrp="1"/>
          </p:cNvSpPr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41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729439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763715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797991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832267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866543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9008201" y="252400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883281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849005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8147290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780453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7461769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729439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763715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797991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832267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866543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9008201" y="285867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883281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42"/>
          <p:cNvSpPr/>
          <p:nvPr/>
        </p:nvSpPr>
        <p:spPr>
          <a:xfrm>
            <a:off x="849005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42"/>
          <p:cNvSpPr/>
          <p:nvPr/>
        </p:nvSpPr>
        <p:spPr>
          <a:xfrm>
            <a:off x="8147290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42"/>
          <p:cNvSpPr/>
          <p:nvPr/>
        </p:nvSpPr>
        <p:spPr>
          <a:xfrm>
            <a:off x="780453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42"/>
          <p:cNvSpPr/>
          <p:nvPr/>
        </p:nvSpPr>
        <p:spPr>
          <a:xfrm>
            <a:off x="7461769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729439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42"/>
          <p:cNvSpPr/>
          <p:nvPr/>
        </p:nvSpPr>
        <p:spPr>
          <a:xfrm>
            <a:off x="763715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797991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832267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866543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42"/>
          <p:cNvSpPr/>
          <p:nvPr/>
        </p:nvSpPr>
        <p:spPr>
          <a:xfrm>
            <a:off x="9008201" y="319334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42"/>
          <p:cNvSpPr/>
          <p:nvPr/>
        </p:nvSpPr>
        <p:spPr>
          <a:xfrm>
            <a:off x="883281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42"/>
          <p:cNvSpPr/>
          <p:nvPr/>
        </p:nvSpPr>
        <p:spPr>
          <a:xfrm>
            <a:off x="849005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42"/>
          <p:cNvSpPr/>
          <p:nvPr/>
        </p:nvSpPr>
        <p:spPr>
          <a:xfrm>
            <a:off x="8147290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42"/>
          <p:cNvSpPr/>
          <p:nvPr/>
        </p:nvSpPr>
        <p:spPr>
          <a:xfrm>
            <a:off x="780453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42"/>
          <p:cNvSpPr/>
          <p:nvPr/>
        </p:nvSpPr>
        <p:spPr>
          <a:xfrm>
            <a:off x="7461769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42"/>
          <p:cNvSpPr/>
          <p:nvPr/>
        </p:nvSpPr>
        <p:spPr>
          <a:xfrm>
            <a:off x="729439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42"/>
          <p:cNvSpPr/>
          <p:nvPr/>
        </p:nvSpPr>
        <p:spPr>
          <a:xfrm>
            <a:off x="763715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42"/>
          <p:cNvSpPr/>
          <p:nvPr/>
        </p:nvSpPr>
        <p:spPr>
          <a:xfrm>
            <a:off x="797991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832267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866543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9008201" y="352801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883281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849005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8147290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780453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7461769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729439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763715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42"/>
          <p:cNvSpPr/>
          <p:nvPr/>
        </p:nvSpPr>
        <p:spPr>
          <a:xfrm>
            <a:off x="797991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42"/>
          <p:cNvSpPr/>
          <p:nvPr/>
        </p:nvSpPr>
        <p:spPr>
          <a:xfrm>
            <a:off x="832267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42"/>
          <p:cNvSpPr/>
          <p:nvPr/>
        </p:nvSpPr>
        <p:spPr>
          <a:xfrm>
            <a:off x="866543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42"/>
          <p:cNvSpPr/>
          <p:nvPr/>
        </p:nvSpPr>
        <p:spPr>
          <a:xfrm>
            <a:off x="9008201" y="386268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42"/>
          <p:cNvSpPr/>
          <p:nvPr/>
        </p:nvSpPr>
        <p:spPr>
          <a:xfrm>
            <a:off x="883281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42"/>
          <p:cNvSpPr/>
          <p:nvPr/>
        </p:nvSpPr>
        <p:spPr>
          <a:xfrm>
            <a:off x="849005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8147290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42"/>
          <p:cNvSpPr/>
          <p:nvPr/>
        </p:nvSpPr>
        <p:spPr>
          <a:xfrm>
            <a:off x="780453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7461769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729439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763715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797991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42"/>
          <p:cNvSpPr/>
          <p:nvPr/>
        </p:nvSpPr>
        <p:spPr>
          <a:xfrm>
            <a:off x="832267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866543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42"/>
          <p:cNvSpPr/>
          <p:nvPr/>
        </p:nvSpPr>
        <p:spPr>
          <a:xfrm>
            <a:off x="9008201" y="4197424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42"/>
          <p:cNvSpPr/>
          <p:nvPr/>
        </p:nvSpPr>
        <p:spPr>
          <a:xfrm>
            <a:off x="883281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42"/>
          <p:cNvSpPr/>
          <p:nvPr/>
        </p:nvSpPr>
        <p:spPr>
          <a:xfrm>
            <a:off x="849005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42"/>
          <p:cNvSpPr/>
          <p:nvPr/>
        </p:nvSpPr>
        <p:spPr>
          <a:xfrm>
            <a:off x="8147290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42"/>
          <p:cNvSpPr/>
          <p:nvPr/>
        </p:nvSpPr>
        <p:spPr>
          <a:xfrm>
            <a:off x="780453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7461769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42"/>
          <p:cNvSpPr/>
          <p:nvPr/>
        </p:nvSpPr>
        <p:spPr>
          <a:xfrm>
            <a:off x="729439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763715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42"/>
          <p:cNvSpPr/>
          <p:nvPr/>
        </p:nvSpPr>
        <p:spPr>
          <a:xfrm>
            <a:off x="797991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832267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866543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42"/>
          <p:cNvSpPr/>
          <p:nvPr/>
        </p:nvSpPr>
        <p:spPr>
          <a:xfrm>
            <a:off x="9008201" y="4532093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883281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849005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2"/>
          <p:cNvSpPr/>
          <p:nvPr/>
        </p:nvSpPr>
        <p:spPr>
          <a:xfrm>
            <a:off x="8147290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2"/>
          <p:cNvSpPr/>
          <p:nvPr/>
        </p:nvSpPr>
        <p:spPr>
          <a:xfrm>
            <a:off x="780453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2"/>
          <p:cNvSpPr/>
          <p:nvPr/>
        </p:nvSpPr>
        <p:spPr>
          <a:xfrm>
            <a:off x="7461769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2"/>
          <p:cNvSpPr/>
          <p:nvPr/>
        </p:nvSpPr>
        <p:spPr>
          <a:xfrm>
            <a:off x="729439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2"/>
          <p:cNvSpPr/>
          <p:nvPr/>
        </p:nvSpPr>
        <p:spPr>
          <a:xfrm>
            <a:off x="763715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2"/>
          <p:cNvSpPr/>
          <p:nvPr/>
        </p:nvSpPr>
        <p:spPr>
          <a:xfrm>
            <a:off x="797991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2"/>
          <p:cNvSpPr/>
          <p:nvPr/>
        </p:nvSpPr>
        <p:spPr>
          <a:xfrm>
            <a:off x="832267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2"/>
          <p:cNvSpPr/>
          <p:nvPr/>
        </p:nvSpPr>
        <p:spPr>
          <a:xfrm>
            <a:off x="866543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9008200" y="4866774"/>
            <a:ext cx="62448" cy="75907"/>
          </a:xfrm>
          <a:custGeom>
            <a:avLst/>
            <a:gdLst/>
            <a:ahLst/>
            <a:cxnLst/>
            <a:rect l="l" t="t" r="r" b="b"/>
            <a:pathLst>
              <a:path w="184308" h="160591" extrusionOk="0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42"/>
          <p:cNvSpPr/>
          <p:nvPr/>
        </p:nvSpPr>
        <p:spPr>
          <a:xfrm>
            <a:off x="883281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42"/>
          <p:cNvSpPr/>
          <p:nvPr/>
        </p:nvSpPr>
        <p:spPr>
          <a:xfrm>
            <a:off x="849005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42"/>
          <p:cNvSpPr/>
          <p:nvPr/>
        </p:nvSpPr>
        <p:spPr>
          <a:xfrm>
            <a:off x="8147290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42"/>
          <p:cNvSpPr/>
          <p:nvPr/>
        </p:nvSpPr>
        <p:spPr>
          <a:xfrm>
            <a:off x="780453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42"/>
          <p:cNvSpPr/>
          <p:nvPr/>
        </p:nvSpPr>
        <p:spPr>
          <a:xfrm>
            <a:off x="7461769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729439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019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42"/>
          <p:cNvSpPr/>
          <p:nvPr/>
        </p:nvSpPr>
        <p:spPr>
          <a:xfrm>
            <a:off x="763715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019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42"/>
          <p:cNvSpPr/>
          <p:nvPr/>
        </p:nvSpPr>
        <p:spPr>
          <a:xfrm>
            <a:off x="797991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019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42"/>
          <p:cNvSpPr/>
          <p:nvPr/>
        </p:nvSpPr>
        <p:spPr>
          <a:xfrm>
            <a:off x="832267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019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42"/>
          <p:cNvSpPr/>
          <p:nvPr/>
        </p:nvSpPr>
        <p:spPr>
          <a:xfrm>
            <a:off x="866543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019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42"/>
          <p:cNvSpPr/>
          <p:nvPr/>
        </p:nvSpPr>
        <p:spPr>
          <a:xfrm>
            <a:off x="9008201" y="218933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019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883281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42"/>
          <p:cNvSpPr/>
          <p:nvPr/>
        </p:nvSpPr>
        <p:spPr>
          <a:xfrm>
            <a:off x="849005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42"/>
          <p:cNvSpPr/>
          <p:nvPr/>
        </p:nvSpPr>
        <p:spPr>
          <a:xfrm>
            <a:off x="8147290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42"/>
          <p:cNvSpPr/>
          <p:nvPr/>
        </p:nvSpPr>
        <p:spPr>
          <a:xfrm>
            <a:off x="780453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42"/>
          <p:cNvSpPr/>
          <p:nvPr/>
        </p:nvSpPr>
        <p:spPr>
          <a:xfrm>
            <a:off x="7461769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42"/>
          <p:cNvSpPr/>
          <p:nvPr/>
        </p:nvSpPr>
        <p:spPr>
          <a:xfrm>
            <a:off x="883281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42"/>
          <p:cNvSpPr/>
          <p:nvPr/>
        </p:nvSpPr>
        <p:spPr>
          <a:xfrm>
            <a:off x="849005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42"/>
          <p:cNvSpPr/>
          <p:nvPr/>
        </p:nvSpPr>
        <p:spPr>
          <a:xfrm>
            <a:off x="8147290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780453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461769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42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42"/>
          <p:cNvSpPr txBox="1">
            <a:spLocks noGrp="1"/>
          </p:cNvSpPr>
          <p:nvPr>
            <p:ph type="body" idx="1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5" name="Google Shape;785;p42"/>
          <p:cNvSpPr txBox="1">
            <a:spLocks noGrp="1"/>
          </p:cNvSpPr>
          <p:nvPr>
            <p:ph type="body" idx="2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6" name="Google Shape;786;p42"/>
          <p:cNvSpPr txBox="1">
            <a:spLocks noGrp="1"/>
          </p:cNvSpPr>
          <p:nvPr>
            <p:ph type="body" idx="3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7" name="Google Shape;787;p42"/>
          <p:cNvSpPr txBox="1">
            <a:spLocks noGrp="1"/>
          </p:cNvSpPr>
          <p:nvPr>
            <p:ph type="body" idx="4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8" name="Google Shape;788;p42"/>
          <p:cNvSpPr txBox="1">
            <a:spLocks noGrp="1"/>
          </p:cNvSpPr>
          <p:nvPr>
            <p:ph type="body" idx="5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9" name="Google Shape;789;p42"/>
          <p:cNvSpPr txBox="1">
            <a:spLocks noGrp="1"/>
          </p:cNvSpPr>
          <p:nvPr>
            <p:ph type="body" idx="6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90" name="Google Shape;790;p42"/>
          <p:cNvSpPr txBox="1">
            <a:spLocks noGrp="1"/>
          </p:cNvSpPr>
          <p:nvPr>
            <p:ph type="sldNum" idx="12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 Slide">
  <p:cSld name="1_Thank You Slide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3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43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4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44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797" name="Google Shape;797;p44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44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44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44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44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44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44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44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44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44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44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44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44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44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44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44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44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44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44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44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44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44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44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44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44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44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44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44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44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44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44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44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44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44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44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44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44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44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44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44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44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44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44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44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44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44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44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44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44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44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44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44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44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44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44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44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44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44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44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44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44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44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44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44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44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44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44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44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44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44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44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44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44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44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44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44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44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44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44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44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44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44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44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44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44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44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2" name="Google Shape;1082;p44"/>
          <p:cNvSpPr/>
          <p:nvPr/>
        </p:nvSpPr>
        <p:spPr>
          <a:xfrm rot="-5400000">
            <a:off x="4314975" y="314475"/>
            <a:ext cx="3169350" cy="6488701"/>
          </a:xfrm>
          <a:custGeom>
            <a:avLst/>
            <a:gdLst/>
            <a:ahLst/>
            <a:cxnLst/>
            <a:rect l="l" t="t" r="r" b="b"/>
            <a:pathLst>
              <a:path w="4225800" h="8649348" extrusionOk="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" name="Google Shape;1083;p44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44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44"/>
          <p:cNvSpPr txBox="1">
            <a:spLocks noGrp="1"/>
          </p:cNvSpPr>
          <p:nvPr>
            <p:ph type="body" idx="1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6" name="Google Shape;1086;p44"/>
          <p:cNvSpPr txBox="1">
            <a:spLocks noGrp="1"/>
          </p:cNvSpPr>
          <p:nvPr>
            <p:ph type="body" idx="2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7" name="Google Shape;1087;p4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5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" name="Google Shape;1090;p45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45"/>
          <p:cNvSpPr txBox="1">
            <a:spLocks noGrp="1"/>
          </p:cNvSpPr>
          <p:nvPr>
            <p:ph type="sldNum" idx="12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45"/>
          <p:cNvSpPr>
            <a:spLocks noGrp="1"/>
          </p:cNvSpPr>
          <p:nvPr>
            <p:ph type="pic" idx="2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3" name="Google Shape;1093;p45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4" name="Google Shape;1094;p45"/>
            <p:cNvSpPr/>
            <p:nvPr/>
          </p:nvSpPr>
          <p:spPr>
            <a:xfrm>
              <a:off x="9592691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10049586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1050648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10963375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1142027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1877175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2100277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1643382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1186488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072959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027269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981580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9592691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10049586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1050648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0963375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1142027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1877175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2100277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1643382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1186488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072959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027269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981580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9592691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0049586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1050648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963375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2027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1877175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2100277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11643382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11186488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1072959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1027269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981580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9592691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0049586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1050648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10963375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142027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11877175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12100277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11643382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11186488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1072959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1027269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981580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9592691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10049586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1050648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10963375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142027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11877175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12100277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11643382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11186488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072959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1027269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81580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9592691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10049586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1050648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10963375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1142027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11877175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12100277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11643382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11186488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1072959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1027269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981580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9592691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10049586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1050648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10963375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1142027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11877175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12100277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1643382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11186488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1072959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1027269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981580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9592691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10049586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1050648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10963375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1142027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11877174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12100277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11643382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11186488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1072959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1027269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981580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9592691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10049586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1050648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10963375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1142027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11877175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12100277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11643382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11186488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1072959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1027269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981580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825662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87135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917041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939352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89366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847974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802278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825662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87135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917041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939352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89366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847974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802278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825662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87135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917041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939352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89366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847974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802278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825662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87135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917041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939352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89366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847974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802278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825662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87135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917041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939352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89366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847974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802278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825662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87135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17041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39352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89366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847974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802278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825662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87135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917041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939352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89366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847974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802278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825662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87135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917041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939352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89366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847974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802278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825662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87135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917041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939352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89366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847974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802278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12100277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11643382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11186488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1072959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1027269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981580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939352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89366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847974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802278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5" name="Google Shape;1275;p45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6" name="Google Shape;1276;p4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77" name="Google Shape;1277;p45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7"/>
          <p:cNvSpPr txBox="1">
            <a:spLocks noGrp="1"/>
          </p:cNvSpPr>
          <p:nvPr>
            <p:ph type="body" idx="1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1" name="Google Shape;1281;p47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4" name="Google Shape;1284;p47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lang="en" sz="1800" b="1" i="0" u="none" strike="noStrike" cap="non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1800" b="0" i="0" u="none" strike="noStrike" cap="non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5" name="Google Shape;128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">
  <p:cSld name="1_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8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8" name="Google Shape;1288;p48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48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te">
  <p:cSld name="Qut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 rot="10800000" flipH="1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31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31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31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31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31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31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31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31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31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31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1"/>
          <p:cNvSpPr>
            <a:spLocks noGrp="1"/>
          </p:cNvSpPr>
          <p:nvPr>
            <p:ph type="pic" idx="2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1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22" name="Google Shape;522;p31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1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95" name="Google Shape;129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32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>
            <a:spLocks noGrp="1"/>
          </p:cNvSpPr>
          <p:nvPr>
            <p:ph type="body" idx="1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33"/>
          <p:cNvSpPr txBox="1">
            <a:spLocks noGrp="1"/>
          </p:cNvSpPr>
          <p:nvPr>
            <p:ph type="dt" idx="10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3"/>
          <p:cNvSpPr txBox="1">
            <a:spLocks noGrp="1"/>
          </p:cNvSpPr>
          <p:nvPr>
            <p:ph type="ftr" idx="11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33"/>
          <p:cNvSpPr txBox="1">
            <a:spLocks noGrp="1"/>
          </p:cNvSpPr>
          <p:nvPr>
            <p:ph type="sldNum" idx="12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38" name="Google Shape;53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35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42" name="Google Shape;542;p35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43" name="Google Shape;543;p35"/>
            <p:cNvSpPr/>
            <p:nvPr/>
          </p:nvSpPr>
          <p:spPr>
            <a:xfrm>
              <a:off x="97233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018021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063711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109400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155090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2007807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1774014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131712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086022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0403331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99464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97233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018021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063711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109400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155090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12007807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774014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131712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086022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0403331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99464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97233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018021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063711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109400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155090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2007807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774014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131712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086022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0403331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99464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97233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018021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063711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109400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55090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2007807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774014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31712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086022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0403331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99464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97233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018021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063711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109400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155090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2007807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1774014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131712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086022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0403331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99464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97233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018021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063711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109400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55090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2007807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774014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131712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086022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0403331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99464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97233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018021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063711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109400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155090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2007807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1774014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131712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086022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0403331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99464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97233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018021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063711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109400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155090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2007806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1774014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131712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086022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0403331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99464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97233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018021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063711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109400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155090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2007807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019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774014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131712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086022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0403331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99464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1774014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131712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086022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0403331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99464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47" name="Google Shape;647;p35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port Standard Page">
  <p:cSld name="1_Report Standard Page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/>
          <p:nvPr/>
        </p:nvSpPr>
        <p:spPr>
          <a:xfrm rot="10800000" flipH="1">
            <a:off x="0" y="-255985"/>
            <a:ext cx="9144000" cy="121444"/>
          </a:xfrm>
          <a:custGeom>
            <a:avLst/>
            <a:gdLst/>
            <a:ahLst/>
            <a:cxnLst/>
            <a:rect l="l" t="t" r="r" b="b"/>
            <a:pathLst>
              <a:path w="8961755" h="120000" extrusionOk="0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36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_">
  <p:cSld name="1_1_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4" name="Google Shape;654;p37"/>
          <p:cNvSpPr txBox="1">
            <a:spLocks noGrp="1"/>
          </p:cNvSpPr>
          <p:nvPr>
            <p:ph type="ftr" idx="11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>
  <p:cSld name="2_Full Image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8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9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" name="Google Shape;11;p29" descr="A picture containing symbol, font, logo, graphics&#10;&#10;Description automatically generated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hyperlink" Target="https://www.youtube.com/watch?v=vlKBQ3g0w_E&amp;list=PLcxqFaocb9WIQJ-kptyPuiMSVWZVd2ff_&amp;index=1" TargetMode="External"/><Relationship Id="rId7" Type="http://schemas.openxmlformats.org/officeDocument/2006/relationships/hyperlink" Target="https://www.youtube.com/watch?v=xQzhXhq1ZyI&amp;list=PLcxqFaocb9WLtnq-rpXbRy5hnKECxr95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hyperlink" Target="https://www.youtube.com/watch?v=aVPk_FE9O3s&amp;list=PLcxqFaocb9WJ8g8TZPsHQIEcSjKW9F0IE&amp;index=2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1.jpg"/><Relationship Id="rId9" Type="http://schemas.openxmlformats.org/officeDocument/2006/relationships/hyperlink" Target="https://www.youtube.com/watch?v=NV8UD9QnJ4A&amp;list=PLcxqFaocb9WLaza2kOjkUCDIQGbzNos6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"/>
          <p:cNvSpPr txBox="1">
            <a:spLocks noGrp="1"/>
          </p:cNvSpPr>
          <p:nvPr>
            <p:ph type="subTitle" idx="1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36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sz="3600" b="1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1" name="Google Shape;1301;p1"/>
          <p:cNvSpPr txBox="1">
            <a:spLocks noGrp="1"/>
          </p:cNvSpPr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02" name="Google Shape;1302;p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" name="Google Shape;14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5" y="418525"/>
            <a:ext cx="7250751" cy="1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75" y="2335475"/>
            <a:ext cx="7213199" cy="20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1" name="Google Shape;1411;p11"/>
          <p:cNvSpPr txBox="1"/>
          <p:nvPr/>
        </p:nvSpPr>
        <p:spPr>
          <a:xfrm>
            <a:off x="212425" y="350925"/>
            <a:ext cx="484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OBDs to Wave</a:t>
            </a:r>
            <a:endParaRPr sz="15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2" name="Google Shape;14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25" y="821175"/>
            <a:ext cx="68227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78700"/>
            <a:ext cx="27336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37febebef0_1_2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9" name="Google Shape;1419;g237febebef0_1_2"/>
          <p:cNvSpPr txBox="1"/>
          <p:nvPr/>
        </p:nvSpPr>
        <p:spPr>
          <a:xfrm>
            <a:off x="484800" y="670550"/>
            <a:ext cx="78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g237febebef0_1_2"/>
          <p:cNvSpPr txBox="1"/>
          <p:nvPr/>
        </p:nvSpPr>
        <p:spPr>
          <a:xfrm>
            <a:off x="232275" y="347300"/>
            <a:ext cx="813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 - Output of wave release is Creation of Warehouse task.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to Warehouse monitor - /scwm/mon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1" name="Google Shape;1421;g237febebef0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5" y="1070750"/>
            <a:ext cx="7200901" cy="28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g237febebef0_1_2"/>
          <p:cNvSpPr txBox="1"/>
          <p:nvPr/>
        </p:nvSpPr>
        <p:spPr>
          <a:xfrm>
            <a:off x="232275" y="40194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all Warehouse Orders and Confirm.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"/>
          <p:cNvSpPr txBox="1"/>
          <p:nvPr/>
        </p:nvSpPr>
        <p:spPr>
          <a:xfrm>
            <a:off x="257550" y="247750"/>
            <a:ext cx="788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all Warehouse Orders and Confirm.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8" name="Google Shape;142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0" y="617050"/>
            <a:ext cx="5943600" cy="14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12"/>
          <p:cNvSpPr txBox="1"/>
          <p:nvPr/>
        </p:nvSpPr>
        <p:spPr>
          <a:xfrm>
            <a:off x="349850" y="2150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/scwm/prdo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Goods issue.</a:t>
            </a:r>
            <a:endParaRPr sz="1500"/>
          </a:p>
        </p:txBody>
      </p:sp>
      <p:pic>
        <p:nvPicPr>
          <p:cNvPr id="1430" name="Google Shape;143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25" y="2519475"/>
            <a:ext cx="5972175" cy="1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6" name="Google Shape;1436;p22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7" name="Google Shape;1437;p22" descr="Photo double exposure image of business and fin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p22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3921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22"/>
          <p:cNvSpPr/>
          <p:nvPr/>
        </p:nvSpPr>
        <p:spPr>
          <a:xfrm>
            <a:off x="2109623" y="800360"/>
            <a:ext cx="47445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0</a:t>
            </a:r>
            <a:r>
              <a:rPr lang="en" sz="4100" b="1">
                <a:solidFill>
                  <a:srgbClr val="FFFFFF"/>
                </a:solidFill>
              </a:rPr>
              <a:t>9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0" name="Google Shape;1440;p22" descr="A picture containing symbol, font, logo,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2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23" descr="Free Vector | Flat people with question marks background"/>
          <p:cNvPicPr preferRelativeResize="0"/>
          <p:nvPr/>
        </p:nvPicPr>
        <p:blipFill rotWithShape="1">
          <a:blip r:embed="rId3">
            <a:alphaModFix/>
          </a:blip>
          <a:srcRect t="2" b="22246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23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24" descr="Ahpra on Twitter: &quot;Time is running out to share your thoughts on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24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sz="24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5"/>
          <p:cNvSpPr/>
          <p:nvPr/>
        </p:nvSpPr>
        <p:spPr>
          <a:xfrm>
            <a:off x="1069791" y="574746"/>
            <a:ext cx="7199990" cy="4925529"/>
          </a:xfrm>
          <a:custGeom>
            <a:avLst/>
            <a:gdLst/>
            <a:ahLst/>
            <a:cxnLst/>
            <a:rect l="l" t="t" r="r" b="b"/>
            <a:pathLst>
              <a:path w="3690" h="2524" extrusionOk="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117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9" name="Google Shape;1459;p25"/>
          <p:cNvSpPr/>
          <p:nvPr/>
        </p:nvSpPr>
        <p:spPr>
          <a:xfrm>
            <a:off x="640247" y="-7144"/>
            <a:ext cx="2190886" cy="5155649"/>
          </a:xfrm>
          <a:custGeom>
            <a:avLst/>
            <a:gdLst/>
            <a:ahLst/>
            <a:cxnLst/>
            <a:rect l="l" t="t" r="r" b="b"/>
            <a:pathLst>
              <a:path w="1123" h="2642" extrusionOk="0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5882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0" name="Google Shape;1460;p25"/>
          <p:cNvSpPr/>
          <p:nvPr/>
        </p:nvSpPr>
        <p:spPr>
          <a:xfrm>
            <a:off x="3429820" y="134156"/>
            <a:ext cx="5223138" cy="2144466"/>
          </a:xfrm>
          <a:custGeom>
            <a:avLst/>
            <a:gdLst/>
            <a:ahLst/>
            <a:cxnLst/>
            <a:rect l="l" t="t" r="r" b="b"/>
            <a:pathLst>
              <a:path w="2721" h="811" extrusionOk="0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039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1" name="Google Shape;1461;p25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62" name="Google Shape;1462;p25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463" name="Google Shape;1463;p25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lang="en" sz="10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5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lang="en" sz="10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6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2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2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7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9" name="Google Shape;1479;p27" descr="A picture containing symbol, font, logo, graphics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744" b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480" name="Google Shape;148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27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6862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27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sz="9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27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4" name="Google Shape;1484;p27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5" name="Google Shape;1485;p27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86" name="Google Shape;148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27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2100" b="1" i="0" u="none" strike="noStrike" cap="non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9" name="Google Shape;1489;p27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90" name="Google Shape;149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1" name="Google Shape;1491;p27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492" name="Google Shape;1492;p2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3" name="Google Shape;1493;p2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4" name="Google Shape;1494;p27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27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27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7" name="Google Shape;1497;p27" descr="A picture containing symbol, font, logo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sz="41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1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09" name="Google Shape;1309;p2" descr="A person sitting in a chair&#10;&#10;Description automatically generated with medium confidenc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50" t="1176" r="8718" b="15934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2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11" name="Google Shape;1311;p2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8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3" name="Google Shape;1503;p28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4" name="Google Shape;1504;p28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5" name="Google Shape;1505;p28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38027af0db_0_0"/>
          <p:cNvSpPr txBox="1"/>
          <p:nvPr/>
        </p:nvSpPr>
        <p:spPr>
          <a:xfrm>
            <a:off x="532650" y="262825"/>
            <a:ext cx="5098500" cy="99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" sz="2100" b="1" dirty="0">
                <a:solidFill>
                  <a:schemeClr val="lt1"/>
                </a:solidFill>
                <a:latin typeface="Cambria"/>
                <a:ea typeface="Cambria"/>
              </a:rPr>
              <a:t>Wave Management</a:t>
            </a:r>
            <a:endParaRPr lang="en-US" dirty="0"/>
          </a:p>
          <a:p>
            <a:pPr>
              <a:lnSpc>
                <a:spcPct val="107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1345" name="Google Shape;1345;g238027af0db_0_0"/>
          <p:cNvSpPr txBox="1"/>
          <p:nvPr/>
        </p:nvSpPr>
        <p:spPr>
          <a:xfrm>
            <a:off x="374925" y="733250"/>
            <a:ext cx="6207000" cy="176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07000"/>
              </a:lnSpc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Concept of WOCR and related parameters</a:t>
            </a:r>
          </a:p>
          <a:p>
            <a:pPr marL="285750" indent="-285750">
              <a:lnSpc>
                <a:spcPct val="107000"/>
              </a:lnSpc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Warehouse Order Creation rule Configuration</a:t>
            </a:r>
            <a:endParaRPr lang="en"/>
          </a:p>
          <a:p>
            <a:pPr marL="285750" indent="-285750">
              <a:lnSpc>
                <a:spcPct val="107000"/>
              </a:lnSpc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Process Maintain Wave types, Wave categories, Automatic Wave, Maintain Wave template</a:t>
            </a:r>
            <a:endParaRPr lang="en" dirty="0">
              <a:solidFill>
                <a:schemeClr val="lt1"/>
              </a:solidFill>
            </a:endParaRPr>
          </a:p>
          <a:p>
            <a:pPr marL="285750" indent="-285750">
              <a:lnSpc>
                <a:spcPct val="107000"/>
              </a:lnSpc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Manual &amp; Automatic Wave creation testing</a:t>
            </a:r>
            <a:endParaRPr lang="en" dirty="0">
              <a:solidFill>
                <a:schemeClr val="lt1"/>
              </a:solidFill>
            </a:endParaRPr>
          </a:p>
          <a:p>
            <a:pPr marL="285750" marR="0" lvl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endParaRPr lang="en" sz="16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37febebef0_2_0"/>
          <p:cNvSpPr/>
          <p:nvPr/>
        </p:nvSpPr>
        <p:spPr>
          <a:xfrm>
            <a:off x="7852709" y="0"/>
            <a:ext cx="1291279" cy="1855833"/>
          </a:xfrm>
          <a:custGeom>
            <a:avLst/>
            <a:gdLst/>
            <a:ahLst/>
            <a:cxnLst/>
            <a:rect l="l" t="t" r="r" b="b"/>
            <a:pathLst>
              <a:path w="1721706" h="2474444" extrusionOk="0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509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2" name="Google Shape;1352;g237febebef0_2_0"/>
          <p:cNvSpPr txBox="1"/>
          <p:nvPr/>
        </p:nvSpPr>
        <p:spPr>
          <a:xfrm>
            <a:off x="277325" y="526200"/>
            <a:ext cx="8262900" cy="19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Wave Management to combine items or split items from warehouse requests for outbound deliveries into waves. These waves must be picked and processed at roughly the same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of wave release is Creation of Warehouse task.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SAP EWM Help portal for more details.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g237febebef0_2_0"/>
          <p:cNvSpPr txBox="1"/>
          <p:nvPr/>
        </p:nvSpPr>
        <p:spPr>
          <a:xfrm>
            <a:off x="-1242025" y="417450"/>
            <a:ext cx="520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u="sng">
                <a:solidFill>
                  <a:srgbClr val="0063A4"/>
                </a:solidFill>
                <a:latin typeface="Calibri"/>
                <a:ea typeface="Calibri"/>
                <a:cs typeface="Calibri"/>
                <a:sym typeface="Calibri"/>
              </a:rPr>
              <a:t>Wave Management</a:t>
            </a:r>
            <a:endParaRPr sz="1400" b="1" i="0" u="none" strike="noStrike" cap="none">
              <a:solidFill>
                <a:srgbClr val="0063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"/>
          <p:cNvSpPr txBox="1">
            <a:spLocks noGrp="1"/>
          </p:cNvSpPr>
          <p:nvPr>
            <p:ph type="title" idx="4294967295"/>
          </p:nvPr>
        </p:nvSpPr>
        <p:spPr>
          <a:xfrm>
            <a:off x="299850" y="463525"/>
            <a:ext cx="75162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lang="en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Wave Types</a:t>
            </a: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0" name="Google Shape;1360;p4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61" name="Google Shape;1361;p4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2" name="Google Shape;1362;p4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63" name="Google Shape;1363;p4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4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4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6" name="Google Shape;1366;p4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7" name="Google Shape;1367;p4"/>
          <p:cNvSpPr txBox="1"/>
          <p:nvPr/>
        </p:nvSpPr>
        <p:spPr>
          <a:xfrm>
            <a:off x="187725" y="668300"/>
            <a:ext cx="8049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Determines the wave type with respect to specific properties or a specific behavior, and thus allows a specific consideration in the warehouse management monitor.</a:t>
            </a:r>
            <a:endParaRPr sz="1700" b="1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8" name="Google Shape;13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50" y="1359300"/>
            <a:ext cx="7749049" cy="24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37fbc4a02f_1_5"/>
          <p:cNvSpPr txBox="1"/>
          <p:nvPr/>
        </p:nvSpPr>
        <p:spPr>
          <a:xfrm>
            <a:off x="345400" y="643700"/>
            <a:ext cx="780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Defines the wave type that you can use as a filter value for the warehouse order creation rule.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g237fbc4a02f_1_5"/>
          <p:cNvSpPr txBox="1"/>
          <p:nvPr/>
        </p:nvSpPr>
        <p:spPr>
          <a:xfrm>
            <a:off x="345400" y="2261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b="1">
                <a:solidFill>
                  <a:srgbClr val="0063A4"/>
                </a:solidFill>
                <a:latin typeface="Calibri"/>
                <a:ea typeface="Calibri"/>
                <a:cs typeface="Calibri"/>
                <a:sym typeface="Calibri"/>
              </a:rPr>
              <a:t>Maintain Wave Categories</a:t>
            </a:r>
            <a:endParaRPr sz="2000">
              <a:solidFill>
                <a:srgbClr val="0063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6" name="Google Shape;1376;g237fbc4a02f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25" y="1126375"/>
            <a:ext cx="6957900" cy="28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2" name="Google Shape;1382;p7"/>
          <p:cNvSpPr txBox="1"/>
          <p:nvPr/>
        </p:nvSpPr>
        <p:spPr>
          <a:xfrm>
            <a:off x="265205" y="408375"/>
            <a:ext cx="731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Automatic Wave Generation For Whpt (For Auto Wave Generation Only)</a:t>
            </a:r>
            <a:endParaRPr sz="180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7"/>
          <p:cNvSpPr txBox="1"/>
          <p:nvPr/>
        </p:nvSpPr>
        <p:spPr>
          <a:xfrm>
            <a:off x="265200" y="686725"/>
            <a:ext cx="76587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this IMG activity, you determine for which warehouse process types you want waves to be generated automatically.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you set this indicator for a warehouse process type, then during the creation of a warehouse request (WR) of this warehouse process type, one of the following will occur, based on the condition technique for wave template determination: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One or more waves will be automatically created for the WR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One or more WR items will be assigned to an existing wave(s)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4" name="Google Shape;138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38" y="2496650"/>
            <a:ext cx="7355725" cy="19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37fbc4a02f_1_26"/>
          <p:cNvSpPr txBox="1"/>
          <p:nvPr/>
        </p:nvSpPr>
        <p:spPr>
          <a:xfrm>
            <a:off x="97600" y="488050"/>
            <a:ext cx="802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of Automatic Wave release, Wave release will happen based on Wave template Master data &gt; Define wave template time attribute.</a:t>
            </a:r>
            <a:endParaRPr/>
          </a:p>
        </p:txBody>
      </p:sp>
      <p:sp>
        <p:nvSpPr>
          <p:cNvPr id="1390" name="Google Shape;1390;g237fbc4a02f_1_26"/>
          <p:cNvSpPr txBox="1"/>
          <p:nvPr/>
        </p:nvSpPr>
        <p:spPr>
          <a:xfrm>
            <a:off x="129850" y="1038425"/>
            <a:ext cx="612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Wave Template Master data by Tcode -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/scwm/wavetmp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1" name="Google Shape;1391;g237fbc4a02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00" y="1483675"/>
            <a:ext cx="5943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"/>
          <p:cNvSpPr txBox="1"/>
          <p:nvPr/>
        </p:nvSpPr>
        <p:spPr>
          <a:xfrm>
            <a:off x="232275" y="307875"/>
            <a:ext cx="79593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Scenario</a:t>
            </a:r>
            <a:endParaRPr sz="1800" b="1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9"/>
          <p:cNvSpPr txBox="1"/>
          <p:nvPr/>
        </p:nvSpPr>
        <p:spPr>
          <a:xfrm>
            <a:off x="232275" y="660725"/>
            <a:ext cx="80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multiple OBDs with diff quantities for the same Material.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8" name="Google Shape;139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75" y="1060925"/>
            <a:ext cx="6585200" cy="27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"/>
          <p:cNvSpPr txBox="1"/>
          <p:nvPr/>
        </p:nvSpPr>
        <p:spPr>
          <a:xfrm>
            <a:off x="329875" y="3891750"/>
            <a:ext cx="3000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Go to Tcode - /scwm/wave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Create Wave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SAP EWM  EXTENDED WAREHOUSE MANAGEMENT TRAINING</vt:lpstr>
      <vt:lpstr>PowerPoint Presentation</vt:lpstr>
      <vt:lpstr>PowerPoint Presentation</vt:lpstr>
      <vt:lpstr>PowerPoint Presentation</vt:lpstr>
      <vt:lpstr>Maintain Wave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EWM  EXTENDED WAREHOUSE MANAGEMENT TRAINING</dc:title>
  <cp:revision>5</cp:revision>
  <dcterms:modified xsi:type="dcterms:W3CDTF">2023-08-06T16:31:23Z</dcterms:modified>
</cp:coreProperties>
</file>