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9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Corben" panose="020B0604020202020204" charset="0"/>
      <p:bold r:id="rId40"/>
    </p:embeddedFont>
    <p:embeddedFont>
      <p:font typeface="Quattrocento Sans" panose="020B0502050000020003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AFCA5-5DC9-4568-A003-6BF52F2F4FAD}" v="76" dt="2023-08-06T14:28:30.582"/>
  </p1510:revLst>
</p1510:revInfo>
</file>

<file path=ppt/tableStyles.xml><?xml version="1.0" encoding="utf-8"?>
<a:tblStyleLst xmlns:a="http://schemas.openxmlformats.org/drawingml/2006/main" def="{D4B6BF2D-955E-4275-829F-795F54547BFE}">
  <a:tblStyle styleId="{D4B6BF2D-955E-4275-829F-795F54547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37f9b6fc05_2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g237f9b6fc05_2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37fac7aaa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g237fac7aaa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37fa1fd52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37fa1fd52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37fac7aaa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37fac7aaa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37fac7aaa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g237fac7aaa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37fac7aaa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g237fac7aaa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37fac7aaa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g237fac7aaa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37fac7aaa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g237fac7aaa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37fac7aaa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g237fac7aaa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37fac7aaa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g237fac7aaa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37fac7aaa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g237fac7aaa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37f9b6fc05_2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0" name="Google Shape;1350;g237f9b6fc05_2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g237f9b6fc05_2_1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37f9b6fc05_2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1" name="Google Shape;1531;g237f9b6fc05_2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g237f9b6fc05_2_16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37f9b6fc05_2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g237f9b6fc05_2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37f9b6fc05_2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g237f9b6fc05_2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37f9b6fc05_2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g237f9b6fc05_2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37f9b6fc05_2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g237f9b6fc05_2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37f9b6fc05_2_16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/>
          </a:p>
        </p:txBody>
      </p:sp>
      <p:sp>
        <p:nvSpPr>
          <p:cNvPr id="1574" name="Google Shape;1574;g237f9b6fc05_2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37f9b6fc05_2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g237f9b6fc05_2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37f9b6f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37f9b6f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37fac7aa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37fac7aa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37f9b6fc05_2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g237f9b6fc05_2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37fac7aaa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g237fac7aaa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37f9b6fc05_2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g237f9b6fc05_2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37f9b6fc05_2_1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g237f9b6fc05_2_1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37fac7aa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g237fac7aa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64" name="Google Shape;64;p1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49" name="Google Shape;349;p14"/>
          <p:cNvSpPr txBox="1">
            <a:spLocks noGrp="1"/>
          </p:cNvSpPr>
          <p:nvPr>
            <p:ph type="dt" idx="10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te">
  <p:cSld name="Qute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/>
          <p:nvPr/>
        </p:nvSpPr>
        <p:spPr>
          <a:xfrm rot="10800000" flipH="1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54" name="Google Shape;354;p15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63" name="Google Shape;563;p1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5"/>
          <p:cNvSpPr>
            <a:spLocks noGrp="1"/>
          </p:cNvSpPr>
          <p:nvPr>
            <p:ph type="pic" idx="2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67" name="Google Shape;567;p15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15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7"/>
          <p:cNvSpPr txBox="1">
            <a:spLocks noGrp="1"/>
          </p:cNvSpPr>
          <p:nvPr>
            <p:ph type="body" idx="1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dt" idx="10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ftr" idx="11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ldNum" idx="12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"/>
          <p:cNvSpPr txBox="1">
            <a:spLocks noGrp="1"/>
          </p:cNvSpPr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9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20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96" name="Google Shape;596;p20"/>
            <p:cNvSpPr/>
            <p:nvPr/>
          </p:nvSpPr>
          <p:spPr>
            <a:xfrm>
              <a:off x="97233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1018021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63711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09400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155090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2007807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1774014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131712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086022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0403331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9464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97233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18021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063711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109400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155090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2007807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1774014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131712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086022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0403331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99464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97233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018021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063711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1109400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155090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2007807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1774014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1131712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086022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0403331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99464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97233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018021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063711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109400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155090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2007807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1774014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131712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086022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0403331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9464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7233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018021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063711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109400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1155090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2007807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1774014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131712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086022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0403331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99464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97233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1018021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063711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109400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1155090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12007807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11774014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1131712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1086022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10403331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99464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97233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1018021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1063711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109400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155090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2007807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1774014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131712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86022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0403331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99464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97233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018021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063711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109400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155090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2007806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1774014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131712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086022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0403331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99464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97233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018021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063711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109400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155090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2007807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1774014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131712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086022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403331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99464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1774014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131712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086022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10403331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99464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00" name="Google Shape;700;p20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2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port Standard Page">
  <p:cSld name="1_Report Standard Page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1"/>
          <p:cNvSpPr/>
          <p:nvPr/>
        </p:nvSpPr>
        <p:spPr>
          <a:xfrm rot="10800000" flipH="1">
            <a:off x="0" y="-255985"/>
            <a:ext cx="9144000" cy="121444"/>
          </a:xfrm>
          <a:custGeom>
            <a:avLst/>
            <a:gdLst/>
            <a:ahLst/>
            <a:cxnLst/>
            <a:rect l="l" t="t" r="r" b="b"/>
            <a:pathLst>
              <a:path w="8961755" h="120000" extrusionOk="0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">
  <p:cSld name="1_1_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22"/>
          <p:cNvSpPr txBox="1">
            <a:spLocks noGrp="1"/>
          </p:cNvSpPr>
          <p:nvPr>
            <p:ph type="ftr" idx="11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3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le">
  <p:cSld name="Title Sile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5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729439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763715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797991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832267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866543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25"/>
          <p:cNvSpPr/>
          <p:nvPr/>
        </p:nvSpPr>
        <p:spPr>
          <a:xfrm>
            <a:off x="9008201" y="252400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883281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25"/>
          <p:cNvSpPr/>
          <p:nvPr/>
        </p:nvSpPr>
        <p:spPr>
          <a:xfrm>
            <a:off x="849005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25"/>
          <p:cNvSpPr/>
          <p:nvPr/>
        </p:nvSpPr>
        <p:spPr>
          <a:xfrm>
            <a:off x="8147290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25"/>
          <p:cNvSpPr/>
          <p:nvPr/>
        </p:nvSpPr>
        <p:spPr>
          <a:xfrm>
            <a:off x="780453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25"/>
          <p:cNvSpPr/>
          <p:nvPr/>
        </p:nvSpPr>
        <p:spPr>
          <a:xfrm>
            <a:off x="7461769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25"/>
          <p:cNvSpPr/>
          <p:nvPr/>
        </p:nvSpPr>
        <p:spPr>
          <a:xfrm>
            <a:off x="729439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25"/>
          <p:cNvSpPr/>
          <p:nvPr/>
        </p:nvSpPr>
        <p:spPr>
          <a:xfrm>
            <a:off x="763715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797991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832267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25"/>
          <p:cNvSpPr/>
          <p:nvPr/>
        </p:nvSpPr>
        <p:spPr>
          <a:xfrm>
            <a:off x="866543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25"/>
          <p:cNvSpPr/>
          <p:nvPr/>
        </p:nvSpPr>
        <p:spPr>
          <a:xfrm>
            <a:off x="9008201" y="285867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25"/>
          <p:cNvSpPr/>
          <p:nvPr/>
        </p:nvSpPr>
        <p:spPr>
          <a:xfrm>
            <a:off x="883281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849005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25"/>
          <p:cNvSpPr/>
          <p:nvPr/>
        </p:nvSpPr>
        <p:spPr>
          <a:xfrm>
            <a:off x="8147290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25"/>
          <p:cNvSpPr/>
          <p:nvPr/>
        </p:nvSpPr>
        <p:spPr>
          <a:xfrm>
            <a:off x="780453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25"/>
          <p:cNvSpPr/>
          <p:nvPr/>
        </p:nvSpPr>
        <p:spPr>
          <a:xfrm>
            <a:off x="7461769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729439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763715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797991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832267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866543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9008201" y="319334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883281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849005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8147290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780453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7461769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25"/>
          <p:cNvSpPr/>
          <p:nvPr/>
        </p:nvSpPr>
        <p:spPr>
          <a:xfrm>
            <a:off x="729439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763715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797991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832267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866543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9008201" y="352801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883281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849005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25"/>
          <p:cNvSpPr/>
          <p:nvPr/>
        </p:nvSpPr>
        <p:spPr>
          <a:xfrm>
            <a:off x="8147290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780453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7461769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25"/>
          <p:cNvSpPr/>
          <p:nvPr/>
        </p:nvSpPr>
        <p:spPr>
          <a:xfrm>
            <a:off x="729439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763715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797991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25"/>
          <p:cNvSpPr/>
          <p:nvPr/>
        </p:nvSpPr>
        <p:spPr>
          <a:xfrm>
            <a:off x="832267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25"/>
          <p:cNvSpPr/>
          <p:nvPr/>
        </p:nvSpPr>
        <p:spPr>
          <a:xfrm>
            <a:off x="866543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25"/>
          <p:cNvSpPr/>
          <p:nvPr/>
        </p:nvSpPr>
        <p:spPr>
          <a:xfrm>
            <a:off x="9008201" y="386268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883281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849005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8147290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780453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461769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729439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763715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7991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25"/>
          <p:cNvSpPr/>
          <p:nvPr/>
        </p:nvSpPr>
        <p:spPr>
          <a:xfrm>
            <a:off x="832267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866543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9008201" y="4197424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25"/>
          <p:cNvSpPr/>
          <p:nvPr/>
        </p:nvSpPr>
        <p:spPr>
          <a:xfrm>
            <a:off x="883281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849005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8147290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780453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7461769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729439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763715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797991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832267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866543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9008201" y="4532093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883281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2" name="Google Shape;792;p25"/>
          <p:cNvSpPr/>
          <p:nvPr/>
        </p:nvSpPr>
        <p:spPr>
          <a:xfrm>
            <a:off x="849005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3" name="Google Shape;793;p25"/>
          <p:cNvSpPr/>
          <p:nvPr/>
        </p:nvSpPr>
        <p:spPr>
          <a:xfrm>
            <a:off x="8147290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780453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5" name="Google Shape;795;p25"/>
          <p:cNvSpPr/>
          <p:nvPr/>
        </p:nvSpPr>
        <p:spPr>
          <a:xfrm>
            <a:off x="7461769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6" name="Google Shape;796;p25"/>
          <p:cNvSpPr/>
          <p:nvPr/>
        </p:nvSpPr>
        <p:spPr>
          <a:xfrm>
            <a:off x="729439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7" name="Google Shape;797;p25"/>
          <p:cNvSpPr/>
          <p:nvPr/>
        </p:nvSpPr>
        <p:spPr>
          <a:xfrm>
            <a:off x="763715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25"/>
          <p:cNvSpPr/>
          <p:nvPr/>
        </p:nvSpPr>
        <p:spPr>
          <a:xfrm>
            <a:off x="797991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9" name="Google Shape;799;p25"/>
          <p:cNvSpPr/>
          <p:nvPr/>
        </p:nvSpPr>
        <p:spPr>
          <a:xfrm>
            <a:off x="832267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0" name="Google Shape;800;p25"/>
          <p:cNvSpPr/>
          <p:nvPr/>
        </p:nvSpPr>
        <p:spPr>
          <a:xfrm>
            <a:off x="866543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1" name="Google Shape;801;p25"/>
          <p:cNvSpPr/>
          <p:nvPr/>
        </p:nvSpPr>
        <p:spPr>
          <a:xfrm>
            <a:off x="9008200" y="4866774"/>
            <a:ext cx="62448" cy="75907"/>
          </a:xfrm>
          <a:custGeom>
            <a:avLst/>
            <a:gdLst/>
            <a:ahLst/>
            <a:cxnLst/>
            <a:rect l="l" t="t" r="r" b="b"/>
            <a:pathLst>
              <a:path w="184308" h="160591" extrusionOk="0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2" name="Google Shape;802;p25"/>
          <p:cNvSpPr/>
          <p:nvPr/>
        </p:nvSpPr>
        <p:spPr>
          <a:xfrm>
            <a:off x="883281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3" name="Google Shape;803;p25"/>
          <p:cNvSpPr/>
          <p:nvPr/>
        </p:nvSpPr>
        <p:spPr>
          <a:xfrm>
            <a:off x="849005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4" name="Google Shape;804;p25"/>
          <p:cNvSpPr/>
          <p:nvPr/>
        </p:nvSpPr>
        <p:spPr>
          <a:xfrm>
            <a:off x="8147290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5" name="Google Shape;805;p25"/>
          <p:cNvSpPr/>
          <p:nvPr/>
        </p:nvSpPr>
        <p:spPr>
          <a:xfrm>
            <a:off x="780453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6" name="Google Shape;806;p25"/>
          <p:cNvSpPr/>
          <p:nvPr/>
        </p:nvSpPr>
        <p:spPr>
          <a:xfrm>
            <a:off x="7461769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729439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763715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797991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832267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866543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9008201" y="218933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883281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4" name="Google Shape;814;p25"/>
          <p:cNvSpPr/>
          <p:nvPr/>
        </p:nvSpPr>
        <p:spPr>
          <a:xfrm>
            <a:off x="849005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5" name="Google Shape;815;p25"/>
          <p:cNvSpPr/>
          <p:nvPr/>
        </p:nvSpPr>
        <p:spPr>
          <a:xfrm>
            <a:off x="8147290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6" name="Google Shape;816;p25"/>
          <p:cNvSpPr/>
          <p:nvPr/>
        </p:nvSpPr>
        <p:spPr>
          <a:xfrm>
            <a:off x="780453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7" name="Google Shape;817;p25"/>
          <p:cNvSpPr/>
          <p:nvPr/>
        </p:nvSpPr>
        <p:spPr>
          <a:xfrm>
            <a:off x="7461769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8" name="Google Shape;818;p25"/>
          <p:cNvSpPr/>
          <p:nvPr/>
        </p:nvSpPr>
        <p:spPr>
          <a:xfrm>
            <a:off x="883281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9" name="Google Shape;819;p25"/>
          <p:cNvSpPr/>
          <p:nvPr/>
        </p:nvSpPr>
        <p:spPr>
          <a:xfrm>
            <a:off x="849005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0" name="Google Shape;820;p25"/>
          <p:cNvSpPr/>
          <p:nvPr/>
        </p:nvSpPr>
        <p:spPr>
          <a:xfrm>
            <a:off x="8147290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25"/>
          <p:cNvSpPr/>
          <p:nvPr/>
        </p:nvSpPr>
        <p:spPr>
          <a:xfrm>
            <a:off x="780453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7461769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2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5"/>
          <p:cNvSpPr txBox="1">
            <a:spLocks noGrp="1"/>
          </p:cNvSpPr>
          <p:nvPr>
            <p:ph type="body" idx="1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5" name="Google Shape;825;p25"/>
          <p:cNvSpPr txBox="1">
            <a:spLocks noGrp="1"/>
          </p:cNvSpPr>
          <p:nvPr>
            <p:ph type="body" idx="2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6" name="Google Shape;826;p25"/>
          <p:cNvSpPr txBox="1">
            <a:spLocks noGrp="1"/>
          </p:cNvSpPr>
          <p:nvPr>
            <p:ph type="body" idx="3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7" name="Google Shape;827;p25"/>
          <p:cNvSpPr txBox="1">
            <a:spLocks noGrp="1"/>
          </p:cNvSpPr>
          <p:nvPr>
            <p:ph type="body" idx="4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8" name="Google Shape;828;p25"/>
          <p:cNvSpPr txBox="1">
            <a:spLocks noGrp="1"/>
          </p:cNvSpPr>
          <p:nvPr>
            <p:ph type="body" idx="5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9" name="Google Shape;829;p25"/>
          <p:cNvSpPr txBox="1">
            <a:spLocks noGrp="1"/>
          </p:cNvSpPr>
          <p:nvPr>
            <p:ph type="body" idx="6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0" name="Google Shape;830;p25"/>
          <p:cNvSpPr txBox="1">
            <a:spLocks noGrp="1"/>
          </p:cNvSpPr>
          <p:nvPr>
            <p:ph type="sldNum" idx="12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 Slide">
  <p:cSld name="1_Thank You Slide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2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7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837" name="Google Shape;837;p27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27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27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27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27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27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27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27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27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27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22" name="Google Shape;1122;p27"/>
          <p:cNvSpPr/>
          <p:nvPr/>
        </p:nvSpPr>
        <p:spPr>
          <a:xfrm rot="-5400000">
            <a:off x="4314975" y="314475"/>
            <a:ext cx="3169350" cy="6488701"/>
          </a:xfrm>
          <a:custGeom>
            <a:avLst/>
            <a:gdLst/>
            <a:ahLst/>
            <a:cxnLst/>
            <a:rect l="l" t="t" r="r" b="b"/>
            <a:pathLst>
              <a:path w="4225800" h="8649348" extrusionOk="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3" name="Google Shape;1123;p27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27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5" name="Google Shape;1125;p27"/>
          <p:cNvSpPr txBox="1">
            <a:spLocks noGrp="1"/>
          </p:cNvSpPr>
          <p:nvPr>
            <p:ph type="body" idx="1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6" name="Google Shape;1126;p27"/>
          <p:cNvSpPr txBox="1">
            <a:spLocks noGrp="1"/>
          </p:cNvSpPr>
          <p:nvPr>
            <p:ph type="body" idx="2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2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0" name="Google Shape;1130;p28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sldNum" idx="12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28"/>
          <p:cNvSpPr>
            <a:spLocks noGrp="1"/>
          </p:cNvSpPr>
          <p:nvPr>
            <p:ph type="pic" idx="2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3" name="Google Shape;1133;p28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134" name="Google Shape;1134;p28"/>
            <p:cNvSpPr/>
            <p:nvPr/>
          </p:nvSpPr>
          <p:spPr>
            <a:xfrm>
              <a:off x="9592691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10049586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050648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10963375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142027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1877175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2100277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1643382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1186488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072959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027269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981580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9592691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0049586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050648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10963375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1142027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11877175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12100277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11643382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11186488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1072959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1027269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981580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9592691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10049586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1050648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10963375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1142027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11877175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12100277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11643382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11186488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1072959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1027269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981580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9592691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10049586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1050648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10963375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1142027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11877175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12100277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11643382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11186488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1072959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1027269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81580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92691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10049586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50648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10963375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1142027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11877175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12100277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11643382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11186488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1072959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1027269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81580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92691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0049586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050648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10963375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142027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1877175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12100277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11643382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11186488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072959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1027269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981580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9592691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0049586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050648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0963375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142027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1877175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2100277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1643382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1186488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1072959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027269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981580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9592691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0049586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050648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0963375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142027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1877174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2100277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1643382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11186488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072959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027269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981580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9592691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0049586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050648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0963375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1142027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11877175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12100277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1643382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11186488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1072959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1027269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981580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825662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87135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917041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939352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89366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847974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802278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825662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87135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917041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939352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89366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847974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802278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825662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87135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917041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939352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89366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847974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802278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825662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7135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917041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939352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89366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847974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802278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25662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7135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917041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939352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366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47974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02278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25662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7135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917041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939352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89366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847974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802278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825662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87135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917041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939352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89366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47974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802278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25662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7135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917041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939352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89366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847974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802278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825662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87135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917041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939352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89366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847974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802278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12100277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11643382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11186488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1072959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027269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981580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939352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89366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47974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02278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15" name="Google Shape;1315;p28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2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7" name="Google Shape;1317;p28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0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1" name="Google Shape;1321;p30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lang="en" sz="1800" b="1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5" name="Google Shape;13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>
  <p:cSld name="1_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1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8" name="Google Shape;1328;p31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31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335" name="Google Shape;13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0050" rtl="0"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340" name="Google Shape;13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6" name="Google Shape;56;p13" descr="A picture containing symbol, font, logo, graphics&#10;&#10;Description automatically generated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hyperlink" Target="https://www.youtube.com/watch?v=vlKBQ3g0w_E&amp;list=PLcxqFaocb9WIQJ-kptyPuiMSVWZVd2ff_&amp;index=1" TargetMode="External"/><Relationship Id="rId7" Type="http://schemas.openxmlformats.org/officeDocument/2006/relationships/hyperlink" Target="https://www.youtube.com/watch?v=xQzhXhq1ZyI&amp;list=PLcxqFaocb9WLtnq-rpXbRy5hnKECxr95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jpg"/><Relationship Id="rId5" Type="http://schemas.openxmlformats.org/officeDocument/2006/relationships/hyperlink" Target="https://www.youtube.com/watch?v=aVPk_FE9O3s&amp;list=PLcxqFaocb9WJ8g8TZPsHQIEcSjKW9F0IE&amp;index=2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jpg"/><Relationship Id="rId9" Type="http://schemas.openxmlformats.org/officeDocument/2006/relationships/hyperlink" Target="https://www.youtube.com/watch?v=NV8UD9QnJ4A&amp;list=PLcxqFaocb9WLaza2kOjkUCDIQGbzNos6p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4"/>
          <p:cNvSpPr txBox="1">
            <a:spLocks noGrp="1"/>
          </p:cNvSpPr>
          <p:nvPr>
            <p:ph type="subTitle" idx="1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36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36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34"/>
          <p:cNvSpPr txBox="1">
            <a:spLocks noGrp="1"/>
          </p:cNvSpPr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34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5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59" name="Google Shape;14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505325"/>
            <a:ext cx="50958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45"/>
          <p:cNvSpPr txBox="1"/>
          <p:nvPr/>
        </p:nvSpPr>
        <p:spPr>
          <a:xfrm>
            <a:off x="340125" y="2712900"/>
            <a:ext cx="774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Internal number in ERP side should be external in the EWM side.</a:t>
            </a:r>
            <a:b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NR in ERP should be Internal in EWM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 Number configuration and HU numbers which are available to see in VL33N &gt; document flow ……are required for HU Managed materials (or to have the HU functionality)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6"/>
          <p:cNvSpPr txBox="1"/>
          <p:nvPr/>
        </p:nvSpPr>
        <p:spPr>
          <a:xfrm>
            <a:off x="240275" y="285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r>
              <a:rPr lang="en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6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sp>
        <p:nvSpPr>
          <p:cNvPr id="1467" name="Google Shape;1467;p46"/>
          <p:cNvSpPr txBox="1"/>
          <p:nvPr/>
        </p:nvSpPr>
        <p:spPr>
          <a:xfrm>
            <a:off x="240275" y="453675"/>
            <a:ext cx="536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EWM help Portal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(must visit for more details)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6"/>
          <p:cNvSpPr txBox="1"/>
          <p:nvPr/>
        </p:nvSpPr>
        <p:spPr>
          <a:xfrm>
            <a:off x="240275" y="716475"/>
            <a:ext cx="6912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https://help.sap.com/docs/SAP_EXTENDED_WAREHOUSE_MANAGEMENT/3d97bec9bf1649099384bb8167df3cf2/570964b9-ac7f-4f33-8738-9e587238520e.html?version=9.5.0.0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69" name="Google Shape;1469;p46"/>
          <p:cNvSpPr txBox="1"/>
          <p:nvPr/>
        </p:nvSpPr>
        <p:spPr>
          <a:xfrm>
            <a:off x="319825" y="1395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0" name="Google Shape;14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5" y="1886175"/>
            <a:ext cx="6589000" cy="2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7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pic>
        <p:nvPicPr>
          <p:cNvPr id="1476" name="Google Shape;1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771250"/>
            <a:ext cx="6720351" cy="3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8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2" name="Google Shape;1482;p48"/>
          <p:cNvSpPr txBox="1"/>
          <p:nvPr/>
        </p:nvSpPr>
        <p:spPr>
          <a:xfrm>
            <a:off x="182400" y="268325"/>
            <a:ext cx="68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3" name="Google Shape;14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3" y="1071725"/>
            <a:ext cx="6487575" cy="2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8"/>
          <p:cNvSpPr txBox="1"/>
          <p:nvPr/>
        </p:nvSpPr>
        <p:spPr>
          <a:xfrm>
            <a:off x="257475" y="647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this step is same as ERP side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9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0" name="Google Shape;1490;p49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9"/>
          <p:cNvSpPr txBox="1"/>
          <p:nvPr/>
        </p:nvSpPr>
        <p:spPr>
          <a:xfrm>
            <a:off x="242500" y="564850"/>
            <a:ext cx="755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handling unit type of a packaging material, and replaces the storage unit type in Extended Warehouse Management.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SPRO &gt; Integration with other SAP components &gt; EWM  &gt; Additional material attributes  &gt; Attribute values for Additional Material master Fields  &gt; Define HU types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2" name="Google Shape;14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00" y="1495075"/>
            <a:ext cx="6961176" cy="287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0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8" name="Google Shape;1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5" y="445250"/>
            <a:ext cx="7243225" cy="319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4" name="Google Shape;1504;p51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51"/>
          <p:cNvSpPr txBox="1"/>
          <p:nvPr/>
        </p:nvSpPr>
        <p:spPr>
          <a:xfrm>
            <a:off x="242500" y="564850"/>
            <a:ext cx="7551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Groups handling unit types together according to their physical type.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E.g. HU Type group – Pallet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HU Type – Wooden pallet, Steel pallet, Normal pallet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6" name="Google Shape;1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0" y="1397100"/>
            <a:ext cx="6867800" cy="2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2" name="Google Shape;1512;p52"/>
          <p:cNvSpPr txBox="1"/>
          <p:nvPr/>
        </p:nvSpPr>
        <p:spPr>
          <a:xfrm>
            <a:off x="182400" y="268325"/>
            <a:ext cx="8084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 (Same path)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3" name="Google Shape;15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" y="873225"/>
            <a:ext cx="7078050" cy="3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9" name="Google Shape;15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5" y="407700"/>
            <a:ext cx="6935375" cy="1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25" y="2570813"/>
            <a:ext cx="7215900" cy="1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6" name="Google Shape;1526;p54"/>
          <p:cNvSpPr txBox="1"/>
          <p:nvPr/>
        </p:nvSpPr>
        <p:spPr>
          <a:xfrm>
            <a:off x="150150" y="105125"/>
            <a:ext cx="76584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Packaging Material (VERP) in ERP side MM01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(Basic data, Sales General data &amp; WM packaging, WM Execution)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Packing Group to Packaging Material type</a:t>
            </a:r>
            <a:endParaRPr sz="1600"/>
          </a:p>
        </p:txBody>
      </p:sp>
      <p:pic>
        <p:nvPicPr>
          <p:cNvPr id="1527" name="Google Shape;15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5" y="1334825"/>
            <a:ext cx="3980225" cy="31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50" y="1334825"/>
            <a:ext cx="3949600" cy="3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sz="4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4" name="Google Shape;1354;p35" descr="A person sitting in a chair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0" t="1176" r="8718" b="15934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56" name="Google Shape;1356;p35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3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55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5" name="Google Shape;1535;p55" descr="Photo double exposure image of business and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55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705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55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1538" name="Google Shape;1538;p55" descr="A picture containing symbol, font, logo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56" descr="Free Vector | Flat people with question marks background"/>
          <p:cNvPicPr preferRelativeResize="0"/>
          <p:nvPr/>
        </p:nvPicPr>
        <p:blipFill rotWithShape="1">
          <a:blip r:embed="rId3">
            <a:alphaModFix/>
          </a:blip>
          <a:srcRect t="2" b="22246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6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" name="Google Shape;1550;p57" descr="Ahpra on Twitter: &quot;Time is running out to share your thoughts o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57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8"/>
          <p:cNvSpPr/>
          <p:nvPr/>
        </p:nvSpPr>
        <p:spPr>
          <a:xfrm>
            <a:off x="1069791" y="574746"/>
            <a:ext cx="7199990" cy="4925529"/>
          </a:xfrm>
          <a:custGeom>
            <a:avLst/>
            <a:gdLst/>
            <a:ahLst/>
            <a:cxnLst/>
            <a:rect l="l" t="t" r="r" b="b"/>
            <a:pathLst>
              <a:path w="3690" h="2524" extrusionOk="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901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7" name="Google Shape;1557;p58"/>
          <p:cNvSpPr/>
          <p:nvPr/>
        </p:nvSpPr>
        <p:spPr>
          <a:xfrm>
            <a:off x="640247" y="-7144"/>
            <a:ext cx="2190886" cy="5155649"/>
          </a:xfrm>
          <a:custGeom>
            <a:avLst/>
            <a:gdLst/>
            <a:ahLst/>
            <a:cxnLst/>
            <a:rect l="l" t="t" r="r" b="b"/>
            <a:pathLst>
              <a:path w="1123" h="2642" extrusionOk="0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8" name="Google Shape;1558;p58"/>
          <p:cNvSpPr/>
          <p:nvPr/>
        </p:nvSpPr>
        <p:spPr>
          <a:xfrm>
            <a:off x="3429820" y="134156"/>
            <a:ext cx="5223138" cy="2144466"/>
          </a:xfrm>
          <a:custGeom>
            <a:avLst/>
            <a:gdLst/>
            <a:ahLst/>
            <a:cxnLst/>
            <a:rect l="l" t="t" r="r" b="b"/>
            <a:pathLst>
              <a:path w="2721" h="811" extrusionOk="0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82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9" name="Google Shape;1559;p58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60" name="Google Shape;1560;p58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61" name="Google Shape;1561;p58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/>
            </a:p>
          </p:txBody>
        </p:sp>
        <p:sp>
          <p:nvSpPr>
            <p:cNvPr id="1562" name="Google Shape;1562;p58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9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/>
          </a:p>
        </p:txBody>
      </p:sp>
      <p:pic>
        <p:nvPicPr>
          <p:cNvPr id="1568" name="Google Shape;1568;p5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0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7" name="Google Shape;1577;p60" descr="A picture containing symbol, font, logo, graphics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744" b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78" name="Google Shape;1578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60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647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0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2" name="Google Shape;1582;p60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3" name="Google Shape;1583;p60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4" name="Google Shape;1584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60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100" b="1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7" name="Google Shape;1587;p60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8" name="Google Shape;1588;p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60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90" name="Google Shape;1590;p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1" name="Google Shape;1591;p6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2" name="Google Shape;1592;p60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60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60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5" name="Google Shape;1595;p60" descr="A picture containing symbol, font, logo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1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1" name="Google Shape;1601;p61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2" name="Google Shape;1602;p61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3" name="Google Shape;1603;p61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body" idx="1"/>
          </p:nvPr>
        </p:nvSpPr>
        <p:spPr>
          <a:xfrm>
            <a:off x="329550" y="1105950"/>
            <a:ext cx="7171200" cy="1835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ERP side Configuration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38"/>
          <p:cNvSpPr txBox="1"/>
          <p:nvPr/>
        </p:nvSpPr>
        <p:spPr>
          <a:xfrm>
            <a:off x="2105425" y="110625"/>
            <a:ext cx="4752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EWM HU MANAGEMENT</a:t>
            </a:r>
            <a:endParaRPr sz="2000" b="1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2792400" y="5662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1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9"/>
          <p:cNvSpPr txBox="1"/>
          <p:nvPr/>
        </p:nvSpPr>
        <p:spPr>
          <a:xfrm>
            <a:off x="2105425" y="110625"/>
            <a:ext cx="4752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HU MANAGEMENT</a:t>
            </a:r>
            <a:endParaRPr sz="24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2867500" y="55117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1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246925" y="1222075"/>
            <a:ext cx="76815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❖"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storage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0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8" name="Google Shape;1418;p40"/>
          <p:cNvSpPr txBox="1"/>
          <p:nvPr/>
        </p:nvSpPr>
        <p:spPr>
          <a:xfrm>
            <a:off x="265192" y="40837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0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IMG --&gt; Logistics general --&gt; Handling Unit management --&gt; Basics &gt; First 3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0" y="1360850"/>
            <a:ext cx="6755000" cy="2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1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6" name="Google Shape;1426;p41"/>
          <p:cNvSpPr txBox="1"/>
          <p:nvPr/>
        </p:nvSpPr>
        <p:spPr>
          <a:xfrm>
            <a:off x="265203" y="408375"/>
            <a:ext cx="6604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Groups together materials that require similar packaging materials.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184525"/>
            <a:ext cx="6417275" cy="2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4" name="Google Shape;1434;p42"/>
          <p:cNvSpPr txBox="1"/>
          <p:nvPr/>
        </p:nvSpPr>
        <p:spPr>
          <a:xfrm>
            <a:off x="362625" y="298350"/>
            <a:ext cx="457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5" name="Google Shape;1435;p42"/>
          <p:cNvGraphicFramePr/>
          <p:nvPr/>
        </p:nvGraphicFramePr>
        <p:xfrm>
          <a:off x="531700" y="1026375"/>
          <a:ext cx="4171950" cy="1146810"/>
        </p:xfrm>
        <a:graphic>
          <a:graphicData uri="http://schemas.openxmlformats.org/drawingml/2006/table">
            <a:tbl>
              <a:tblPr bandRow="1">
                <a:noFill/>
                <a:tableStyleId>{D4B6BF2D-955E-4275-829F-795F54547BFE}</a:tableStyleId>
              </a:tblPr>
              <a:tblGrid>
                <a:gridCol w="41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/>
                        <a:t>Material group for packaging materials       Packaging material types</a:t>
                      </a:r>
                      <a:endParaRPr sz="950" b="1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0010  Barrels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0020  Bottles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0030  Boxes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0040  Plastic bags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0050  Containers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0060  Trucks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" name="Google Shape;1436;p42"/>
          <p:cNvSpPr txBox="1"/>
          <p:nvPr/>
        </p:nvSpPr>
        <p:spPr>
          <a:xfrm>
            <a:off x="627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2"/>
          <p:cNvSpPr txBox="1"/>
          <p:nvPr/>
        </p:nvSpPr>
        <p:spPr>
          <a:xfrm>
            <a:off x="455125" y="648375"/>
            <a:ext cx="432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example of this assignment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8" name="Google Shape;1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" y="2374550"/>
            <a:ext cx="5860650" cy="19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body" idx="1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number range interval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3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5" name="Google Shape;14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910800"/>
            <a:ext cx="6747275" cy="1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0" y="2646825"/>
            <a:ext cx="6709725" cy="1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44"/>
          <p:cNvSpPr txBox="1"/>
          <p:nvPr/>
        </p:nvSpPr>
        <p:spPr>
          <a:xfrm>
            <a:off x="182400" y="268325"/>
            <a:ext cx="48480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Number range to Pack. Material grp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" y="798150"/>
            <a:ext cx="7093075" cy="2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On-screen Show (16:9)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Black</vt:lpstr>
      <vt:lpstr>Quattrocento Sans</vt:lpstr>
      <vt:lpstr>Cambria</vt:lpstr>
      <vt:lpstr>Corben</vt:lpstr>
      <vt:lpstr>Arial</vt:lpstr>
      <vt:lpstr>Calibri</vt:lpstr>
      <vt:lpstr>Simple Light</vt:lpstr>
      <vt:lpstr>Office Theme</vt:lpstr>
      <vt:lpstr>SAP EWM  EXTENDED WAREHOUSE MANAGEMENT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EWM  EXTENDED WAREHOUSE MANAGEMENT TRAINING</dc:title>
  <cp:lastModifiedBy>khushbu kumari</cp:lastModifiedBy>
  <cp:revision>29</cp:revision>
  <dcterms:modified xsi:type="dcterms:W3CDTF">2023-08-07T19:40:01Z</dcterms:modified>
</cp:coreProperties>
</file>