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Corben" panose="020B0604020202020204" charset="0"/>
      <p:bold r:id="rId42"/>
    </p:embeddedFont>
    <p:embeddedFont>
      <p:font typeface="Quattrocento Sans" panose="020B0502050000020003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AFCA5-5DC9-4568-A003-6BF52F2F4FAD}" v="76" dt="2023-08-06T14:28:30.582"/>
  </p1510:revLst>
</p1510:revInfo>
</file>

<file path=ppt/tableStyles.xml><?xml version="1.0" encoding="utf-8"?>
<a:tblStyleLst xmlns:a="http://schemas.openxmlformats.org/drawingml/2006/main" def="{D4B6BF2D-955E-4275-829F-795F54547BFE}">
  <a:tblStyle styleId="{D4B6BF2D-955E-4275-829F-795F54547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37f9b6fc05_2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g237f9b6fc05_2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37f9b6fc05_2_1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g237f9b6fc05_2_1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37fac7aaa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g237fac7aaa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37fac7aaa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g237fac7aaa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37fa1fd52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37fa1fd52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37fac7aaa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237fac7aaa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37fac7aaa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g237fac7aaa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37fac7aaa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g237fac7aaa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37fac7aaa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g237fac7aaa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37fac7aaa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g237fac7aaa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37fac7aaa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g237fac7aaa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37f9b6fc05_2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0" name="Google Shape;1350;g237f9b6fc05_2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51" name="Google Shape;1351;g237f9b6fc05_2_12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37fac7aaa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g237fac7aaa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37fac7aaa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g237fac7aaa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37f9b6fc05_2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1" name="Google Shape;1531;g237f9b6fc05_2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g237f9b6fc05_2_16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37f9b6fc05_2_1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g237f9b6fc05_2_1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37f9b6fc05_2_1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g237f9b6fc05_2_1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37f9b6fc05_2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g237f9b6fc05_2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37f9b6fc05_2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g237f9b6fc05_2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237f9b6fc05_2_16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/>
          </a:p>
        </p:txBody>
      </p:sp>
      <p:sp>
        <p:nvSpPr>
          <p:cNvPr id="1574" name="Google Shape;1574;g237f9b6fc05_2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37f9b6fc05_2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g237f9b6fc05_2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37f9b6fc05_2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0" name="Google Shape;1360;g237f9b6fc05_2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g237f9b6fc05_2_12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37f9b6fc05_2_1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g237f9b6fc05_2_1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g237f9b6fc05_2_13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37f9b6f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37f9b6f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37fac7aa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237fac7aa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37f9b6fc05_2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g237f9b6fc05_2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37fac7aaa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g237fac7aaa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37f9b6fc05_2_1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g237f9b6fc05_2_1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64" name="Google Shape;64;p14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49" name="Google Shape;349;p14"/>
          <p:cNvSpPr txBox="1">
            <a:spLocks noGrp="1"/>
          </p:cNvSpPr>
          <p:nvPr>
            <p:ph type="dt" idx="10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te">
  <p:cSld name="Qute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/>
          <p:nvPr/>
        </p:nvSpPr>
        <p:spPr>
          <a:xfrm rot="10800000" flipH="1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3" name="Google Shape;353;p15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54" name="Google Shape;354;p15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63" name="Google Shape;563;p15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15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5"/>
          <p:cNvSpPr>
            <a:spLocks noGrp="1"/>
          </p:cNvSpPr>
          <p:nvPr>
            <p:ph type="pic" idx="2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15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67" name="Google Shape;567;p15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15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6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6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3" name="Google Shape;573;p1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7"/>
          <p:cNvSpPr txBox="1">
            <a:spLocks noGrp="1"/>
          </p:cNvSpPr>
          <p:nvPr>
            <p:ph type="body" idx="1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17"/>
          <p:cNvSpPr txBox="1">
            <a:spLocks noGrp="1"/>
          </p:cNvSpPr>
          <p:nvPr>
            <p:ph type="dt" idx="10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7"/>
          <p:cNvSpPr txBox="1">
            <a:spLocks noGrp="1"/>
          </p:cNvSpPr>
          <p:nvPr>
            <p:ph type="ftr" idx="11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7"/>
          <p:cNvSpPr txBox="1">
            <a:spLocks noGrp="1"/>
          </p:cNvSpPr>
          <p:nvPr>
            <p:ph type="sldNum" idx="12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8"/>
          <p:cNvSpPr txBox="1">
            <a:spLocks noGrp="1"/>
          </p:cNvSpPr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8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9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19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9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20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95" name="Google Shape;595;p20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96" name="Google Shape;596;p20"/>
            <p:cNvSpPr/>
            <p:nvPr/>
          </p:nvSpPr>
          <p:spPr>
            <a:xfrm>
              <a:off x="97233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1018021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63711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09400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155090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12007807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11774014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131712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086022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10403331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99464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97233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18021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063711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1109400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1155090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12007807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1774014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1131712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1086022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10403331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99464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97233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018021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063711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1109400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1155090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12007807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11774014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1131712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086022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10403331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99464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97233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1018021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1063711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1109400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1155090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2007807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1774014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1131712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1086022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0403331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99464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97233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1018021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1063711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1109400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1155090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12007807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11774014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1131712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1086022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10403331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99464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97233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1018021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1063711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1109400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1155090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12007807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11774014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1131712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1086022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10403331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99464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97233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1018021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1063711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1109400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1155090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12007807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11774014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1131712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1086022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0403331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99464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97233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018021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063711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109400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1155090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12007806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1774014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1131712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1086022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10403331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99464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97233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1018021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1063711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1109400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1155090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12007807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11774014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1131712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086022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403331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99464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1774014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131712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1086022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10403331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99464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00" name="Google Shape;700;p20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20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port Standard Page">
  <p:cSld name="1_Report Standard Page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1"/>
          <p:cNvSpPr/>
          <p:nvPr/>
        </p:nvSpPr>
        <p:spPr>
          <a:xfrm rot="10800000" flipH="1">
            <a:off x="0" y="-255985"/>
            <a:ext cx="9144000" cy="121444"/>
          </a:xfrm>
          <a:custGeom>
            <a:avLst/>
            <a:gdLst/>
            <a:ahLst/>
            <a:cxnLst/>
            <a:rect l="l" t="t" r="r" b="b"/>
            <a:pathLst>
              <a:path w="8961755" h="120000" extrusionOk="0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_">
  <p:cSld name="1_1_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7" name="Google Shape;707;p22"/>
          <p:cNvSpPr txBox="1">
            <a:spLocks noGrp="1"/>
          </p:cNvSpPr>
          <p:nvPr>
            <p:ph type="ftr" idx="11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>
  <p:cSld name="2_Full Image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3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le">
  <p:cSld name="Title Sile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4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5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25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25"/>
          <p:cNvSpPr/>
          <p:nvPr/>
        </p:nvSpPr>
        <p:spPr>
          <a:xfrm>
            <a:off x="729439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25"/>
          <p:cNvSpPr/>
          <p:nvPr/>
        </p:nvSpPr>
        <p:spPr>
          <a:xfrm>
            <a:off x="763715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25"/>
          <p:cNvSpPr/>
          <p:nvPr/>
        </p:nvSpPr>
        <p:spPr>
          <a:xfrm>
            <a:off x="797991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25"/>
          <p:cNvSpPr/>
          <p:nvPr/>
        </p:nvSpPr>
        <p:spPr>
          <a:xfrm>
            <a:off x="832267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25"/>
          <p:cNvSpPr/>
          <p:nvPr/>
        </p:nvSpPr>
        <p:spPr>
          <a:xfrm>
            <a:off x="866543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25"/>
          <p:cNvSpPr/>
          <p:nvPr/>
        </p:nvSpPr>
        <p:spPr>
          <a:xfrm>
            <a:off x="9008201" y="252400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25"/>
          <p:cNvSpPr/>
          <p:nvPr/>
        </p:nvSpPr>
        <p:spPr>
          <a:xfrm>
            <a:off x="883281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25"/>
          <p:cNvSpPr/>
          <p:nvPr/>
        </p:nvSpPr>
        <p:spPr>
          <a:xfrm>
            <a:off x="849005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25"/>
          <p:cNvSpPr/>
          <p:nvPr/>
        </p:nvSpPr>
        <p:spPr>
          <a:xfrm>
            <a:off x="8147290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25"/>
          <p:cNvSpPr/>
          <p:nvPr/>
        </p:nvSpPr>
        <p:spPr>
          <a:xfrm>
            <a:off x="780453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25"/>
          <p:cNvSpPr/>
          <p:nvPr/>
        </p:nvSpPr>
        <p:spPr>
          <a:xfrm>
            <a:off x="7461769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25"/>
          <p:cNvSpPr/>
          <p:nvPr/>
        </p:nvSpPr>
        <p:spPr>
          <a:xfrm>
            <a:off x="729439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25"/>
          <p:cNvSpPr/>
          <p:nvPr/>
        </p:nvSpPr>
        <p:spPr>
          <a:xfrm>
            <a:off x="763715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25"/>
          <p:cNvSpPr/>
          <p:nvPr/>
        </p:nvSpPr>
        <p:spPr>
          <a:xfrm>
            <a:off x="797991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25"/>
          <p:cNvSpPr/>
          <p:nvPr/>
        </p:nvSpPr>
        <p:spPr>
          <a:xfrm>
            <a:off x="832267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25"/>
          <p:cNvSpPr/>
          <p:nvPr/>
        </p:nvSpPr>
        <p:spPr>
          <a:xfrm>
            <a:off x="866543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25"/>
          <p:cNvSpPr/>
          <p:nvPr/>
        </p:nvSpPr>
        <p:spPr>
          <a:xfrm>
            <a:off x="9008201" y="285867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25"/>
          <p:cNvSpPr/>
          <p:nvPr/>
        </p:nvSpPr>
        <p:spPr>
          <a:xfrm>
            <a:off x="883281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25"/>
          <p:cNvSpPr/>
          <p:nvPr/>
        </p:nvSpPr>
        <p:spPr>
          <a:xfrm>
            <a:off x="849005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25"/>
          <p:cNvSpPr/>
          <p:nvPr/>
        </p:nvSpPr>
        <p:spPr>
          <a:xfrm>
            <a:off x="8147290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25"/>
          <p:cNvSpPr/>
          <p:nvPr/>
        </p:nvSpPr>
        <p:spPr>
          <a:xfrm>
            <a:off x="780453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25"/>
          <p:cNvSpPr/>
          <p:nvPr/>
        </p:nvSpPr>
        <p:spPr>
          <a:xfrm>
            <a:off x="7461769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25"/>
          <p:cNvSpPr/>
          <p:nvPr/>
        </p:nvSpPr>
        <p:spPr>
          <a:xfrm>
            <a:off x="729439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25"/>
          <p:cNvSpPr/>
          <p:nvPr/>
        </p:nvSpPr>
        <p:spPr>
          <a:xfrm>
            <a:off x="763715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25"/>
          <p:cNvSpPr/>
          <p:nvPr/>
        </p:nvSpPr>
        <p:spPr>
          <a:xfrm>
            <a:off x="797991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832267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25"/>
          <p:cNvSpPr/>
          <p:nvPr/>
        </p:nvSpPr>
        <p:spPr>
          <a:xfrm>
            <a:off x="866543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25"/>
          <p:cNvSpPr/>
          <p:nvPr/>
        </p:nvSpPr>
        <p:spPr>
          <a:xfrm>
            <a:off x="9008201" y="319334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25"/>
          <p:cNvSpPr/>
          <p:nvPr/>
        </p:nvSpPr>
        <p:spPr>
          <a:xfrm>
            <a:off x="883281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25"/>
          <p:cNvSpPr/>
          <p:nvPr/>
        </p:nvSpPr>
        <p:spPr>
          <a:xfrm>
            <a:off x="849005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25"/>
          <p:cNvSpPr/>
          <p:nvPr/>
        </p:nvSpPr>
        <p:spPr>
          <a:xfrm>
            <a:off x="8147290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25"/>
          <p:cNvSpPr/>
          <p:nvPr/>
        </p:nvSpPr>
        <p:spPr>
          <a:xfrm>
            <a:off x="780453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25"/>
          <p:cNvSpPr/>
          <p:nvPr/>
        </p:nvSpPr>
        <p:spPr>
          <a:xfrm>
            <a:off x="7461769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25"/>
          <p:cNvSpPr/>
          <p:nvPr/>
        </p:nvSpPr>
        <p:spPr>
          <a:xfrm>
            <a:off x="729439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25"/>
          <p:cNvSpPr/>
          <p:nvPr/>
        </p:nvSpPr>
        <p:spPr>
          <a:xfrm>
            <a:off x="763715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25"/>
          <p:cNvSpPr/>
          <p:nvPr/>
        </p:nvSpPr>
        <p:spPr>
          <a:xfrm>
            <a:off x="797991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25"/>
          <p:cNvSpPr/>
          <p:nvPr/>
        </p:nvSpPr>
        <p:spPr>
          <a:xfrm>
            <a:off x="832267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25"/>
          <p:cNvSpPr/>
          <p:nvPr/>
        </p:nvSpPr>
        <p:spPr>
          <a:xfrm>
            <a:off x="866543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25"/>
          <p:cNvSpPr/>
          <p:nvPr/>
        </p:nvSpPr>
        <p:spPr>
          <a:xfrm>
            <a:off x="9008201" y="352801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25"/>
          <p:cNvSpPr/>
          <p:nvPr/>
        </p:nvSpPr>
        <p:spPr>
          <a:xfrm>
            <a:off x="883281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25"/>
          <p:cNvSpPr/>
          <p:nvPr/>
        </p:nvSpPr>
        <p:spPr>
          <a:xfrm>
            <a:off x="849005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25"/>
          <p:cNvSpPr/>
          <p:nvPr/>
        </p:nvSpPr>
        <p:spPr>
          <a:xfrm>
            <a:off x="8147290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25"/>
          <p:cNvSpPr/>
          <p:nvPr/>
        </p:nvSpPr>
        <p:spPr>
          <a:xfrm>
            <a:off x="780453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25"/>
          <p:cNvSpPr/>
          <p:nvPr/>
        </p:nvSpPr>
        <p:spPr>
          <a:xfrm>
            <a:off x="7461769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25"/>
          <p:cNvSpPr/>
          <p:nvPr/>
        </p:nvSpPr>
        <p:spPr>
          <a:xfrm>
            <a:off x="729439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25"/>
          <p:cNvSpPr/>
          <p:nvPr/>
        </p:nvSpPr>
        <p:spPr>
          <a:xfrm>
            <a:off x="763715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25"/>
          <p:cNvSpPr/>
          <p:nvPr/>
        </p:nvSpPr>
        <p:spPr>
          <a:xfrm>
            <a:off x="797991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25"/>
          <p:cNvSpPr/>
          <p:nvPr/>
        </p:nvSpPr>
        <p:spPr>
          <a:xfrm>
            <a:off x="832267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25"/>
          <p:cNvSpPr/>
          <p:nvPr/>
        </p:nvSpPr>
        <p:spPr>
          <a:xfrm>
            <a:off x="866543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25"/>
          <p:cNvSpPr/>
          <p:nvPr/>
        </p:nvSpPr>
        <p:spPr>
          <a:xfrm>
            <a:off x="9008201" y="386268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883281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25"/>
          <p:cNvSpPr/>
          <p:nvPr/>
        </p:nvSpPr>
        <p:spPr>
          <a:xfrm>
            <a:off x="849005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8147290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780453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7461769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729439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763715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797991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25"/>
          <p:cNvSpPr/>
          <p:nvPr/>
        </p:nvSpPr>
        <p:spPr>
          <a:xfrm>
            <a:off x="832267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866543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9008201" y="4197424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25"/>
          <p:cNvSpPr/>
          <p:nvPr/>
        </p:nvSpPr>
        <p:spPr>
          <a:xfrm>
            <a:off x="883281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25"/>
          <p:cNvSpPr/>
          <p:nvPr/>
        </p:nvSpPr>
        <p:spPr>
          <a:xfrm>
            <a:off x="849005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25"/>
          <p:cNvSpPr/>
          <p:nvPr/>
        </p:nvSpPr>
        <p:spPr>
          <a:xfrm>
            <a:off x="8147290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25"/>
          <p:cNvSpPr/>
          <p:nvPr/>
        </p:nvSpPr>
        <p:spPr>
          <a:xfrm>
            <a:off x="780453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4" name="Google Shape;784;p25"/>
          <p:cNvSpPr/>
          <p:nvPr/>
        </p:nvSpPr>
        <p:spPr>
          <a:xfrm>
            <a:off x="7461769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5" name="Google Shape;785;p25"/>
          <p:cNvSpPr/>
          <p:nvPr/>
        </p:nvSpPr>
        <p:spPr>
          <a:xfrm>
            <a:off x="729439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6" name="Google Shape;786;p25"/>
          <p:cNvSpPr/>
          <p:nvPr/>
        </p:nvSpPr>
        <p:spPr>
          <a:xfrm>
            <a:off x="763715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7" name="Google Shape;787;p25"/>
          <p:cNvSpPr/>
          <p:nvPr/>
        </p:nvSpPr>
        <p:spPr>
          <a:xfrm>
            <a:off x="797991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8" name="Google Shape;788;p25"/>
          <p:cNvSpPr/>
          <p:nvPr/>
        </p:nvSpPr>
        <p:spPr>
          <a:xfrm>
            <a:off x="832267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9" name="Google Shape;789;p25"/>
          <p:cNvSpPr/>
          <p:nvPr/>
        </p:nvSpPr>
        <p:spPr>
          <a:xfrm>
            <a:off x="866543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0" name="Google Shape;790;p25"/>
          <p:cNvSpPr/>
          <p:nvPr/>
        </p:nvSpPr>
        <p:spPr>
          <a:xfrm>
            <a:off x="9008201" y="4532093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1" name="Google Shape;791;p25"/>
          <p:cNvSpPr/>
          <p:nvPr/>
        </p:nvSpPr>
        <p:spPr>
          <a:xfrm>
            <a:off x="883281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2" name="Google Shape;792;p25"/>
          <p:cNvSpPr/>
          <p:nvPr/>
        </p:nvSpPr>
        <p:spPr>
          <a:xfrm>
            <a:off x="849005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3" name="Google Shape;793;p25"/>
          <p:cNvSpPr/>
          <p:nvPr/>
        </p:nvSpPr>
        <p:spPr>
          <a:xfrm>
            <a:off x="8147290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4" name="Google Shape;794;p25"/>
          <p:cNvSpPr/>
          <p:nvPr/>
        </p:nvSpPr>
        <p:spPr>
          <a:xfrm>
            <a:off x="780453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5" name="Google Shape;795;p25"/>
          <p:cNvSpPr/>
          <p:nvPr/>
        </p:nvSpPr>
        <p:spPr>
          <a:xfrm>
            <a:off x="7461769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6" name="Google Shape;796;p25"/>
          <p:cNvSpPr/>
          <p:nvPr/>
        </p:nvSpPr>
        <p:spPr>
          <a:xfrm>
            <a:off x="729439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7" name="Google Shape;797;p25"/>
          <p:cNvSpPr/>
          <p:nvPr/>
        </p:nvSpPr>
        <p:spPr>
          <a:xfrm>
            <a:off x="763715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8" name="Google Shape;798;p25"/>
          <p:cNvSpPr/>
          <p:nvPr/>
        </p:nvSpPr>
        <p:spPr>
          <a:xfrm>
            <a:off x="797991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9" name="Google Shape;799;p25"/>
          <p:cNvSpPr/>
          <p:nvPr/>
        </p:nvSpPr>
        <p:spPr>
          <a:xfrm>
            <a:off x="832267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0" name="Google Shape;800;p25"/>
          <p:cNvSpPr/>
          <p:nvPr/>
        </p:nvSpPr>
        <p:spPr>
          <a:xfrm>
            <a:off x="866543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1" name="Google Shape;801;p25"/>
          <p:cNvSpPr/>
          <p:nvPr/>
        </p:nvSpPr>
        <p:spPr>
          <a:xfrm>
            <a:off x="9008200" y="4866774"/>
            <a:ext cx="62448" cy="75907"/>
          </a:xfrm>
          <a:custGeom>
            <a:avLst/>
            <a:gdLst/>
            <a:ahLst/>
            <a:cxnLst/>
            <a:rect l="l" t="t" r="r" b="b"/>
            <a:pathLst>
              <a:path w="184308" h="160591" extrusionOk="0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2" name="Google Shape;802;p25"/>
          <p:cNvSpPr/>
          <p:nvPr/>
        </p:nvSpPr>
        <p:spPr>
          <a:xfrm>
            <a:off x="883281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3" name="Google Shape;803;p25"/>
          <p:cNvSpPr/>
          <p:nvPr/>
        </p:nvSpPr>
        <p:spPr>
          <a:xfrm>
            <a:off x="849005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4" name="Google Shape;804;p25"/>
          <p:cNvSpPr/>
          <p:nvPr/>
        </p:nvSpPr>
        <p:spPr>
          <a:xfrm>
            <a:off x="8147290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5" name="Google Shape;805;p25"/>
          <p:cNvSpPr/>
          <p:nvPr/>
        </p:nvSpPr>
        <p:spPr>
          <a:xfrm>
            <a:off x="780453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6" name="Google Shape;806;p25"/>
          <p:cNvSpPr/>
          <p:nvPr/>
        </p:nvSpPr>
        <p:spPr>
          <a:xfrm>
            <a:off x="7461769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7" name="Google Shape;807;p25"/>
          <p:cNvSpPr/>
          <p:nvPr/>
        </p:nvSpPr>
        <p:spPr>
          <a:xfrm>
            <a:off x="729439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8" name="Google Shape;808;p25"/>
          <p:cNvSpPr/>
          <p:nvPr/>
        </p:nvSpPr>
        <p:spPr>
          <a:xfrm>
            <a:off x="763715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9" name="Google Shape;809;p25"/>
          <p:cNvSpPr/>
          <p:nvPr/>
        </p:nvSpPr>
        <p:spPr>
          <a:xfrm>
            <a:off x="797991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0" name="Google Shape;810;p25"/>
          <p:cNvSpPr/>
          <p:nvPr/>
        </p:nvSpPr>
        <p:spPr>
          <a:xfrm>
            <a:off x="832267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1" name="Google Shape;811;p25"/>
          <p:cNvSpPr/>
          <p:nvPr/>
        </p:nvSpPr>
        <p:spPr>
          <a:xfrm>
            <a:off x="866543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2" name="Google Shape;812;p25"/>
          <p:cNvSpPr/>
          <p:nvPr/>
        </p:nvSpPr>
        <p:spPr>
          <a:xfrm>
            <a:off x="9008201" y="218933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803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3" name="Google Shape;813;p25"/>
          <p:cNvSpPr/>
          <p:nvPr/>
        </p:nvSpPr>
        <p:spPr>
          <a:xfrm>
            <a:off x="883281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4" name="Google Shape;814;p25"/>
          <p:cNvSpPr/>
          <p:nvPr/>
        </p:nvSpPr>
        <p:spPr>
          <a:xfrm>
            <a:off x="849005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5" name="Google Shape;815;p25"/>
          <p:cNvSpPr/>
          <p:nvPr/>
        </p:nvSpPr>
        <p:spPr>
          <a:xfrm>
            <a:off x="8147290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6" name="Google Shape;816;p25"/>
          <p:cNvSpPr/>
          <p:nvPr/>
        </p:nvSpPr>
        <p:spPr>
          <a:xfrm>
            <a:off x="780453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7" name="Google Shape;817;p25"/>
          <p:cNvSpPr/>
          <p:nvPr/>
        </p:nvSpPr>
        <p:spPr>
          <a:xfrm>
            <a:off x="7461769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8" name="Google Shape;818;p25"/>
          <p:cNvSpPr/>
          <p:nvPr/>
        </p:nvSpPr>
        <p:spPr>
          <a:xfrm>
            <a:off x="883281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9" name="Google Shape;819;p25"/>
          <p:cNvSpPr/>
          <p:nvPr/>
        </p:nvSpPr>
        <p:spPr>
          <a:xfrm>
            <a:off x="849005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0" name="Google Shape;820;p25"/>
          <p:cNvSpPr/>
          <p:nvPr/>
        </p:nvSpPr>
        <p:spPr>
          <a:xfrm>
            <a:off x="8147290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25"/>
          <p:cNvSpPr/>
          <p:nvPr/>
        </p:nvSpPr>
        <p:spPr>
          <a:xfrm>
            <a:off x="780453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25"/>
          <p:cNvSpPr/>
          <p:nvPr/>
        </p:nvSpPr>
        <p:spPr>
          <a:xfrm>
            <a:off x="7461769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25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5"/>
          <p:cNvSpPr txBox="1">
            <a:spLocks noGrp="1"/>
          </p:cNvSpPr>
          <p:nvPr>
            <p:ph type="body" idx="1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5" name="Google Shape;825;p25"/>
          <p:cNvSpPr txBox="1">
            <a:spLocks noGrp="1"/>
          </p:cNvSpPr>
          <p:nvPr>
            <p:ph type="body" idx="2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26" name="Google Shape;826;p25"/>
          <p:cNvSpPr txBox="1">
            <a:spLocks noGrp="1"/>
          </p:cNvSpPr>
          <p:nvPr>
            <p:ph type="body" idx="3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7" name="Google Shape;827;p25"/>
          <p:cNvSpPr txBox="1">
            <a:spLocks noGrp="1"/>
          </p:cNvSpPr>
          <p:nvPr>
            <p:ph type="body" idx="4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28" name="Google Shape;828;p25"/>
          <p:cNvSpPr txBox="1">
            <a:spLocks noGrp="1"/>
          </p:cNvSpPr>
          <p:nvPr>
            <p:ph type="body" idx="5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9" name="Google Shape;829;p25"/>
          <p:cNvSpPr txBox="1">
            <a:spLocks noGrp="1"/>
          </p:cNvSpPr>
          <p:nvPr>
            <p:ph type="body" idx="6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30" name="Google Shape;830;p25"/>
          <p:cNvSpPr txBox="1">
            <a:spLocks noGrp="1"/>
          </p:cNvSpPr>
          <p:nvPr>
            <p:ph type="sldNum" idx="12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 Slide">
  <p:cSld name="1_Thank You Slide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26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4" name="Google Shape;834;p2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27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837" name="Google Shape;837;p27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27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27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27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27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27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27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27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27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27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27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27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27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27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27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27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27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27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27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27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27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27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27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27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27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27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27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27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27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27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27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27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27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27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27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27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27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27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27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27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27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27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27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27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27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27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27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27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27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27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27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27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27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27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27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27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27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27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27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27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27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27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27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27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27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27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27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27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27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27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27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27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27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27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27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27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27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27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27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27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27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27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27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27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27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27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27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27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27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27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27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27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27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27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27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27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27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27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27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27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27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27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27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27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27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27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27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27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27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27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27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27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22" name="Google Shape;1122;p27"/>
          <p:cNvSpPr/>
          <p:nvPr/>
        </p:nvSpPr>
        <p:spPr>
          <a:xfrm rot="-5400000">
            <a:off x="4314975" y="314475"/>
            <a:ext cx="3169350" cy="6488701"/>
          </a:xfrm>
          <a:custGeom>
            <a:avLst/>
            <a:gdLst/>
            <a:ahLst/>
            <a:cxnLst/>
            <a:rect l="l" t="t" r="r" b="b"/>
            <a:pathLst>
              <a:path w="4225800" h="8649348" extrusionOk="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3" name="Google Shape;1123;p27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27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5" name="Google Shape;1125;p27"/>
          <p:cNvSpPr txBox="1">
            <a:spLocks noGrp="1"/>
          </p:cNvSpPr>
          <p:nvPr>
            <p:ph type="body" idx="1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6" name="Google Shape;1126;p27"/>
          <p:cNvSpPr txBox="1">
            <a:spLocks noGrp="1"/>
          </p:cNvSpPr>
          <p:nvPr>
            <p:ph type="body" idx="2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7" name="Google Shape;1127;p27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8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0" name="Google Shape;1130;p28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28"/>
          <p:cNvSpPr txBox="1">
            <a:spLocks noGrp="1"/>
          </p:cNvSpPr>
          <p:nvPr>
            <p:ph type="sldNum" idx="12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33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2" name="Google Shape;1132;p28"/>
          <p:cNvSpPr>
            <a:spLocks noGrp="1"/>
          </p:cNvSpPr>
          <p:nvPr>
            <p:ph type="pic" idx="2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3" name="Google Shape;1133;p28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134" name="Google Shape;1134;p28"/>
            <p:cNvSpPr/>
            <p:nvPr/>
          </p:nvSpPr>
          <p:spPr>
            <a:xfrm>
              <a:off x="9592691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10049586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1050648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10963375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1142027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11877175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12100277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11643382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11186488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1072959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1027269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981580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9592691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10049586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1050648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10963375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1142027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11877175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12100277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11643382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11186488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1072959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1027269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981580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9592691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10049586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1050648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10963375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1142027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11877175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12100277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11643382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11186488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1072959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1027269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981580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9592691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10049586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1050648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10963375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1142027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11877175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12100277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11643382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11186488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1072959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1027269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981580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9592691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10049586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1050648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10963375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1142027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11877175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12100277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11643382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11186488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1072959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1027269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981580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9592691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10049586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1050648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10963375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142027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11877175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12100277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11643382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11186488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1072959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1027269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981580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9592691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10049586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050648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0963375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142027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1877175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12100277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11643382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11186488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1072959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1027269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981580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9592691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10049586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1050648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10963375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1142027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11877174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12100277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1643382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11186488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1072959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027269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981580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9592691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0049586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1050648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0963375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1142027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11877175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12100277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1643382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11186488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1072959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1027269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981580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825662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87135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917041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939352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89366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847974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802278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825662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87135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917041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939352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89366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847974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802278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825662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87135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917041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939352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89366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847974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802278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825662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87135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917041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939352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89366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847974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802278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825662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87135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917041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939352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89366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847974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802278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825662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87135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917041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939352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89366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847974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802278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825662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87135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917041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939352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89366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847974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802278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825662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87135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917041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939352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89366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847974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802278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825662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87135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917041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803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939352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89366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847974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802278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12100277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11643382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11186488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1072959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027269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981580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939352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89366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847974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802278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15" name="Google Shape;1315;p28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28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7" name="Google Shape;1317;p28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0"/>
          <p:cNvSpPr txBox="1">
            <a:spLocks noGrp="1"/>
          </p:cNvSpPr>
          <p:nvPr>
            <p:ph type="body" idx="1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1" name="Google Shape;1321;p30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4" name="Google Shape;1324;p30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lang="en" sz="1800" b="1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sz="1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25" name="Google Shape;132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">
  <p:cSld name="1_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1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8" name="Google Shape;1328;p31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31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335" name="Google Shape;133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marL="2286000" lvl="4" indent="-304800" rtl="0"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336" name="Google Shape;133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9" name="Google Shape;133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400050" rtl="0"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385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340" name="Google Shape;13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6" name="Google Shape;56;p13" descr="A picture containing symbol, font, logo, graphics&#10;&#10;Description automatically generated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hyperlink" Target="https://www.youtube.com/watch?v=vlKBQ3g0w_E&amp;list=PLcxqFaocb9WIQJ-kptyPuiMSVWZVd2ff_&amp;index=1" TargetMode="External"/><Relationship Id="rId7" Type="http://schemas.openxmlformats.org/officeDocument/2006/relationships/hyperlink" Target="https://www.youtube.com/watch?v=xQzhXhq1ZyI&amp;list=PLcxqFaocb9WLtnq-rpXbRy5hnKECxr95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jpg"/><Relationship Id="rId5" Type="http://schemas.openxmlformats.org/officeDocument/2006/relationships/hyperlink" Target="https://www.youtube.com/watch?v=aVPk_FE9O3s&amp;list=PLcxqFaocb9WJ8g8TZPsHQIEcSjKW9F0IE&amp;index=2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jpg"/><Relationship Id="rId9" Type="http://schemas.openxmlformats.org/officeDocument/2006/relationships/hyperlink" Target="https://www.youtube.com/watch?v=NV8UD9QnJ4A&amp;list=PLcxqFaocb9WLaza2kOjkUCDIQGbzNos6p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34"/>
          <p:cNvSpPr txBox="1">
            <a:spLocks noGrp="1"/>
          </p:cNvSpPr>
          <p:nvPr>
            <p:ph type="subTitle" idx="1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36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sz="3600" b="1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6" name="Google Shape;1346;p34"/>
          <p:cNvSpPr txBox="1">
            <a:spLocks noGrp="1"/>
          </p:cNvSpPr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47" name="Google Shape;1347;p34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body" idx="1"/>
          </p:nvPr>
        </p:nvSpPr>
        <p:spPr>
          <a:xfrm>
            <a:off x="317969" y="425419"/>
            <a:ext cx="81756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en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number range interval</a:t>
            </a: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43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5" name="Google Shape;14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5" y="910800"/>
            <a:ext cx="6747275" cy="1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50" y="2646825"/>
            <a:ext cx="6709725" cy="17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44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2" name="Google Shape;1452;p44"/>
          <p:cNvSpPr txBox="1"/>
          <p:nvPr/>
        </p:nvSpPr>
        <p:spPr>
          <a:xfrm>
            <a:off x="182400" y="268325"/>
            <a:ext cx="48480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 Number range to Pack. Material grp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3" name="Google Shape;14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75" y="798150"/>
            <a:ext cx="7093075" cy="28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5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59" name="Google Shape;14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0" y="505325"/>
            <a:ext cx="50958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45"/>
          <p:cNvSpPr txBox="1"/>
          <p:nvPr/>
        </p:nvSpPr>
        <p:spPr>
          <a:xfrm>
            <a:off x="340125" y="2712900"/>
            <a:ext cx="7746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- Internal number in ERP side should be external in the EWM side.</a:t>
            </a:r>
            <a:b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NR in ERP should be Internal in EWM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 Number configuration and HU numbers which are available to see in VL33N &gt; document flow ……are required for HU Managed materials (or to have the HU functionality)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6"/>
          <p:cNvSpPr txBox="1"/>
          <p:nvPr/>
        </p:nvSpPr>
        <p:spPr>
          <a:xfrm>
            <a:off x="240275" y="285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EWM side Configuration</a:t>
            </a:r>
            <a:r>
              <a:rPr lang="en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46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/>
          </a:p>
        </p:txBody>
      </p:sp>
      <p:sp>
        <p:nvSpPr>
          <p:cNvPr id="1467" name="Google Shape;1467;p46"/>
          <p:cNvSpPr txBox="1"/>
          <p:nvPr/>
        </p:nvSpPr>
        <p:spPr>
          <a:xfrm>
            <a:off x="240275" y="453675"/>
            <a:ext cx="536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 EWM help Portal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(must visit for more details)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46"/>
          <p:cNvSpPr txBox="1"/>
          <p:nvPr/>
        </p:nvSpPr>
        <p:spPr>
          <a:xfrm>
            <a:off x="240275" y="716475"/>
            <a:ext cx="6912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https://help.sap.com/docs/SAP_EXTENDED_WAREHOUSE_MANAGEMENT/3d97bec9bf1649099384bb8167df3cf2/570964b9-ac7f-4f33-8738-9e587238520e.html?version=9.5.0.0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69" name="Google Shape;1469;p46"/>
          <p:cNvSpPr txBox="1"/>
          <p:nvPr/>
        </p:nvSpPr>
        <p:spPr>
          <a:xfrm>
            <a:off x="319825" y="1395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0" name="Google Shape;14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25" y="1886175"/>
            <a:ext cx="6589000" cy="25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7"/>
          <p:cNvSpPr txBox="1"/>
          <p:nvPr/>
        </p:nvSpPr>
        <p:spPr>
          <a:xfrm>
            <a:off x="-172700" y="4715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/>
          </a:p>
        </p:txBody>
      </p:sp>
      <p:pic>
        <p:nvPicPr>
          <p:cNvPr id="1476" name="Google Shape;14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50" y="771250"/>
            <a:ext cx="6720351" cy="31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8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2" name="Google Shape;1482;p48"/>
          <p:cNvSpPr txBox="1"/>
          <p:nvPr/>
        </p:nvSpPr>
        <p:spPr>
          <a:xfrm>
            <a:off x="182400" y="268325"/>
            <a:ext cx="68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allowed packaging material type for packing group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3" name="Google Shape;14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13" y="1071725"/>
            <a:ext cx="6487575" cy="24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48"/>
          <p:cNvSpPr txBox="1"/>
          <p:nvPr/>
        </p:nvSpPr>
        <p:spPr>
          <a:xfrm>
            <a:off x="257475" y="6474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of this step is same as ERP side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49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0" name="Google Shape;1490;p49"/>
          <p:cNvSpPr txBox="1"/>
          <p:nvPr/>
        </p:nvSpPr>
        <p:spPr>
          <a:xfrm>
            <a:off x="182400" y="268325"/>
            <a:ext cx="6800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HU type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49"/>
          <p:cNvSpPr txBox="1"/>
          <p:nvPr/>
        </p:nvSpPr>
        <p:spPr>
          <a:xfrm>
            <a:off x="242500" y="564850"/>
            <a:ext cx="7551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the handling unit type of a packaging material, and replaces the storage unit type in Extended Warehouse Management.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SPRO &gt; Integration with other SAP components &gt; EWM  &gt; Additional material attributes  &gt; Attribute values for Additional Material master Fields  &gt; Define HU types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2" name="Google Shape;14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00" y="1495075"/>
            <a:ext cx="6961176" cy="287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0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98" name="Google Shape;14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75" y="445250"/>
            <a:ext cx="7243225" cy="319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1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4" name="Google Shape;1504;p51"/>
          <p:cNvSpPr txBox="1"/>
          <p:nvPr/>
        </p:nvSpPr>
        <p:spPr>
          <a:xfrm>
            <a:off x="182400" y="268325"/>
            <a:ext cx="6800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HU type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51"/>
          <p:cNvSpPr txBox="1"/>
          <p:nvPr/>
        </p:nvSpPr>
        <p:spPr>
          <a:xfrm>
            <a:off x="242500" y="564850"/>
            <a:ext cx="7551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Groups handling unit types together according to their physical type.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E.g. HU Type group – Pallet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HU Type – Wooden pallet, Steel pallet, Normal pallet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6" name="Google Shape;15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50" y="1397100"/>
            <a:ext cx="6867800" cy="2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52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2" name="Google Shape;1512;p52"/>
          <p:cNvSpPr txBox="1"/>
          <p:nvPr/>
        </p:nvSpPr>
        <p:spPr>
          <a:xfrm>
            <a:off x="182400" y="268325"/>
            <a:ext cx="8084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HU type for each warehouse number &amp; assign HU type group (Same path)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3" name="Google Shape;15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25" y="873225"/>
            <a:ext cx="7078050" cy="30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5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sz="4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54" name="Google Shape;1354;p35" descr="A person sitting in a chair&#10;&#10;Description automatically generated with medium confidenc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50" t="1176" r="8718" b="15934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35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56" name="Google Shape;1356;p35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7" name="Google Shape;1357;p35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3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19" name="Google Shape;15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5" y="407700"/>
            <a:ext cx="6935375" cy="19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0" name="Google Shape;15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25" y="2570813"/>
            <a:ext cx="7215900" cy="1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4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6" name="Google Shape;1526;p54"/>
          <p:cNvSpPr txBox="1"/>
          <p:nvPr/>
        </p:nvSpPr>
        <p:spPr>
          <a:xfrm>
            <a:off x="150150" y="105125"/>
            <a:ext cx="76584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Packaging Material (VERP) in ERP side MM01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(Basic data, Sales General data &amp; WM packaging, WM Execution)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Packing Group to Packaging Material type</a:t>
            </a:r>
            <a:endParaRPr sz="1600"/>
          </a:p>
        </p:txBody>
      </p:sp>
      <p:pic>
        <p:nvPicPr>
          <p:cNvPr id="1527" name="Google Shape;15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75" y="1334825"/>
            <a:ext cx="3980225" cy="310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750" y="1334825"/>
            <a:ext cx="3949600" cy="3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55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5" name="Google Shape;1535;p55" descr="Photo double exposure image of business and fin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55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4705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55"/>
          <p:cNvSpPr/>
          <p:nvPr/>
        </p:nvSpPr>
        <p:spPr>
          <a:xfrm>
            <a:off x="2199723" y="882960"/>
            <a:ext cx="4744554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</a:t>
            </a:r>
            <a:r>
              <a:rPr lang="en" sz="4100" b="1" dirty="0">
                <a:solidFill>
                  <a:srgbClr val="FFFFFF"/>
                </a:solidFill>
              </a:rPr>
              <a:t>08</a:t>
            </a:r>
            <a:endParaRPr sz="1100" dirty="0"/>
          </a:p>
        </p:txBody>
      </p:sp>
      <p:pic>
        <p:nvPicPr>
          <p:cNvPr id="1538" name="Google Shape;1538;p55" descr="A picture containing symbol, font, logo, graphic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55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56" descr="Free Vector | Flat people with question marks background"/>
          <p:cNvPicPr preferRelativeResize="0"/>
          <p:nvPr/>
        </p:nvPicPr>
        <p:blipFill rotWithShape="1">
          <a:blip r:embed="rId3">
            <a:alphaModFix/>
          </a:blip>
          <a:srcRect t="2" b="22246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56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0" name="Google Shape;1550;p57" descr="Ahpra on Twitter: &quot;Time is running out to share your thoughts on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57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8"/>
          <p:cNvSpPr/>
          <p:nvPr/>
        </p:nvSpPr>
        <p:spPr>
          <a:xfrm>
            <a:off x="1069791" y="574746"/>
            <a:ext cx="7199990" cy="4925529"/>
          </a:xfrm>
          <a:custGeom>
            <a:avLst/>
            <a:gdLst/>
            <a:ahLst/>
            <a:cxnLst/>
            <a:rect l="l" t="t" r="r" b="b"/>
            <a:pathLst>
              <a:path w="3690" h="2524" extrusionOk="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901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7" name="Google Shape;1557;p58"/>
          <p:cNvSpPr/>
          <p:nvPr/>
        </p:nvSpPr>
        <p:spPr>
          <a:xfrm>
            <a:off x="640247" y="-7144"/>
            <a:ext cx="2190886" cy="5155649"/>
          </a:xfrm>
          <a:custGeom>
            <a:avLst/>
            <a:gdLst/>
            <a:ahLst/>
            <a:cxnLst/>
            <a:rect l="l" t="t" r="r" b="b"/>
            <a:pathLst>
              <a:path w="1123" h="2642" extrusionOk="0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8" name="Google Shape;1558;p58"/>
          <p:cNvSpPr/>
          <p:nvPr/>
        </p:nvSpPr>
        <p:spPr>
          <a:xfrm>
            <a:off x="3429820" y="134156"/>
            <a:ext cx="5223138" cy="2144466"/>
          </a:xfrm>
          <a:custGeom>
            <a:avLst/>
            <a:gdLst/>
            <a:ahLst/>
            <a:cxnLst/>
            <a:rect l="l" t="t" r="r" b="b"/>
            <a:pathLst>
              <a:path w="2721" h="811" extrusionOk="0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82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9" name="Google Shape;1559;p58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60" name="Google Shape;1560;p58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561" name="Google Shape;1561;p58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sz="1100"/>
            </a:p>
          </p:txBody>
        </p:sp>
        <p:sp>
          <p:nvSpPr>
            <p:cNvPr id="1562" name="Google Shape;1562;p58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sz="11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9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sz="1100"/>
          </a:p>
        </p:txBody>
      </p:sp>
      <p:pic>
        <p:nvPicPr>
          <p:cNvPr id="1568" name="Google Shape;1568;p5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5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5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59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60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7" name="Google Shape;1577;p60" descr="A picture containing symbol, font, logo, graphics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744" b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578" name="Google Shape;1578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60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7647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60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sz="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60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2" name="Google Shape;1582;p60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3" name="Google Shape;1583;p60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4" name="Google Shape;1584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60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2100" b="1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7" name="Google Shape;1587;p60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8" name="Google Shape;1588;p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9" name="Google Shape;1589;p60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590" name="Google Shape;1590;p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1" name="Google Shape;1591;p6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2" name="Google Shape;1592;p60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60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60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5" name="Google Shape;1595;p60" descr="A picture containing symbol, font, logo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1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1" name="Google Shape;1601;p61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2" name="Google Shape;1602;p61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sz="2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3" name="Google Shape;1603;p61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Google Shape;1363;p36"/>
          <p:cNvGrpSpPr/>
          <p:nvPr/>
        </p:nvGrpSpPr>
        <p:grpSpPr>
          <a:xfrm>
            <a:off x="7825635" y="1191"/>
            <a:ext cx="1318365" cy="5143500"/>
            <a:chOff x="10431463" y="1588"/>
            <a:chExt cx="1757362" cy="6858000"/>
          </a:xfrm>
        </p:grpSpPr>
        <p:grpSp>
          <p:nvGrpSpPr>
            <p:cNvPr id="1364" name="Google Shape;1364;p36"/>
            <p:cNvGrpSpPr/>
            <p:nvPr/>
          </p:nvGrpSpPr>
          <p:grpSpPr>
            <a:xfrm>
              <a:off x="10544175" y="406400"/>
              <a:ext cx="1525588" cy="6270626"/>
              <a:chOff x="10544175" y="406400"/>
              <a:chExt cx="1525588" cy="6270626"/>
            </a:xfrm>
          </p:grpSpPr>
          <p:sp>
            <p:nvSpPr>
              <p:cNvPr id="1365" name="Google Shape;1365;p36"/>
              <p:cNvSpPr/>
              <p:nvPr/>
            </p:nvSpPr>
            <p:spPr>
              <a:xfrm>
                <a:off x="10544175" y="406400"/>
                <a:ext cx="1525588" cy="6270626"/>
              </a:xfrm>
              <a:custGeom>
                <a:avLst/>
                <a:gdLst/>
                <a:ahLst/>
                <a:cxnLst/>
                <a:rect l="l" t="t" r="r" b="b"/>
                <a:pathLst>
                  <a:path w="1525588" h="6270626" extrusionOk="0">
                    <a:moveTo>
                      <a:pt x="762794" y="0"/>
                    </a:moveTo>
                    <a:cubicBezTo>
                      <a:pt x="1184073" y="0"/>
                      <a:pt x="1525588" y="1403727"/>
                      <a:pt x="1525588" y="3135313"/>
                    </a:cubicBezTo>
                    <a:cubicBezTo>
                      <a:pt x="1525588" y="4866899"/>
                      <a:pt x="1184073" y="6270626"/>
                      <a:pt x="762794" y="6270626"/>
                    </a:cubicBezTo>
                    <a:cubicBezTo>
                      <a:pt x="341515" y="6270626"/>
                      <a:pt x="0" y="4866899"/>
                      <a:pt x="0" y="3135313"/>
                    </a:cubicBezTo>
                    <a:cubicBezTo>
                      <a:pt x="0" y="1403727"/>
                      <a:pt x="341515" y="0"/>
                      <a:pt x="762794" y="0"/>
                    </a:cubicBezTo>
                    <a:close/>
                    <a:moveTo>
                      <a:pt x="688975" y="777875"/>
                    </a:moveTo>
                    <a:cubicBezTo>
                      <a:pt x="370714" y="777875"/>
                      <a:pt x="112712" y="1835113"/>
                      <a:pt x="112712" y="3139282"/>
                    </a:cubicBezTo>
                    <a:cubicBezTo>
                      <a:pt x="112712" y="4443451"/>
                      <a:pt x="370714" y="5500689"/>
                      <a:pt x="688975" y="5500689"/>
                    </a:cubicBezTo>
                    <a:cubicBezTo>
                      <a:pt x="1007236" y="5500689"/>
                      <a:pt x="1265238" y="4443451"/>
                      <a:pt x="1265238" y="3139282"/>
                    </a:cubicBezTo>
                    <a:cubicBezTo>
                      <a:pt x="1265238" y="1835113"/>
                      <a:pt x="1007236" y="777875"/>
                      <a:pt x="688975" y="7778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6" name="Google Shape;1366;p36"/>
              <p:cNvSpPr/>
              <p:nvPr/>
            </p:nvSpPr>
            <p:spPr>
              <a:xfrm>
                <a:off x="10798175" y="2003425"/>
                <a:ext cx="747712" cy="3071814"/>
              </a:xfrm>
              <a:custGeom>
                <a:avLst/>
                <a:gdLst/>
                <a:ahLst/>
                <a:cxnLst/>
                <a:rect l="l" t="t" r="r" b="b"/>
                <a:pathLst>
                  <a:path w="747712" h="3071814" extrusionOk="0">
                    <a:moveTo>
                      <a:pt x="373856" y="0"/>
                    </a:moveTo>
                    <a:cubicBezTo>
                      <a:pt x="580331" y="0"/>
                      <a:pt x="747712" y="687649"/>
                      <a:pt x="747712" y="1535907"/>
                    </a:cubicBezTo>
                    <a:cubicBezTo>
                      <a:pt x="747712" y="2384165"/>
                      <a:pt x="580331" y="3071814"/>
                      <a:pt x="373856" y="3071814"/>
                    </a:cubicBezTo>
                    <a:cubicBezTo>
                      <a:pt x="167381" y="3071814"/>
                      <a:pt x="0" y="2384165"/>
                      <a:pt x="0" y="1535907"/>
                    </a:cubicBezTo>
                    <a:cubicBezTo>
                      <a:pt x="0" y="687649"/>
                      <a:pt x="167381" y="0"/>
                      <a:pt x="373856" y="0"/>
                    </a:cubicBezTo>
                    <a:close/>
                    <a:moveTo>
                      <a:pt x="312737" y="766763"/>
                    </a:moveTo>
                    <a:cubicBezTo>
                      <a:pt x="207527" y="766763"/>
                      <a:pt x="122237" y="1116096"/>
                      <a:pt x="122237" y="1547020"/>
                    </a:cubicBezTo>
                    <a:cubicBezTo>
                      <a:pt x="122237" y="1977944"/>
                      <a:pt x="207527" y="2327277"/>
                      <a:pt x="312737" y="2327277"/>
                    </a:cubicBezTo>
                    <a:cubicBezTo>
                      <a:pt x="417947" y="2327277"/>
                      <a:pt x="503237" y="1977944"/>
                      <a:pt x="503237" y="1547020"/>
                    </a:cubicBezTo>
                    <a:cubicBezTo>
                      <a:pt x="503237" y="1116096"/>
                      <a:pt x="417947" y="766763"/>
                      <a:pt x="312737" y="7667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67" name="Google Shape;1367;p36"/>
            <p:cNvSpPr/>
            <p:nvPr/>
          </p:nvSpPr>
          <p:spPr>
            <a:xfrm>
              <a:off x="10431463" y="1588"/>
              <a:ext cx="1757362" cy="6858000"/>
            </a:xfrm>
            <a:custGeom>
              <a:avLst/>
              <a:gdLst/>
              <a:ahLst/>
              <a:cxnLst/>
              <a:rect l="l" t="t" r="r" b="b"/>
              <a:pathLst>
                <a:path w="1757362" h="6858000" extrusionOk="0">
                  <a:moveTo>
                    <a:pt x="437076" y="0"/>
                  </a:moveTo>
                  <a:cubicBezTo>
                    <a:pt x="437076" y="0"/>
                    <a:pt x="437076" y="0"/>
                    <a:pt x="1757362" y="0"/>
                  </a:cubicBezTo>
                  <a:lnTo>
                    <a:pt x="1757362" y="6858000"/>
                  </a:lnTo>
                  <a:cubicBezTo>
                    <a:pt x="1757362" y="6858000"/>
                    <a:pt x="1757362" y="6858000"/>
                    <a:pt x="348755" y="6858000"/>
                  </a:cubicBezTo>
                  <a:cubicBezTo>
                    <a:pt x="133614" y="6015433"/>
                    <a:pt x="0" y="4861139"/>
                    <a:pt x="0" y="3589382"/>
                  </a:cubicBezTo>
                  <a:cubicBezTo>
                    <a:pt x="0" y="2145949"/>
                    <a:pt x="169848" y="858379"/>
                    <a:pt x="437076" y="0"/>
                  </a:cubicBezTo>
                  <a:close/>
                  <a:moveTo>
                    <a:pt x="875506" y="404812"/>
                  </a:moveTo>
                  <a:cubicBezTo>
                    <a:pt x="454227" y="404812"/>
                    <a:pt x="112712" y="1808539"/>
                    <a:pt x="112712" y="3540125"/>
                  </a:cubicBezTo>
                  <a:cubicBezTo>
                    <a:pt x="112712" y="5271711"/>
                    <a:pt x="454227" y="6675438"/>
                    <a:pt x="875506" y="6675438"/>
                  </a:cubicBezTo>
                  <a:cubicBezTo>
                    <a:pt x="1296785" y="6675438"/>
                    <a:pt x="1638300" y="5271711"/>
                    <a:pt x="1638300" y="3540125"/>
                  </a:cubicBezTo>
                  <a:cubicBezTo>
                    <a:pt x="1638300" y="1808539"/>
                    <a:pt x="1296785" y="404812"/>
                    <a:pt x="875506" y="4048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10656887" y="1184275"/>
              <a:ext cx="1152526" cy="4722814"/>
            </a:xfrm>
            <a:custGeom>
              <a:avLst/>
              <a:gdLst/>
              <a:ahLst/>
              <a:cxnLst/>
              <a:rect l="l" t="t" r="r" b="b"/>
              <a:pathLst>
                <a:path w="1152526" h="4722814" extrusionOk="0">
                  <a:moveTo>
                    <a:pt x="576263" y="0"/>
                  </a:moveTo>
                  <a:cubicBezTo>
                    <a:pt x="894524" y="0"/>
                    <a:pt x="1152526" y="1057238"/>
                    <a:pt x="1152526" y="2361407"/>
                  </a:cubicBezTo>
                  <a:cubicBezTo>
                    <a:pt x="1152526" y="3665576"/>
                    <a:pt x="894524" y="4722814"/>
                    <a:pt x="576263" y="4722814"/>
                  </a:cubicBezTo>
                  <a:cubicBezTo>
                    <a:pt x="258002" y="4722814"/>
                    <a:pt x="0" y="3665576"/>
                    <a:pt x="0" y="2361407"/>
                  </a:cubicBezTo>
                  <a:cubicBezTo>
                    <a:pt x="0" y="1057238"/>
                    <a:pt x="258002" y="0"/>
                    <a:pt x="576263" y="0"/>
                  </a:cubicBezTo>
                  <a:close/>
                  <a:moveTo>
                    <a:pt x="515144" y="819150"/>
                  </a:moveTo>
                  <a:cubicBezTo>
                    <a:pt x="308669" y="819150"/>
                    <a:pt x="141288" y="1506799"/>
                    <a:pt x="141288" y="2355057"/>
                  </a:cubicBezTo>
                  <a:cubicBezTo>
                    <a:pt x="141288" y="3203315"/>
                    <a:pt x="308669" y="3890964"/>
                    <a:pt x="515144" y="3890964"/>
                  </a:cubicBezTo>
                  <a:cubicBezTo>
                    <a:pt x="721619" y="3890964"/>
                    <a:pt x="889000" y="3203315"/>
                    <a:pt x="889000" y="2355057"/>
                  </a:cubicBezTo>
                  <a:cubicBezTo>
                    <a:pt x="889000" y="1506799"/>
                    <a:pt x="721619" y="819150"/>
                    <a:pt x="515144" y="8191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10920412" y="2770188"/>
              <a:ext cx="381000" cy="1560514"/>
            </a:xfrm>
            <a:custGeom>
              <a:avLst/>
              <a:gdLst/>
              <a:ahLst/>
              <a:cxnLst/>
              <a:rect l="l" t="t" r="r" b="b"/>
              <a:pathLst>
                <a:path w="381000" h="1560514" extrusionOk="0">
                  <a:moveTo>
                    <a:pt x="190500" y="0"/>
                  </a:moveTo>
                  <a:cubicBezTo>
                    <a:pt x="295710" y="0"/>
                    <a:pt x="381000" y="349333"/>
                    <a:pt x="381000" y="780257"/>
                  </a:cubicBezTo>
                  <a:cubicBezTo>
                    <a:pt x="381000" y="1211181"/>
                    <a:pt x="295710" y="1560514"/>
                    <a:pt x="190500" y="1560514"/>
                  </a:cubicBezTo>
                  <a:cubicBezTo>
                    <a:pt x="85290" y="1560514"/>
                    <a:pt x="0" y="1211181"/>
                    <a:pt x="0" y="780257"/>
                  </a:cubicBezTo>
                  <a:cubicBezTo>
                    <a:pt x="0" y="349333"/>
                    <a:pt x="85290" y="0"/>
                    <a:pt x="1905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70" name="Google Shape;1370;p36"/>
          <p:cNvGrpSpPr/>
          <p:nvPr/>
        </p:nvGrpSpPr>
        <p:grpSpPr>
          <a:xfrm>
            <a:off x="4355919" y="1568060"/>
            <a:ext cx="3979435" cy="2007381"/>
            <a:chOff x="4595620" y="2090746"/>
            <a:chExt cx="6515292" cy="2676508"/>
          </a:xfrm>
        </p:grpSpPr>
        <p:grpSp>
          <p:nvGrpSpPr>
            <p:cNvPr id="1371" name="Google Shape;1371;p36"/>
            <p:cNvGrpSpPr/>
            <p:nvPr/>
          </p:nvGrpSpPr>
          <p:grpSpPr>
            <a:xfrm>
              <a:off x="4595620" y="2090746"/>
              <a:ext cx="6515292" cy="2676508"/>
              <a:chOff x="4572950" y="2090746"/>
              <a:chExt cx="6515292" cy="2676508"/>
            </a:xfrm>
          </p:grpSpPr>
          <p:sp>
            <p:nvSpPr>
              <p:cNvPr id="1372" name="Google Shape;1372;p36"/>
              <p:cNvSpPr/>
              <p:nvPr/>
            </p:nvSpPr>
            <p:spPr>
              <a:xfrm>
                <a:off x="4933092" y="3379305"/>
                <a:ext cx="4146307" cy="335587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21" extrusionOk="0">
                    <a:moveTo>
                      <a:pt x="1494" y="9"/>
                    </a:moveTo>
                    <a:cubicBezTo>
                      <a:pt x="1494" y="9"/>
                      <a:pt x="365" y="0"/>
                      <a:pt x="51" y="40"/>
                    </a:cubicBezTo>
                    <a:cubicBezTo>
                      <a:pt x="51" y="40"/>
                      <a:pt x="0" y="57"/>
                      <a:pt x="51" y="73"/>
                    </a:cubicBezTo>
                    <a:cubicBezTo>
                      <a:pt x="102" y="89"/>
                      <a:pt x="934" y="117"/>
                      <a:pt x="1494" y="121"/>
                    </a:cubicBezTo>
                    <a:lnTo>
                      <a:pt x="1494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4000">
                    <a:schemeClr val="accent1"/>
                  </a:gs>
                  <a:gs pos="87000">
                    <a:srgbClr val="69240B"/>
                  </a:gs>
                  <a:gs pos="100000">
                    <a:srgbClr val="69240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36"/>
              <p:cNvSpPr/>
              <p:nvPr/>
            </p:nvSpPr>
            <p:spPr>
              <a:xfrm>
                <a:off x="4684033" y="2780628"/>
                <a:ext cx="2231008" cy="728469"/>
              </a:xfrm>
              <a:custGeom>
                <a:avLst/>
                <a:gdLst/>
                <a:ahLst/>
                <a:cxnLst/>
                <a:rect l="l" t="t" r="r" b="b"/>
                <a:pathLst>
                  <a:path w="804" h="262" extrusionOk="0">
                    <a:moveTo>
                      <a:pt x="151" y="262"/>
                    </a:moveTo>
                    <a:cubicBezTo>
                      <a:pt x="151" y="262"/>
                      <a:pt x="0" y="168"/>
                      <a:pt x="46" y="84"/>
                    </a:cubicBezTo>
                    <a:cubicBezTo>
                      <a:pt x="91" y="0"/>
                      <a:pt x="691" y="29"/>
                      <a:pt x="804" y="239"/>
                    </a:cubicBezTo>
                    <a:lnTo>
                      <a:pt x="151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69240B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36"/>
              <p:cNvSpPr/>
              <p:nvPr/>
            </p:nvSpPr>
            <p:spPr>
              <a:xfrm>
                <a:off x="4647785" y="3581593"/>
                <a:ext cx="2439142" cy="118566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26" extrusionOk="0">
                    <a:moveTo>
                      <a:pt x="833" y="26"/>
                    </a:moveTo>
                    <a:cubicBezTo>
                      <a:pt x="833" y="26"/>
                      <a:pt x="876" y="18"/>
                      <a:pt x="877" y="43"/>
                    </a:cubicBezTo>
                    <a:cubicBezTo>
                      <a:pt x="879" y="68"/>
                      <a:pt x="744" y="388"/>
                      <a:pt x="411" y="407"/>
                    </a:cubicBezTo>
                    <a:cubicBezTo>
                      <a:pt x="77" y="426"/>
                      <a:pt x="0" y="132"/>
                      <a:pt x="160" y="14"/>
                    </a:cubicBezTo>
                    <a:cubicBezTo>
                      <a:pt x="173" y="0"/>
                      <a:pt x="173" y="0"/>
                      <a:pt x="173" y="0"/>
                    </a:cubicBezTo>
                    <a:lnTo>
                      <a:pt x="833" y="26"/>
                    </a:lnTo>
                    <a:close/>
                  </a:path>
                </a:pathLst>
              </a:custGeom>
              <a:solidFill>
                <a:srgbClr val="69240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36"/>
              <p:cNvSpPr/>
              <p:nvPr/>
            </p:nvSpPr>
            <p:spPr>
              <a:xfrm>
                <a:off x="10136438" y="3306809"/>
                <a:ext cx="169548" cy="52852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452" extrusionOk="0">
                    <a:moveTo>
                      <a:pt x="0" y="452"/>
                    </a:moveTo>
                    <a:lnTo>
                      <a:pt x="145" y="285"/>
                    </a:lnTo>
                    <a:lnTo>
                      <a:pt x="145" y="166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24000">
                    <a:srgbClr val="7F7F7F"/>
                  </a:gs>
                  <a:gs pos="66000">
                    <a:srgbClr val="262626"/>
                  </a:gs>
                  <a:gs pos="100000">
                    <a:srgbClr val="262626"/>
                  </a:gs>
                </a:gsLst>
                <a:lin ang="48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36"/>
              <p:cNvSpPr/>
              <p:nvPr/>
            </p:nvSpPr>
            <p:spPr>
              <a:xfrm>
                <a:off x="10305986" y="3504419"/>
                <a:ext cx="782256" cy="133299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14" extrusionOk="0">
                    <a:moveTo>
                      <a:pt x="0" y="114"/>
                    </a:moveTo>
                    <a:lnTo>
                      <a:pt x="669" y="81"/>
                    </a:lnTo>
                    <a:lnTo>
                      <a:pt x="669" y="33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7" name="Google Shape;1377;p36"/>
              <p:cNvSpPr/>
              <p:nvPr/>
            </p:nvSpPr>
            <p:spPr>
              <a:xfrm>
                <a:off x="4710926" y="2090746"/>
                <a:ext cx="2434465" cy="14440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19" extrusionOk="0">
                    <a:moveTo>
                      <a:pt x="172" y="519"/>
                    </a:moveTo>
                    <a:cubicBezTo>
                      <a:pt x="172" y="519"/>
                      <a:pt x="0" y="359"/>
                      <a:pt x="64" y="217"/>
                    </a:cubicBezTo>
                    <a:cubicBezTo>
                      <a:pt x="128" y="75"/>
                      <a:pt x="398" y="0"/>
                      <a:pt x="614" y="152"/>
                    </a:cubicBezTo>
                    <a:cubicBezTo>
                      <a:pt x="830" y="304"/>
                      <a:pt x="877" y="483"/>
                      <a:pt x="824" y="486"/>
                    </a:cubicBezTo>
                    <a:lnTo>
                      <a:pt x="172" y="5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8" name="Google Shape;1378;p36"/>
              <p:cNvSpPr/>
              <p:nvPr/>
            </p:nvSpPr>
            <p:spPr>
              <a:xfrm>
                <a:off x="4572950" y="3581593"/>
                <a:ext cx="2491760" cy="673512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42" extrusionOk="0">
                    <a:moveTo>
                      <a:pt x="188" y="0"/>
                    </a:moveTo>
                    <a:cubicBezTo>
                      <a:pt x="870" y="20"/>
                      <a:pt x="870" y="20"/>
                      <a:pt x="870" y="20"/>
                    </a:cubicBezTo>
                    <a:cubicBezTo>
                      <a:pt x="870" y="20"/>
                      <a:pt x="898" y="20"/>
                      <a:pt x="886" y="43"/>
                    </a:cubicBezTo>
                    <a:cubicBezTo>
                      <a:pt x="877" y="59"/>
                      <a:pt x="720" y="242"/>
                      <a:pt x="382" y="231"/>
                    </a:cubicBezTo>
                    <a:cubicBezTo>
                      <a:pt x="36" y="220"/>
                      <a:pt x="0" y="81"/>
                      <a:pt x="1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6000">
                    <a:srgbClr val="9E361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9" name="Google Shape;1379;p36"/>
              <p:cNvSpPr/>
              <p:nvPr/>
            </p:nvSpPr>
            <p:spPr>
              <a:xfrm>
                <a:off x="8687687" y="3306809"/>
                <a:ext cx="1504878" cy="52852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90" extrusionOk="0">
                    <a:moveTo>
                      <a:pt x="542" y="95"/>
                    </a:moveTo>
                    <a:cubicBezTo>
                      <a:pt x="542" y="47"/>
                      <a:pt x="533" y="7"/>
                      <a:pt x="522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9" y="41"/>
                      <a:pt x="16" y="64"/>
                      <a:pt x="16" y="91"/>
                    </a:cubicBezTo>
                    <a:cubicBezTo>
                      <a:pt x="16" y="118"/>
                      <a:pt x="10" y="140"/>
                      <a:pt x="1" y="148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33" y="182"/>
                      <a:pt x="542" y="142"/>
                      <a:pt x="542" y="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31999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80" name="Google Shape;1380;p36"/>
            <p:cNvSpPr/>
            <p:nvPr/>
          </p:nvSpPr>
          <p:spPr>
            <a:xfrm>
              <a:off x="8857812" y="3385765"/>
              <a:ext cx="45719" cy="348521"/>
            </a:xfrm>
            <a:custGeom>
              <a:avLst/>
              <a:gdLst/>
              <a:ahLst/>
              <a:cxnLst/>
              <a:rect l="l" t="t" r="r" b="b"/>
              <a:pathLst>
                <a:path w="63554" h="339868" extrusionOk="0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w="12700" cap="rnd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9994047" y="3307856"/>
              <a:ext cx="62254" cy="519495"/>
            </a:xfrm>
            <a:custGeom>
              <a:avLst/>
              <a:gdLst/>
              <a:ahLst/>
              <a:cxnLst/>
              <a:rect l="l" t="t" r="r" b="b"/>
              <a:pathLst>
                <a:path w="63554" h="339868" extrusionOk="0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w="12700" cap="rnd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82" name="Google Shape;1382;p36"/>
          <p:cNvSpPr/>
          <p:nvPr/>
        </p:nvSpPr>
        <p:spPr>
          <a:xfrm>
            <a:off x="7852384" y="0"/>
            <a:ext cx="1291616" cy="1855833"/>
          </a:xfrm>
          <a:custGeom>
            <a:avLst/>
            <a:gdLst/>
            <a:ahLst/>
            <a:cxnLst/>
            <a:rect l="l" t="t" r="r" b="b"/>
            <a:pathLst>
              <a:path w="1721706" h="2474444" extrusionOk="0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901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3" name="Google Shape;1383;p36"/>
          <p:cNvSpPr/>
          <p:nvPr/>
        </p:nvSpPr>
        <p:spPr>
          <a:xfrm>
            <a:off x="140729" y="979196"/>
            <a:ext cx="4241514" cy="136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SAP EWM TRAINING</a:t>
            </a:r>
            <a:br>
              <a:rPr lang="en" sz="3300" dirty="0">
                <a:latin typeface="Quattrocento Sans"/>
                <a:ea typeface="Quattrocento Sans"/>
                <a:cs typeface="Quattrocento Sans"/>
              </a:rPr>
            </a:br>
            <a:r>
              <a:rPr lang="en" sz="3300" b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(Day 08)</a:t>
            </a:r>
            <a:br>
              <a:rPr lang="en" sz="3300" dirty="0">
                <a:latin typeface="Quattrocento Sans"/>
                <a:ea typeface="Quattrocento Sans"/>
                <a:cs typeface="Quattrocento Sans"/>
              </a:rPr>
            </a:b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4" name="Google Shape;1384;p36"/>
          <p:cNvSpPr txBox="1"/>
          <p:nvPr/>
        </p:nvSpPr>
        <p:spPr>
          <a:xfrm>
            <a:off x="115631" y="2358647"/>
            <a:ext cx="5226394" cy="132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 sz="27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sz="2700" b="1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7"/>
          <p:cNvSpPr txBox="1">
            <a:spLocks noGrp="1"/>
          </p:cNvSpPr>
          <p:nvPr>
            <p:ph type="title" idx="4294967295"/>
          </p:nvPr>
        </p:nvSpPr>
        <p:spPr>
          <a:xfrm>
            <a:off x="461850" y="343400"/>
            <a:ext cx="7579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rPr lang="en" sz="20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ERP S4 - EWM Integration &amp; EWM Master data</a:t>
            </a:r>
            <a:endParaRPr sz="2000" b="1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endParaRPr sz="20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391" name="Google Shape;1391;p37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92" name="Google Shape;1392;p37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3" name="Google Shape;1393;p37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94" name="Google Shape;1394;p37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95" name="Google Shape;1395;p37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96" name="Google Shape;1396;p37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E25C2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7" name="Google Shape;1397;p37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DC51C-1E2A-1838-FE1D-96DB779685BB}"/>
              </a:ext>
            </a:extLst>
          </p:cNvPr>
          <p:cNvSpPr txBox="1"/>
          <p:nvPr/>
        </p:nvSpPr>
        <p:spPr>
          <a:xfrm>
            <a:off x="92567" y="798892"/>
            <a:ext cx="771766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solidFill>
                  <a:schemeClr val="bg1"/>
                </a:solidFill>
                <a:latin typeface="Cambria"/>
                <a:ea typeface="Cambria"/>
              </a:rPr>
              <a:t>Configuration involves both side (ERP &amp; EWM) - Define Packaging Material types, </a:t>
            </a:r>
            <a:endParaRPr lang="en-US" sz="1600">
              <a:solidFill>
                <a:schemeClr val="bg1"/>
              </a:solidFill>
              <a:ea typeface="Cambria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bg1"/>
                </a:solidFill>
                <a:latin typeface="Cambria"/>
                <a:ea typeface="Cambria"/>
              </a:rPr>
              <a:t>Define allowed Pack material types, Material group for pack mat, </a:t>
            </a:r>
            <a:endParaRPr lang="en-US" sz="1600">
              <a:solidFill>
                <a:schemeClr val="bg1"/>
              </a:solidFill>
              <a:ea typeface="Cambria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bg1"/>
                </a:solidFill>
                <a:latin typeface="Cambria"/>
                <a:ea typeface="Cambria"/>
              </a:rPr>
              <a:t>HU types &amp; related configurations, Number ranges for HU no.</a:t>
            </a:r>
            <a:endParaRPr lang="en-US" sz="1600">
              <a:solidFill>
                <a:schemeClr val="bg1"/>
              </a:solidFill>
              <a:ea typeface="Cambria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bg1"/>
                </a:solidFill>
                <a:latin typeface="Cambria"/>
                <a:ea typeface="Cambria"/>
              </a:rPr>
              <a:t>Inbound process with HU Managed – testing execution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body" idx="1"/>
          </p:nvPr>
        </p:nvSpPr>
        <p:spPr>
          <a:xfrm>
            <a:off x="329550" y="1105950"/>
            <a:ext cx="7171200" cy="1835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ERP side Configuration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material group for packaging materials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Allowed Packaging Materials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number range for HU &amp; Assign Number range to Pack. Material grp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38"/>
          <p:cNvSpPr txBox="1"/>
          <p:nvPr/>
        </p:nvSpPr>
        <p:spPr>
          <a:xfrm>
            <a:off x="2105425" y="110625"/>
            <a:ext cx="4752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EWM HU MANAGEMENT</a:t>
            </a:r>
            <a:endParaRPr sz="2000" b="1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5" name="Google Shape;1405;p38"/>
          <p:cNvSpPr txBox="1"/>
          <p:nvPr/>
        </p:nvSpPr>
        <p:spPr>
          <a:xfrm>
            <a:off x="2792400" y="566225"/>
            <a:ext cx="3559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8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b="1" u="sng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9"/>
          <p:cNvSpPr txBox="1"/>
          <p:nvPr/>
        </p:nvSpPr>
        <p:spPr>
          <a:xfrm>
            <a:off x="2105425" y="110625"/>
            <a:ext cx="47529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HU MANAGEMENT</a:t>
            </a:r>
            <a:endParaRPr sz="24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39"/>
          <p:cNvSpPr txBox="1"/>
          <p:nvPr/>
        </p:nvSpPr>
        <p:spPr>
          <a:xfrm>
            <a:off x="2867500" y="551175"/>
            <a:ext cx="35592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8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b="1" u="sng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2" name="Google Shape;1412;p39"/>
          <p:cNvSpPr txBox="1"/>
          <p:nvPr/>
        </p:nvSpPr>
        <p:spPr>
          <a:xfrm>
            <a:off x="246925" y="1222075"/>
            <a:ext cx="76815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❖"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EWM side Configuration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 allowed packaging material type for packing group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 group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 for each warehouse number &amp; assign HU type group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HU type for each storage type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❖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number range for HU &amp; Assign Number range to Pack. Material grp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40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8" name="Google Shape;1418;p40"/>
          <p:cNvSpPr txBox="1"/>
          <p:nvPr/>
        </p:nvSpPr>
        <p:spPr>
          <a:xfrm>
            <a:off x="265192" y="408378"/>
            <a:ext cx="4671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packaging material types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40"/>
          <p:cNvSpPr txBox="1"/>
          <p:nvPr/>
        </p:nvSpPr>
        <p:spPr>
          <a:xfrm>
            <a:off x="265200" y="740400"/>
            <a:ext cx="82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IMG --&gt; Logistics general --&gt; Handling Unit management --&gt; Basics &gt; First 3 nodes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0" name="Google Shape;14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00" y="1360850"/>
            <a:ext cx="6755000" cy="2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1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6" name="Google Shape;1426;p41"/>
          <p:cNvSpPr txBox="1"/>
          <p:nvPr/>
        </p:nvSpPr>
        <p:spPr>
          <a:xfrm>
            <a:off x="265203" y="408375"/>
            <a:ext cx="6604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material group for packaging materials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41"/>
          <p:cNvSpPr txBox="1"/>
          <p:nvPr/>
        </p:nvSpPr>
        <p:spPr>
          <a:xfrm>
            <a:off x="265200" y="740400"/>
            <a:ext cx="82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Groups together materials that require similar packaging materials.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8" name="Google Shape;14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5" y="1184525"/>
            <a:ext cx="6417275" cy="25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4" name="Google Shape;1434;p42"/>
          <p:cNvSpPr txBox="1"/>
          <p:nvPr/>
        </p:nvSpPr>
        <p:spPr>
          <a:xfrm>
            <a:off x="362625" y="298350"/>
            <a:ext cx="4570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9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Define Allowed Packaging Materials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5" name="Google Shape;1435;p42"/>
          <p:cNvGraphicFramePr/>
          <p:nvPr/>
        </p:nvGraphicFramePr>
        <p:xfrm>
          <a:off x="531700" y="1026375"/>
          <a:ext cx="4171950" cy="1146810"/>
        </p:xfrm>
        <a:graphic>
          <a:graphicData uri="http://schemas.openxmlformats.org/drawingml/2006/table">
            <a:tbl>
              <a:tblPr bandRow="1">
                <a:noFill/>
                <a:tableStyleId>{D4B6BF2D-955E-4275-829F-795F54547BFE}</a:tableStyleId>
              </a:tblPr>
              <a:tblGrid>
                <a:gridCol w="41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/>
                        <a:t>Material group for packaging materials       Packaging material types</a:t>
                      </a:r>
                      <a:endParaRPr sz="950" b="1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0001 Beverages                                                 0010  Barrels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0001 Beverages                                                 0020  Bottles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0002 Small parts                                                0030  Boxes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0002 Small parts                                                0040  Plastic bags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0003 Pallets                                                       0050  Containers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0003 Pallets                                                       0060  Trucks</a:t>
                      </a:r>
                      <a:endParaRPr sz="950"/>
                    </a:p>
                  </a:txBody>
                  <a:tcPr marL="9525" marR="9525" marT="9525" marB="9525" anchor="ctr">
                    <a:solidFill>
                      <a:srgbClr val="FEF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6" name="Google Shape;1436;p42"/>
          <p:cNvSpPr txBox="1"/>
          <p:nvPr/>
        </p:nvSpPr>
        <p:spPr>
          <a:xfrm>
            <a:off x="627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42"/>
          <p:cNvSpPr txBox="1"/>
          <p:nvPr/>
        </p:nvSpPr>
        <p:spPr>
          <a:xfrm>
            <a:off x="455125" y="648375"/>
            <a:ext cx="432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example of this assignment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38" name="Google Shape;14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5" y="2374550"/>
            <a:ext cx="5860650" cy="19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Simple Light</vt:lpstr>
      <vt:lpstr>Office Theme</vt:lpstr>
      <vt:lpstr>SAP EWM  EXTENDED WAREHOUSE MANAGEMENT TRAINING</vt:lpstr>
      <vt:lpstr>PowerPoint Presentation</vt:lpstr>
      <vt:lpstr>PowerPoint Presentation</vt:lpstr>
      <vt:lpstr>ERP S4 - EWM Integration &amp; EWM Master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EWM  EXTENDED WAREHOUSE MANAGEMENT TRAINING</dc:title>
  <cp:revision>28</cp:revision>
  <dcterms:modified xsi:type="dcterms:W3CDTF">2023-08-06T14:28:44Z</dcterms:modified>
</cp:coreProperties>
</file>