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71" r:id="rId7"/>
    <p:sldId id="27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9T07:25:06.56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9T07:25:16.0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5033 1647,'8'0,"8"0,9 0,4 0,6 0,2 0,6 0,1 5,6 1,2-1,-3 0,2-2,6-1,-3-1,-1-1,-3 0,-4 4,-7 2,-1-1,2-1,-7-5,-12-16,-45-13,-68-14,-27 0,-11 8,1 10,17 9,20 8,16 5,18 3,27 3,26 0,20-1,15 1,19-1,14 0,14 4,35 0,21 1,12-2,-5-1,-10-1,-10-1,-8-1,2 0,11 0,10 0,12-1,-3 1,-17 0,-26 0,-47 0,-70-4,-76-15,-73-3,-41 2,-29 4,-4 5,5 4,4 4,-1 2,17 1,25 1,35 0,40 0,31-1,42 1,44-1,49 4,31 2,27-1,25 0,31-2,5-2,-6 5,-18 4,-12 5,-26 4,-19 0,-19-1,-40-2,-88-4,-98-17,-107-8,-124-1,-140 1,-112 3,-108 4,-41 2,44 2,103 1,118 2,143-1,149 5,168 1,180 0,192 15,205 5,200-2,124-6,49-5,-24-5,-74-4,-71-3,-80-1,-77-1,-67 0,-87 0,-97 0,-97 0,-110 1,-119-9,-125-2,-110 0,-119 3,-86 2,-79 2,-21 2,28 1,62 1,81 1,100-1,108 1,105-1,102 0,76 9,91 2,89 0,63-3,44-2,1-2,-19-10,-70-5,-78-8,-74-5,-71-8,-76 3,-72-3,-68-9,-66 3,-55 8,-30 9,8 8,42 6,52 4,53 3,61 6,59 1,57 0,41-1,18-2,-5-2,-40 0,-83-10,-83-12,-80-15,-67-14,-47 1,-1 9,23 11,52 10,67 8,73 6,81 4,66 1,44 6,45 0,27 13,26 2,-6-2,-32-5,-65-4,-89-5,-89-3,-73-2,-42-2,0 1,15-1,28 0,36 0,37 9,61 16,79 3,71-2,67-6,29-6,18-5,-9-4,-28-3,-34-1,-72-5,-101-10,-86-11,-84-2,-31-3,-24 2,7 8,36 6,57 6,77 4,76 4,45 1,43 1,21 1,17-1,10 0,-19 0,-31-5,-36-14,-49-17,-77-15,-83-4,-83 0,-70 0,-34 9,-23 12,2 12,29 10,54 6,89 4,103 2,90 6,83 1,63 13,53 1,50-2,20-4,-11-6,-39-4,-57-3,-75-2,-61-1,-71-1,-58 0,-47 0,-33 1,-45-1,-46 1,-52 0,-20 0,15 0,28 0,57 0,97 8,112 3,86 0,72-2,39-3,30-2,2-2,-20-2,-36 0,-60 0,-73 0,-60-5,-55-1,-43 0,-10 2,5 1,17 1,22 1,18 0,12 1,13 1,17-1,40 4,48 11,42 2,35 10,24 2,-3-5,-20-6,-16-6,-20-6,-15-3,-4-2,-5-2,11 0,-9-5,-11-9,1-11,-7-1,-15 0,-19 1,-31-1,-28-2,-42 2,-27-2,-24 3,-35 7,-45-2,-51 2,-33 5,-23 5,12 3,40 3,59 3,73 0,79 13,77 5,51 7,41 0,26-4,21 2,25-2,5-6,-15-4,-21-5,-29-3,-34-2,-29-1,-35-1,-41-8,-31-3,-27 0,-19 3,-13 3,-2 2,-15 2,-13 1,-15 1,0 0,6 1,23 0,64-1,82-25,82-17,51-15,19 4,2 1,-22 6,-34 10,-37 8,-34 3,-31 3,-38-4,-39-10,-45-3,-32-8,-25 4,4 5,23 6,24 2,15 8,-2 7,-35 10,-51 19,-44 29,-27 31,19 4,39-8,42-6,46-11,38-9,34-13,38-12,29-8,37-7,47-4,32-18,35-32,10-16,-21-5,-25 1,-30 12,-29 8,-23 8,-20 11,-11 2,-5-2,-4 4,-5 3,-7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0A21-9CC1-1854-4393-8F758599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2DA8-99CB-5F61-1AD9-4D6FABDB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C1D9-F145-A9F5-866E-7FF84944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1DC1-F5EF-7800-6903-1B0F2D8E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2A74-AA04-78D7-6214-A03BB7D6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17BA-E482-FD02-4DCA-5B169F4C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21265-B029-4DEC-44B8-9508F0D5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9329-306E-2438-152A-0B9864D4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9794-0A32-6728-3959-E05B1B3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E1B-FE03-E156-6687-579520A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41675-D287-7A5C-377D-B192A761A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A7C0F-83ED-4190-1076-A151E2E2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6F8E-77E4-C7E2-8134-B9011EE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95B4-4302-33D7-A5C8-305740DC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0C1E-2238-4B20-6E13-194E8DB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66EF-12D0-0B8F-BE99-8285EEC8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35C2-2B84-13EB-40A8-888AB5A1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F37F-74EB-E72D-CED7-26C09D2D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6C54-1A12-1C1F-D327-E6A469CA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D777-1406-5857-F8CE-DC5B48B9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3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4DA1-59BD-CB92-C925-3C935561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40256-D360-B58D-BD63-BF829BB3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F00B-F02F-BFDE-041C-0C7EEC68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15E8-7E43-DB54-B03C-F03D572F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CADE-729D-2C9E-4F8F-13343E7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8891-E575-6B56-C592-C857827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AF7C-9E83-8181-0FAB-E6FE80CC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B1CE-9CFC-C4B6-332B-6FA71E53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90D28-3C7B-BF1E-7BD5-0F5433F7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49FA-161C-A04B-BEA0-82E8D03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C353-DA6F-2685-039A-88F1E622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D86E-2E7F-81DD-77D0-FA8D41F4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1B11-12D1-DCDB-7257-49E2CC8B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1BA2-D182-045E-F61A-EBCD9976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55D23-71C8-EADC-8CEA-D659D6FA0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A0354-55D4-D2F9-09BB-19E716C2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F6B80-1AF7-19ED-E016-75ED17B4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D138-663C-C700-0216-3D9FF09A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954BD-B10D-E47D-B76B-10EE784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9DB-B88D-5421-B01F-DBE599CD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4296-8DF3-B654-6BFA-DB2F5CE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9B65-50EC-7A2B-C295-8BAC0AD4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10319-2BDE-A63A-DA2F-7E3D752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91032-AAAA-E876-4656-2040FCBC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16DEE-35EB-E073-915F-E2A3293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5738-8882-F0BA-3D24-5D290BA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0B5-F8DD-8931-5E78-AF56DB5D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8FC7-51AE-7A33-5DF6-9955205B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F67F-19B0-316A-DDCC-F14178210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51855-0530-2F03-4CE6-A78E9CFD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3ADE-B5C3-C25D-F97E-1F287A51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6BF2-1A75-A749-F7C7-9680F459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143-F9D3-1329-8E18-9060DF06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19F02-1433-A1F1-2BCC-001CE9A4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C5CF-F105-8F09-D8BA-AAA84B0B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7722-366D-0BB1-9479-F59F646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290F-17B9-4C4B-CDAA-C55AEF41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DD25-C777-620D-D00D-E619A334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4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DA41-66FF-99F3-9534-6581C6FB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94C1-46F0-56A4-C1F2-39D1D8B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E1AC-A0F1-5C12-6B3B-20186036D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2321-7D71-4C15-8836-EBF2A034F3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C0B6-C763-6576-5C9C-15CF63864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E6A0-B680-8313-98EE-E85FDEFFE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D1F-5BE5-4AF6-933D-1B0A535F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B02186-FDB7-EC57-3E84-CDA83745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86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CD41-A9A3-35B9-9EB1-974F0B65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8307F-1358-135F-30BF-1E85DA28C06D}"/>
              </a:ext>
            </a:extLst>
          </p:cNvPr>
          <p:cNvSpPr txBox="1"/>
          <p:nvPr/>
        </p:nvSpPr>
        <p:spPr>
          <a:xfrm>
            <a:off x="7691718" y="2537012"/>
            <a:ext cx="376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Ledgers, Versions, and Types of Versions</a:t>
            </a:r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53B5-4171-32AE-5158-AF299B160F18}"/>
              </a:ext>
            </a:extLst>
          </p:cNvPr>
          <p:cNvSpPr txBox="1"/>
          <p:nvPr/>
        </p:nvSpPr>
        <p:spPr>
          <a:xfrm>
            <a:off x="214252" y="315905"/>
            <a:ext cx="91960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2: Ledgers,</a:t>
            </a:r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Versions, and Currency</a:t>
            </a:r>
            <a:endParaRPr lang="en-US" sz="3600" kern="1200">
              <a:solidFill>
                <a:schemeClr val="bg1"/>
              </a:solidFill>
              <a:effectLst/>
              <a:latin typeface="Cooper Black" panose="0208090404030B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1500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49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EA67AC-80FA-A2D6-2927-C54CCFB12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061512"/>
            <a:ext cx="9166712" cy="5172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74F16-0B8B-4D4C-73F4-185E3458D919}"/>
              </a:ext>
            </a:extLst>
          </p:cNvPr>
          <p:cNvSpPr txBox="1"/>
          <p:nvPr/>
        </p:nvSpPr>
        <p:spPr>
          <a:xfrm>
            <a:off x="681319" y="295835"/>
            <a:ext cx="23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Monitor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3305D-1970-9ECD-124E-ADA78A88DBBB}"/>
                  </a:ext>
                </a:extLst>
              </p14:cNvPr>
              <p14:cNvContentPartPr/>
              <p14:nvPr/>
            </p14:nvContentPartPr>
            <p14:xfrm>
              <a:off x="4276101" y="43029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3305D-1970-9ECD-124E-ADA78A88D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101" y="32229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0B3EB0-28A3-55E0-F755-3B294845E16B}"/>
                  </a:ext>
                </a:extLst>
              </p14:cNvPr>
              <p14:cNvContentPartPr/>
              <p14:nvPr/>
            </p14:nvContentPartPr>
            <p14:xfrm>
              <a:off x="3324981" y="509499"/>
              <a:ext cx="3057120" cy="60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0B3EB0-28A3-55E0-F755-3B294845E1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6981" y="401859"/>
                <a:ext cx="3092760" cy="825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8E33EA5-ECBC-8404-0C8F-0D715E23F946}"/>
              </a:ext>
            </a:extLst>
          </p:cNvPr>
          <p:cNvSpPr/>
          <p:nvPr/>
        </p:nvSpPr>
        <p:spPr>
          <a:xfrm>
            <a:off x="4769224" y="880610"/>
            <a:ext cx="1326776" cy="36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49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8B10E6-684B-958A-657F-50FFEC4C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88" y="313764"/>
            <a:ext cx="8068236" cy="458993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F5ADDE-4554-F395-6EE5-6C4B02C8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4903694"/>
            <a:ext cx="9619129" cy="19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E453E-62AF-234C-C4FF-4207BA1AF13F}"/>
              </a:ext>
            </a:extLst>
          </p:cNvPr>
          <p:cNvSpPr txBox="1"/>
          <p:nvPr/>
        </p:nvSpPr>
        <p:spPr>
          <a:xfrm>
            <a:off x="537882" y="96091"/>
            <a:ext cx="494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Set Global Parameters</a:t>
            </a:r>
          </a:p>
        </p:txBody>
      </p:sp>
    </p:spTree>
    <p:extLst>
      <p:ext uri="{BB962C8B-B14F-4D97-AF65-F5344CB8AC3E}">
        <p14:creationId xmlns:p14="http://schemas.microsoft.com/office/powerpoint/2010/main" val="93168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50B01-90FE-74ED-79FE-A5B0656F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17583"/>
            <a:ext cx="9105900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0152F-64B0-2B90-4ABE-5BA816201257}"/>
              </a:ext>
            </a:extLst>
          </p:cNvPr>
          <p:cNvSpPr txBox="1"/>
          <p:nvPr/>
        </p:nvSpPr>
        <p:spPr>
          <a:xfrm>
            <a:off x="860612" y="546848"/>
            <a:ext cx="397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latin typeface="Cooper Black" panose="0208090404030B020404" pitchFamily="18" charset="0"/>
              </a:rPr>
              <a:t>Ledgers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-62752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ADE43-545E-5ED2-48A7-D1482016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19331"/>
            <a:ext cx="9420225" cy="3419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2E8DA-8078-D296-6ED4-98E28244D00B}"/>
              </a:ext>
            </a:extLst>
          </p:cNvPr>
          <p:cNvSpPr txBox="1"/>
          <p:nvPr/>
        </p:nvSpPr>
        <p:spPr>
          <a:xfrm>
            <a:off x="968188" y="484094"/>
            <a:ext cx="266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latin typeface="Cooper Black" panose="0208090404030B020404" pitchFamily="18" charset="0"/>
              </a:rPr>
              <a:t>Versions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9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3429D-5BBD-8D62-5F59-9CB700ED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33" y="1177386"/>
            <a:ext cx="9352075" cy="50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5BA13-6AED-B5D0-5F69-EDCDA24DD6CC}"/>
              </a:ext>
            </a:extLst>
          </p:cNvPr>
          <p:cNvSpPr txBox="1"/>
          <p:nvPr/>
        </p:nvSpPr>
        <p:spPr>
          <a:xfrm>
            <a:off x="519952" y="262985"/>
            <a:ext cx="96729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Consolidation Groups and Units</a:t>
            </a:r>
          </a:p>
          <a:p>
            <a:endParaRPr lang="en-US" sz="3200" kern="1200">
              <a:effectLst/>
              <a:latin typeface="Cooper Black" panose="0208090404030B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08" y="135232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8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32ACE3-63D4-EE55-C63C-A45767E72A44}"/>
              </a:ext>
            </a:extLst>
          </p:cNvPr>
          <p:cNvSpPr txBox="1"/>
          <p:nvPr/>
        </p:nvSpPr>
        <p:spPr>
          <a:xfrm>
            <a:off x="735106" y="376518"/>
            <a:ext cx="892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Hierarchies for Group Reporting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9B005-E138-4C44-19A5-2761A8ADBF92}"/>
              </a:ext>
            </a:extLst>
          </p:cNvPr>
          <p:cNvSpPr txBox="1"/>
          <p:nvPr/>
        </p:nvSpPr>
        <p:spPr>
          <a:xfrm>
            <a:off x="947542" y="1462351"/>
            <a:ext cx="943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Data Entry:  </a:t>
            </a:r>
            <a:r>
              <a:rPr lang="en-IN"/>
              <a:t>Enables the use of object versions for the assignment of Data Transfer method/ upload methods and validation methods to consolidation units.</a:t>
            </a:r>
          </a:p>
          <a:p>
            <a:endParaRPr lang="en-IN"/>
          </a:p>
          <a:p>
            <a:r>
              <a:rPr lang="en-IN" b="1"/>
              <a:t>Consolidation Group Attribute:  </a:t>
            </a:r>
            <a:r>
              <a:rPr lang="en-IN"/>
              <a:t>Controls the assignment of the consolidation frequency to the consolidation group.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C4AB9-5345-1F96-C7B9-4D096D0EA23C}"/>
              </a:ext>
            </a:extLst>
          </p:cNvPr>
          <p:cNvSpPr txBox="1"/>
          <p:nvPr/>
        </p:nvSpPr>
        <p:spPr>
          <a:xfrm>
            <a:off x="845680" y="3440738"/>
            <a:ext cx="10261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**Special Version for ‘Cons Group Attributes’. Before FPS1. it was named a special version of “ledger”. And assignment of the cons group to the ledger depends on this special version.</a:t>
            </a:r>
          </a:p>
          <a:p>
            <a:endParaRPr lang="en-IN" b="1"/>
          </a:p>
          <a:p>
            <a:r>
              <a:rPr lang="en-IN" b="1"/>
              <a:t>**Since FPS1. it is renamed ‘Cons Group Attribute; It is irrelevant for ledger assignment (since the ledger is removed. If the new group reporting logic is on). But still relevant for the assignment to the cons frequency to cons group.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95" y="5321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0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87503-62F4-402E-68C1-9A8013EA15AF}"/>
              </a:ext>
            </a:extLst>
          </p:cNvPr>
          <p:cNvSpPr txBox="1"/>
          <p:nvPr/>
        </p:nvSpPr>
        <p:spPr>
          <a:xfrm>
            <a:off x="895927" y="424873"/>
            <a:ext cx="96335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Structure:  </a:t>
            </a:r>
            <a:r>
              <a:rPr lang="en-IN"/>
              <a:t>Enables the use of a special version for the consolidation group|cosoldation units organizational structure.  </a:t>
            </a:r>
          </a:p>
          <a:p>
            <a:r>
              <a:rPr lang="en-IN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Consolidation Unit Attribute: </a:t>
            </a:r>
            <a:r>
              <a:rPr lang="en-IN"/>
              <a:t>enable version-dependent consolidation unit attributes.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Exchange Rates</a:t>
            </a:r>
            <a:r>
              <a:rPr lang="en-IN"/>
              <a:t>:  enables the use of special versions for the assignment of exchange rates to exchange rate indicators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Reclassification &amp; Eliminations: </a:t>
            </a:r>
            <a:r>
              <a:rPr lang="en-IN"/>
              <a:t>enables the use of special versions for the assignment of methods and document types to reclassification/elimination tasks. 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FS Item Attributes: </a:t>
            </a:r>
            <a:r>
              <a:rPr lang="en-IN"/>
              <a:t>enables version-dependent FS item Attributes.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Reporting Rules: </a:t>
            </a:r>
            <a:r>
              <a:rPr lang="en-IN"/>
              <a:t>enables time-dependent assignment of reporting rules to reporting rule variants.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FS Group items: </a:t>
            </a:r>
            <a:r>
              <a:rPr lang="en-IN"/>
              <a:t>enables the use of object versions for the assignment of FS items to GL accounts. </a:t>
            </a:r>
            <a:r>
              <a:rPr lang="en-IN" b="1"/>
              <a:t>(FS Item Mapping.)</a:t>
            </a:r>
          </a:p>
          <a:p>
            <a:endParaRPr lang="en-IN"/>
          </a:p>
          <a:p>
            <a:endParaRPr lang="en-IN"/>
          </a:p>
          <a:p>
            <a:endParaRPr lang="en-IN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210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1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6</cp:revision>
  <dcterms:created xsi:type="dcterms:W3CDTF">2023-07-29T08:40:09Z</dcterms:created>
  <dcterms:modified xsi:type="dcterms:W3CDTF">2023-08-01T17:39:58Z</dcterms:modified>
</cp:coreProperties>
</file>