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8A4D-6712-C576-4222-FB723DFA8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923D8-479A-8F31-1968-C93BEBCA7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1C3A5-3A32-B05F-CF7A-4C2E1A4B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4F19-E494-4F34-A0C8-C1F02A740CA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D0D61-4390-F539-449E-797F4443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C564F-234F-B26D-668F-8CDCE57B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28BF-24ED-4AB1-AE94-F4FC2D6C7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58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753F-09A6-17E2-CF23-42680689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6CE17-691C-DFE2-CA66-BC3D0A3A8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4AF95-9DA0-F13E-826A-420DA856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4F19-E494-4F34-A0C8-C1F02A740CA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DE86B-956D-F574-95DB-8D21E555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3E82-3EEA-6C3C-0086-BFF6DEC0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28BF-24ED-4AB1-AE94-F4FC2D6C7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5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00E5F-E3A1-F68C-A978-017929593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6C1EC-B2DC-657C-76D6-227BB0E95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D23A4-FF8B-F648-4EDA-DCC69CC5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4F19-E494-4F34-A0C8-C1F02A740CA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90DD9-4FAF-D59C-7260-EBED12CE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3C7AB-2ADA-8462-C22F-3A868903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28BF-24ED-4AB1-AE94-F4FC2D6C7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09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2E60-B2FB-470C-7F5F-100E66E1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D54BC-7525-4303-5444-8F488B44A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58B69-9BB0-96EB-0324-007DD8DC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4F19-E494-4F34-A0C8-C1F02A740CA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F0610-A6AC-A03D-22C3-9C2357CB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CF423-2839-DE42-4559-2989BF42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28BF-24ED-4AB1-AE94-F4FC2D6C7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03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46D6-792F-6A35-CF45-BC71128F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3CBC9-CA4C-F559-296D-35A410F5C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2A2BC-FE33-24B5-028F-BD58A90F2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4F19-E494-4F34-A0C8-C1F02A740CA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B4823-D6A9-B451-A42D-495E251F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1DBE5-38B4-5955-DDB8-1BFF6FA0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28BF-24ED-4AB1-AE94-F4FC2D6C7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DD3D-8192-A713-1C19-22803E15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008C-D5E0-31D7-ADFC-76097A34D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8ADD9-89F9-86D9-5AF5-4F7A1F668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F1936-916D-7EEF-5181-91DD92BD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4F19-E494-4F34-A0C8-C1F02A740CA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F0699-7A09-ACB7-9678-0B39EBD6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A8AB5-99A2-FB83-D661-4656B4EC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28BF-24ED-4AB1-AE94-F4FC2D6C7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2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6418-7171-A9A9-A88C-049B56DF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DF231-B11E-661A-1BC5-FB8477980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1F10A-6729-FA46-83FA-96F1DF3A1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FDA67-189F-E171-BA70-6DF8EF5A1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5DD98-3714-E677-77AB-899F344DE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BA7807-8DF8-14A1-F7A8-2303733C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4F19-E494-4F34-A0C8-C1F02A740CA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803E4-D374-B33E-28AF-752E6C6E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D562F-DBAC-60A4-0373-7080B1ED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28BF-24ED-4AB1-AE94-F4FC2D6C7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52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4921-99EA-B068-58F7-D9741060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5CA0F-8ED4-3A3B-0AE7-8CAF1024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4F19-E494-4F34-A0C8-C1F02A740CA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972DA-9807-47B0-7992-F3C51145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0B9F4-A566-C2A1-8AA2-025CBA47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28BF-24ED-4AB1-AE94-F4FC2D6C7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87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4C6FF-C3DC-17B6-C7BA-1574E395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4F19-E494-4F34-A0C8-C1F02A740CA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55001-201A-A9DA-11D8-AE1A6E5C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6FA9F-2F60-C3C6-245C-73F46B82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28BF-24ED-4AB1-AE94-F4FC2D6C7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9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8569-26F5-403B-85B6-F7780F80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7A44F-757F-C47F-0125-4D160C926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65602-D4DD-1FD7-4305-EFB9B5089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A43B5-D053-ECFB-0F8D-4C9D9081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4F19-E494-4F34-A0C8-C1F02A740CA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A14F0-A625-F4C2-CA11-761F7D1B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A3D33-B506-67C5-C981-CAE27433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28BF-24ED-4AB1-AE94-F4FC2D6C7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03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B4E6-5922-9B23-539B-C7C550CE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55521-000F-1B35-711C-749FFE596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06487-E6F3-E282-979F-64A84E73A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EB1F6-0628-3832-3AD6-BCB2948E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4F19-E494-4F34-A0C8-C1F02A740CA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19A49-0F0B-E42E-3ACC-1A4FF883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B56FE-589B-6E0D-D1C9-F124C1E1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28BF-24ED-4AB1-AE94-F4FC2D6C7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58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F580D-FDA5-56A8-0880-9E6512F6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66178-5AA8-565E-B923-36F4D90F9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DDBF7-429E-CE9C-FC58-5E13162F7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84F19-E494-4F34-A0C8-C1F02A740CA7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AFECB-D4EF-7F3A-D446-3AEA57973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027C4-9DEF-616D-40ED-E4D1E9C91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728BF-24ED-4AB1-AE94-F4FC2D6C7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75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8F6B4A-97FE-25AF-6241-3C56B9A9D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C2E417-3E77-1B0D-6ABA-3D5607624B2F}"/>
              </a:ext>
            </a:extLst>
          </p:cNvPr>
          <p:cNvSpPr txBox="1"/>
          <p:nvPr/>
        </p:nvSpPr>
        <p:spPr>
          <a:xfrm>
            <a:off x="71718" y="179294"/>
            <a:ext cx="1022873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>
                <a:solidFill>
                  <a:schemeClr val="bg1"/>
                </a:solidFill>
                <a:latin typeface="Cooper Black" panose="0208090404030B020404" pitchFamily="18" charset="0"/>
              </a:rPr>
              <a:t>Day: 17 </a:t>
            </a:r>
            <a:r>
              <a:rPr lang="en-US" sz="3200" kern="1200" baseline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Explaining the Rule-Based Method</a:t>
            </a:r>
          </a:p>
          <a:p>
            <a:r>
              <a:rPr lang="en-IN" sz="3200">
                <a:solidFill>
                  <a:schemeClr val="bg1"/>
                </a:solidFill>
                <a:latin typeface="Cooper Black" panose="0208090404030B020404" pitchFamily="18" charset="0"/>
              </a:rPr>
              <a:t>Day: 18 </a:t>
            </a:r>
            <a:r>
              <a:rPr lang="en-US" sz="3200" kern="1200" baseline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Configuring the Rule-Based Method</a:t>
            </a:r>
          </a:p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D3DC72-7C87-3FC4-F627-251EE9FD1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779" y="0"/>
            <a:ext cx="1926503" cy="1579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50E84E-839C-8AA3-10AF-C3D2E52361DE}"/>
              </a:ext>
            </a:extLst>
          </p:cNvPr>
          <p:cNvSpPr txBox="1"/>
          <p:nvPr/>
        </p:nvSpPr>
        <p:spPr>
          <a:xfrm>
            <a:off x="7628965" y="4354176"/>
            <a:ext cx="3962400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kern="1200" baseline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Consolidation, Ownership Data- Group Shares</a:t>
            </a:r>
          </a:p>
          <a:p>
            <a:pPr marL="0" marR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kern="1200" baseline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Configure Purchase Method Investment Eliminations</a:t>
            </a:r>
          </a:p>
          <a:p>
            <a:pPr marL="0" marR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kern="1200" baseline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Configure Purchase Method Capital Eliminations </a:t>
            </a:r>
          </a:p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59712-DF29-3FA1-6A31-9FE2F3498FF0}"/>
              </a:ext>
            </a:extLst>
          </p:cNvPr>
          <p:cNvSpPr txBox="1"/>
          <p:nvPr/>
        </p:nvSpPr>
        <p:spPr>
          <a:xfrm>
            <a:off x="7628965" y="2146715"/>
            <a:ext cx="424030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kern="1200" baseline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Matrix Sales and Cost Eliminations</a:t>
            </a:r>
          </a:p>
          <a:p>
            <a:pPr marL="0" marR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kern="1200" baseline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Describe the Consolidation of Investment Concepts</a:t>
            </a:r>
          </a:p>
          <a:p>
            <a:pPr marL="0" marR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kern="1200" baseline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Update Ownership Data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83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EFA363-83B6-1695-9221-839863D19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497" y="40341"/>
            <a:ext cx="1926503" cy="1579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B35605-8B4A-9B9F-8A5F-50B93CD8533B}"/>
              </a:ext>
            </a:extLst>
          </p:cNvPr>
          <p:cNvSpPr txBox="1"/>
          <p:nvPr/>
        </p:nvSpPr>
        <p:spPr>
          <a:xfrm>
            <a:off x="170330" y="134470"/>
            <a:ext cx="7377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oper Black" panose="0208090404030B020404" pitchFamily="18" charset="0"/>
              </a:rPr>
              <a:t>Consolidation Of Investments</a:t>
            </a:r>
            <a:endParaRPr lang="en-IN" sz="3200">
              <a:latin typeface="Cooper Black" panose="0208090404030B0204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4B74563-F7D8-9B93-997F-8D801A98C4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54282" y="1151681"/>
            <a:ext cx="8738559" cy="481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31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5516C5-DAD0-7EF5-7848-BAC6C1EEF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497" y="0"/>
            <a:ext cx="1926503" cy="1579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741FD6-B7B1-6EF0-A98C-1FB733E7F8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47996" y="618395"/>
            <a:ext cx="9617501" cy="548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6795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5516C5-DAD0-7EF5-7848-BAC6C1EEF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497" y="0"/>
            <a:ext cx="1926503" cy="1579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534F8C-7C90-CDA3-8B5C-ED890D8C1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51" y="1085290"/>
            <a:ext cx="9004484" cy="5190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0DCB10-14D1-B2CC-C6D7-10394FFFCC2A}"/>
              </a:ext>
            </a:extLst>
          </p:cNvPr>
          <p:cNvSpPr txBox="1"/>
          <p:nvPr/>
        </p:nvSpPr>
        <p:spPr>
          <a:xfrm>
            <a:off x="49760" y="143169"/>
            <a:ext cx="10031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>
                <a:latin typeface="Cooper Black" panose="0208090404030B020404" pitchFamily="18" charset="0"/>
              </a:rPr>
              <a:t>Purchase Method Investment Elimination</a:t>
            </a:r>
            <a:r>
              <a:rPr lang="en-IN" sz="3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698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5516C5-DAD0-7EF5-7848-BAC6C1EEF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497" y="0"/>
            <a:ext cx="1926503" cy="1579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3F6555-4E9E-87D9-DF5A-67F0BFD00A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26156" y="515110"/>
            <a:ext cx="7410268" cy="615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7467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5516C5-DAD0-7EF5-7848-BAC6C1EEF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497" y="0"/>
            <a:ext cx="1926503" cy="1579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E4E08D-D5E0-4CBF-2A09-4B82A49227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90793" y="719375"/>
            <a:ext cx="9045002" cy="505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3470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5516C5-DAD0-7EF5-7848-BAC6C1EEF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497" y="0"/>
            <a:ext cx="1926503" cy="1579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60C11E-D3DF-A030-C80A-3F4615DBCF1B}"/>
              </a:ext>
            </a:extLst>
          </p:cNvPr>
          <p:cNvSpPr txBox="1"/>
          <p:nvPr/>
        </p:nvSpPr>
        <p:spPr>
          <a:xfrm>
            <a:off x="322731" y="321266"/>
            <a:ext cx="7252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oper Black" panose="0208090404030B020404" pitchFamily="18" charset="0"/>
              </a:rPr>
              <a:t>Rule Based Approach</a:t>
            </a:r>
            <a:endParaRPr lang="en-IN" sz="3200"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F30E2-CD4D-3BA8-2DAC-44F197EA9E90}"/>
              </a:ext>
            </a:extLst>
          </p:cNvPr>
          <p:cNvSpPr txBox="1"/>
          <p:nvPr/>
        </p:nvSpPr>
        <p:spPr>
          <a:xfrm>
            <a:off x="475129" y="1489066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Initial Consolidation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Subsequent Consolidation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Change in Share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Change in Capital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Total Divestiture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597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5516C5-DAD0-7EF5-7848-BAC6C1EEF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497" y="0"/>
            <a:ext cx="1926503" cy="1579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FD8EEC-4B10-2E98-50FA-694F0A232E54}"/>
              </a:ext>
            </a:extLst>
          </p:cNvPr>
          <p:cNvSpPr txBox="1"/>
          <p:nvPr/>
        </p:nvSpPr>
        <p:spPr>
          <a:xfrm>
            <a:off x="286871" y="251013"/>
            <a:ext cx="7664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oper Black" panose="0208090404030B020404" pitchFamily="18" charset="0"/>
              </a:rPr>
              <a:t>Activity Based Consolidation</a:t>
            </a:r>
            <a:endParaRPr lang="en-IN" sz="3200"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D7540-B61F-9576-243D-DD5EA2218B30}"/>
              </a:ext>
            </a:extLst>
          </p:cNvPr>
          <p:cNvSpPr txBox="1"/>
          <p:nvPr/>
        </p:nvSpPr>
        <p:spPr>
          <a:xfrm>
            <a:off x="726141" y="1356409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Initial Consolidation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Subsequent Consolidation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Step Acquisition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Change in Capital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Change in Share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Partial and Total Transfers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Partial Divesture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Total Divesture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Horizontal and Vertical merge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865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98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Vibha Awasthi</dc:creator>
  <cp:lastModifiedBy>Vibha Awasthi</cp:lastModifiedBy>
  <cp:revision>2</cp:revision>
  <dcterms:created xsi:type="dcterms:W3CDTF">2023-08-02T12:54:21Z</dcterms:created>
  <dcterms:modified xsi:type="dcterms:W3CDTF">2023-08-03T16:01:11Z</dcterms:modified>
</cp:coreProperties>
</file>