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4634" r:id="rId6"/>
    <p:sldId id="259" r:id="rId7"/>
    <p:sldId id="4637" r:id="rId8"/>
    <p:sldId id="261" r:id="rId9"/>
    <p:sldId id="267" r:id="rId10"/>
    <p:sldId id="266" r:id="rId11"/>
    <p:sldId id="265" r:id="rId12"/>
    <p:sldId id="264" r:id="rId13"/>
    <p:sldId id="263" r:id="rId14"/>
    <p:sldId id="463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8F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F6DE-B91C-B500-6BBB-303140747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0BBE-E7AA-5443-6862-9B6F27952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0AC61-C2A9-DBB1-B080-21F8632F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E8CD-0FEB-47EC-A102-D75B4F4E8CA8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0EFC7-B6D9-6F49-AE7B-A3CE82A2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0EC39-0C54-4B98-E387-2CA62691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02BD-A193-4C8E-AC44-E19541DF8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45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4A86-6B23-878F-60FB-EE515A7B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3A4D1-A3FB-6B8F-9FA1-FF412ACBF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98E98-EF2F-9571-09A1-30C82233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E8CD-0FEB-47EC-A102-D75B4F4E8CA8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88A45-1D5B-628F-3391-BFB0CF18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0CD7B-495D-F404-8547-6D525EB4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02BD-A193-4C8E-AC44-E19541DF8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2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D48BE-5825-8C86-53FB-2CE8D5E3E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76EDF-D469-1580-CDBB-619C581EB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2614-A465-632A-BA9C-9286B54B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E8CD-0FEB-47EC-A102-D75B4F4E8CA8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874DF-5D50-A148-0854-4F79533B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DCB3B-C6C5-004A-DDEA-5F4AE5D9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02BD-A193-4C8E-AC44-E19541DF8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840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20462" y="6408739"/>
            <a:ext cx="3431899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9294" y="6408739"/>
            <a:ext cx="1067078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983AE-5F98-8142-8644-576D24C8A10D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DC0029-D190-9C42-8D89-A191974B2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0550" y="404869"/>
            <a:ext cx="10515600" cy="71642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6E6B56-FD07-9E44-B65F-38357D604F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87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164BC5A6-8E6C-BA43-ABCB-A08432302535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874610" y="1346252"/>
            <a:ext cx="9921875" cy="478948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D062FB-750B-CC40-8BBE-42BF6D93E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4610" y="443784"/>
            <a:ext cx="10515600" cy="578771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E9CF427-EAFF-0B4D-B839-5D561514FAB8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E645C9-9155-BE49-9B4D-7E17BD950CAF}"/>
              </a:ext>
            </a:extLst>
          </p:cNvPr>
          <p:cNvSpPr/>
          <p:nvPr userDrawn="1"/>
        </p:nvSpPr>
        <p:spPr>
          <a:xfrm>
            <a:off x="5281257" y="3244334"/>
            <a:ext cx="1629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TABLE SLIDE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E4A4A8-F977-924C-82A7-5EB309AB3C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15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72063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27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78704" y="-174171"/>
            <a:ext cx="8412466" cy="7206342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0550" h="14412684">
                <a:moveTo>
                  <a:pt x="0" y="1"/>
                </a:moveTo>
                <a:lnTo>
                  <a:pt x="16820550" y="0"/>
                </a:lnTo>
                <a:lnTo>
                  <a:pt x="16820550" y="14412684"/>
                </a:lnTo>
                <a:lnTo>
                  <a:pt x="4348976" y="14412684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16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C50EFD41-8159-9E40-A592-47434D5388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4288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633AE-06B4-F14F-9BED-A96D818DBC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5840" y="4367129"/>
            <a:ext cx="10421727" cy="216601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232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76130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D3BB37AB-D80B-564A-AEE5-51984972F8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92911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8F77852-CC01-1640-82DF-AA20A8B6C7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9129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A89E061-A513-234D-AAEF-ED53D9AC6B9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92911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A3E4AFE6-9E6D-204C-B9FB-00F6A19A88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09129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FCFE32ED-AC96-3C4A-B326-33CCEFA1FAB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25909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27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37975" y="4303749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447BAA65-1B4A-A84C-82BC-18D2CD55E8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57115" y="3122288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1C5C190-CA98-F74D-88C0-C78EEFE639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24057" y="1959965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E379F096-E912-FA48-988A-AFE6909D1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90998" y="784547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04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514600"/>
            <a:ext cx="12590339" cy="4517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28209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A6A2A9F8-ADD0-214C-93EA-26BDEA2FB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6072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F1644F8-5C1A-284F-A02F-89AC3BBEB7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9323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E02646-0F8F-8B4E-A9BA-E36B20A91D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0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F8D8-2A38-A6E0-CA2D-21D2A02D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129C-8F87-B222-9A2A-28DF6CAF3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71255-7722-053D-4934-BC9014D7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E8CD-0FEB-47EC-A102-D75B4F4E8CA8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14EB-211F-A152-F8CC-AC83AF99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FF30C-7B3C-72AC-3FB2-6E8E4FE6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02BD-A193-4C8E-AC44-E19541DF8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0050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22862" y="0"/>
            <a:ext cx="696913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48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A09674A-15F1-9E40-8117-54AA0E174B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3116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87A423C-8384-184E-BAF4-41AC91138B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3119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BB729B-660B-C641-9E50-4533D31A95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89152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B6BE2CD-34F9-3344-9870-D4805BC2BF3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89155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8" y="1581144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5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84331" y="1315673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670B-B74A-6A4E-A6B7-596B8DAEC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7"/>
            <a:ext cx="10515600" cy="62793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272DA06-16BE-9843-8D83-675DE9253FF8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C86B7-99AF-5D4C-8BDA-F8D60800B2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365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7" y="1712348"/>
            <a:ext cx="5382883" cy="2434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942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9999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77E72CB-7F04-D84A-BF9C-9774DD8BC5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908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8CD4847-8A47-2545-9CF1-8C437D37DA5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116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8AA873F2-5DFE-C640-AEAD-5A96923A48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80399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C329C1EA-DC5E-0A4A-82B8-31BC020A98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01200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989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0799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B00E25EF-5B78-5C40-A906-0744167719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5120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02FDB7C5-5967-A947-A543-23BD4596D6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6944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1E31D769-A895-EC4D-95ED-918AE5B3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1376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201607AD-276F-BD4E-9E7B-CEC512B83D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0799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FC53868E-8AC0-E84A-AF05-6CA9A28525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525120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87F80031-74B9-2E41-87A9-A5139AA128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6944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E378ED47-B244-2548-8421-629773EA778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1376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7E432B6E-20B0-804F-AEE6-194845FC8A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80799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07571149-3B48-A046-8B39-52BDC6FEEA1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525120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3" name="Picture Placeholder 8">
            <a:extLst>
              <a:ext uri="{FF2B5EF4-FFF2-40B4-BE49-F238E27FC236}">
                <a16:creationId xmlns:a16="http://schemas.microsoft.com/office/drawing/2014/main" id="{8062579F-7ED7-124E-BFFB-4CFC4F1B210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6944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27FD66BC-56B6-724F-962D-220EEF45257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1376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62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758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027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246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48023" y="-11151"/>
            <a:ext cx="4643977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0945" h="14436119">
                <a:moveTo>
                  <a:pt x="0" y="0"/>
                </a:moveTo>
                <a:lnTo>
                  <a:pt x="16620945" y="23435"/>
                </a:lnTo>
                <a:lnTo>
                  <a:pt x="16620945" y="14436119"/>
                </a:lnTo>
                <a:lnTo>
                  <a:pt x="7422891" y="1443611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31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0732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9001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5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A034-0E51-5358-1B18-F49D81932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5E93A-742C-523B-8340-EB0ADC815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DFA1A-BDCF-4278-C39F-2E674DB1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E8CD-0FEB-47EC-A102-D75B4F4E8CA8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19D6-3B52-EB4B-8534-D8DDAE9A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A3F54-606E-3E91-F19E-53C28EE7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02BD-A193-4C8E-AC44-E19541DF8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0207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79579" y="-11152"/>
            <a:ext cx="7812421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  <a:gd name="connsiteX0" fmla="*/ 0 w 16620945"/>
              <a:gd name="connsiteY0" fmla="*/ 1 h 14436120"/>
              <a:gd name="connsiteX1" fmla="*/ 16581025 w 16620945"/>
              <a:gd name="connsiteY1" fmla="*/ 0 h 14436120"/>
              <a:gd name="connsiteX2" fmla="*/ 16620945 w 16620945"/>
              <a:gd name="connsiteY2" fmla="*/ 14436120 h 14436120"/>
              <a:gd name="connsiteX3" fmla="*/ 7422891 w 16620945"/>
              <a:gd name="connsiteY3" fmla="*/ 14436120 h 14436120"/>
              <a:gd name="connsiteX4" fmla="*/ 0 w 16620945"/>
              <a:gd name="connsiteY4" fmla="*/ 1 h 14436120"/>
              <a:gd name="connsiteX0" fmla="*/ 0 w 20573123"/>
              <a:gd name="connsiteY0" fmla="*/ 23436 h 14436120"/>
              <a:gd name="connsiteX1" fmla="*/ 20533203 w 20573123"/>
              <a:gd name="connsiteY1" fmla="*/ 0 h 14436120"/>
              <a:gd name="connsiteX2" fmla="*/ 20573123 w 20573123"/>
              <a:gd name="connsiteY2" fmla="*/ 14436120 h 14436120"/>
              <a:gd name="connsiteX3" fmla="*/ 11375069 w 20573123"/>
              <a:gd name="connsiteY3" fmla="*/ 14436120 h 14436120"/>
              <a:gd name="connsiteX4" fmla="*/ 0 w 20573123"/>
              <a:gd name="connsiteY4" fmla="*/ 23436 h 14436120"/>
              <a:gd name="connsiteX0" fmla="*/ 7387790 w 27960913"/>
              <a:gd name="connsiteY0" fmla="*/ 23436 h 14436120"/>
              <a:gd name="connsiteX1" fmla="*/ 27920993 w 27960913"/>
              <a:gd name="connsiteY1" fmla="*/ 0 h 14436120"/>
              <a:gd name="connsiteX2" fmla="*/ 27960913 w 27960913"/>
              <a:gd name="connsiteY2" fmla="*/ 14436120 h 14436120"/>
              <a:gd name="connsiteX3" fmla="*/ 0 w 27960913"/>
              <a:gd name="connsiteY3" fmla="*/ 14436120 h 14436120"/>
              <a:gd name="connsiteX4" fmla="*/ 7387790 w 27960913"/>
              <a:gd name="connsiteY4" fmla="*/ 23436 h 1443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60913" h="14436120">
                <a:moveTo>
                  <a:pt x="7387790" y="23436"/>
                </a:moveTo>
                <a:lnTo>
                  <a:pt x="27920993" y="0"/>
                </a:lnTo>
                <a:lnTo>
                  <a:pt x="27960913" y="14436120"/>
                </a:lnTo>
                <a:lnTo>
                  <a:pt x="0" y="14436120"/>
                </a:lnTo>
                <a:lnTo>
                  <a:pt x="7387790" y="234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136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511399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84600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1BA98B9-1C43-C648-B91F-528B28D08E5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80602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054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768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119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5783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95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818066" cy="6869413"/>
          </a:xfrm>
          <a:custGeom>
            <a:avLst/>
            <a:gdLst>
              <a:gd name="connsiteX0" fmla="*/ 0 w 15632061"/>
              <a:gd name="connsiteY0" fmla="*/ 0 h 13738825"/>
              <a:gd name="connsiteX1" fmla="*/ 15632061 w 15632061"/>
              <a:gd name="connsiteY1" fmla="*/ 0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  <a:gd name="connsiteX0" fmla="*/ 0 w 15632061"/>
              <a:gd name="connsiteY0" fmla="*/ 0 h 13738825"/>
              <a:gd name="connsiteX1" fmla="*/ 11483807 w 15632061"/>
              <a:gd name="connsiteY1" fmla="*/ 22302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2061" h="13738825">
                <a:moveTo>
                  <a:pt x="0" y="0"/>
                </a:moveTo>
                <a:lnTo>
                  <a:pt x="11483807" y="22302"/>
                </a:lnTo>
                <a:lnTo>
                  <a:pt x="15632061" y="13738825"/>
                </a:lnTo>
                <a:lnTo>
                  <a:pt x="0" y="137388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950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10742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88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1621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554EB93-65C7-0C44-851E-51A5988CD6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41024" y="0"/>
            <a:ext cx="4659195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9271357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9271357"/>
              <a:gd name="connsiteY0" fmla="*/ 0 h 13716000"/>
              <a:gd name="connsiteX1" fmla="*/ 9271357 w 9271357"/>
              <a:gd name="connsiteY1" fmla="*/ 0 h 13716000"/>
              <a:gd name="connsiteX2" fmla="*/ 7955514 w 9271357"/>
              <a:gd name="connsiteY2" fmla="*/ 12913112 h 13716000"/>
              <a:gd name="connsiteX3" fmla="*/ 4170556 w 9271357"/>
              <a:gd name="connsiteY3" fmla="*/ 13716000 h 13716000"/>
              <a:gd name="connsiteX4" fmla="*/ 0 w 9271357"/>
              <a:gd name="connsiteY4" fmla="*/ 0 h 13716000"/>
              <a:gd name="connsiteX0" fmla="*/ 0 w 9315963"/>
              <a:gd name="connsiteY0" fmla="*/ 0 h 13716000"/>
              <a:gd name="connsiteX1" fmla="*/ 9271357 w 9315963"/>
              <a:gd name="connsiteY1" fmla="*/ 0 h 13716000"/>
              <a:gd name="connsiteX2" fmla="*/ 9315963 w 9315963"/>
              <a:gd name="connsiteY2" fmla="*/ 13716000 h 13716000"/>
              <a:gd name="connsiteX3" fmla="*/ 4170556 w 9315963"/>
              <a:gd name="connsiteY3" fmla="*/ 13716000 h 13716000"/>
              <a:gd name="connsiteX4" fmla="*/ 0 w 931596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5963" h="13716000">
                <a:moveTo>
                  <a:pt x="0" y="0"/>
                </a:moveTo>
                <a:lnTo>
                  <a:pt x="9271357" y="0"/>
                </a:lnTo>
                <a:lnTo>
                  <a:pt x="9315963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864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926CDE8-73C7-754F-8CC6-072689BBD5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71026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6137688-9143-CC4D-B49C-54C627A92D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60923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7A0936A-DAFA-7D40-BE51-E559897D05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21115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74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85063" y="627903"/>
            <a:ext cx="2218958" cy="2218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CB240E4-FEFB-AB41-9AE2-F308D161F7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87915" y="2988577"/>
            <a:ext cx="2923285" cy="2922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70D01-74E6-B44E-A0BA-5BE54B4602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36696" y="2988577"/>
            <a:ext cx="1697038" cy="1696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325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515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31">
            <a:extLst>
              <a:ext uri="{FF2B5EF4-FFF2-40B4-BE49-F238E27FC236}">
                <a16:creationId xmlns:a16="http://schemas.microsoft.com/office/drawing/2014/main" id="{1A24B99D-5B06-9649-BEBC-E2D7508A06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3921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31">
            <a:extLst>
              <a:ext uri="{FF2B5EF4-FFF2-40B4-BE49-F238E27FC236}">
                <a16:creationId xmlns:a16="http://schemas.microsoft.com/office/drawing/2014/main" id="{CD7744E6-5E97-8E4B-B755-926C96EED8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35754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1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5A61-032D-33E6-7F6C-B5C69E44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A534-CC5E-CC0C-6BF2-1B6363AF3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869CB-9E2E-CF6D-802D-C1B2FDCCD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9A966-1FA7-4613-7DED-0C5356654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E8CD-0FEB-47EC-A102-D75B4F4E8CA8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C1E8A-1455-94E4-D6DC-438AAB0B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E0B39-1B4E-EA5C-B5BC-A80196F7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02BD-A193-4C8E-AC44-E19541DF8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7692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33251" y="2099608"/>
            <a:ext cx="2528229" cy="33798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956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49316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26F332-9E25-204C-8598-BF8CF2B0FC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73347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AD7DC8-2A9C-894E-AAA3-65F437BF6B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5346" y="1769693"/>
            <a:ext cx="4586924" cy="2866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439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1886" y="1651649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674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739F3300-101E-CC40-A007-9C92666DAE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432304"/>
            <a:ext cx="12590339" cy="45998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85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448" indent="0">
              <a:buNone/>
              <a:defRPr sz="3733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1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0905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20462" y="6408739"/>
            <a:ext cx="3431899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9294" y="6408739"/>
            <a:ext cx="1067078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BA1CD0-DC43-5542-B28E-D985E1AF9A7D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39C373-21EA-5D42-A674-B1D80B4D9D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321" y="495335"/>
            <a:ext cx="10515600" cy="640714"/>
          </a:xfrm>
        </p:spPr>
        <p:txBody>
          <a:bodyPr>
            <a:normAutofit/>
          </a:bodyPr>
          <a:lstStyle>
            <a:lvl1pPr>
              <a:defRPr sz="2800" b="0" i="0">
                <a:solidFill>
                  <a:schemeClr val="tx2">
                    <a:lumMod val="75000"/>
                  </a:schemeClr>
                </a:solidFill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0D094-03FA-4D08-BF40-9B4118C0AB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033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92000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DB16-4A0C-824D-D2FB-9CCBAD5B2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80D14-4111-048A-71E8-F8207D754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30C33-1A5F-445E-71B3-FB8605E58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95EEC-7777-9361-7828-792ABEA54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16DF-E3C4-4071-065A-1703FD90F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B07CC-7DBA-8396-7E54-7084A0C1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E8CD-0FEB-47EC-A102-D75B4F4E8CA8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FB9F6-85BF-AE69-9996-B4E395E1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7CBE8-2606-2AF9-F7BE-5A6842ED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02BD-A193-4C8E-AC44-E19541DF8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0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3E7B-EC47-E545-9E03-53A9C702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947E5-14CD-DC26-35DF-B806DCE8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E8CD-0FEB-47EC-A102-D75B4F4E8CA8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A48B2-3091-A653-25F9-845C93BD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F92F2-A37C-2174-2FFE-D1DA6FFE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02BD-A193-4C8E-AC44-E19541DF8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23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9A837-7330-0407-6895-7AB2F0017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E8CD-0FEB-47EC-A102-D75B4F4E8CA8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61D33-4832-2628-9A96-32D25D11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14151-51A2-A116-0B00-A7363459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02BD-A193-4C8E-AC44-E19541DF8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6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B3BB-2AAB-00EE-4180-623FE8AE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24D00-1D4D-6536-7F3C-E3BCC84EE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D4811-922C-EAE0-4160-2E6460A85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B1E02-DF49-DAB6-D256-D642B2FB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E8CD-0FEB-47EC-A102-D75B4F4E8CA8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E1029-DC10-0ADE-3F7D-99FC780F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874EA-8F41-211C-EFAB-B99222C2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02BD-A193-4C8E-AC44-E19541DF8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31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2D06-D7BA-BD95-3ABD-B6F9D480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3713B-AEFE-DA19-B690-44452A9C0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7C7B8-E866-477B-CE23-333832DB8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F1A5-52D4-6D54-2BB4-6FB7D695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E8CD-0FEB-47EC-A102-D75B4F4E8CA8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3A2DB-0FB0-C33D-07BA-4A154364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5381B-EBEC-2D68-7B9A-48309E13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02BD-A193-4C8E-AC44-E19541DF8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38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34C71-73F4-B21B-744E-2919A65F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96E8E-4F8D-17AA-2AB2-439BAEEBF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0918B-96EE-2EF1-D416-0FB8599DA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CE8CD-0FEB-47EC-A102-D75B4F4E8CA8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832D6-FA3A-6155-A3D6-77A5A2934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1FC-601B-9BEA-4018-988CE216C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702BD-A193-4C8E-AC44-E19541DF8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44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11829114" y="305271"/>
            <a:ext cx="304726" cy="4000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1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5659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hf hdr="0" ftr="0" dt="0"/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tif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4.tiff"/><Relationship Id="rId5" Type="http://schemas.openxmlformats.org/officeDocument/2006/relationships/image" Target="../media/image23.tiff"/><Relationship Id="rId4" Type="http://schemas.openxmlformats.org/officeDocument/2006/relationships/image" Target="../media/image2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Photo business people meeting to analyse and discuss and brainstorming the financial report chart data in office financial advisor teamwork and accounting concept">
            <a:extLst>
              <a:ext uri="{FF2B5EF4-FFF2-40B4-BE49-F238E27FC236}">
                <a16:creationId xmlns:a16="http://schemas.microsoft.com/office/drawing/2014/main" id="{F1CDDD80-B0BA-B2F1-F969-73C9161CC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28CCF6-83E0-CBAC-A8A9-B3A163F38F4D}"/>
              </a:ext>
            </a:extLst>
          </p:cNvPr>
          <p:cNvSpPr/>
          <p:nvPr/>
        </p:nvSpPr>
        <p:spPr>
          <a:xfrm>
            <a:off x="1" y="5248517"/>
            <a:ext cx="12191999" cy="1609483"/>
          </a:xfrm>
          <a:prstGeom prst="rect">
            <a:avLst/>
          </a:prstGeom>
          <a:solidFill>
            <a:srgbClr val="44546A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32DDC-A7A9-8337-C248-0E1C8ACFD0F2}"/>
              </a:ext>
            </a:extLst>
          </p:cNvPr>
          <p:cNvSpPr txBox="1"/>
          <p:nvPr/>
        </p:nvSpPr>
        <p:spPr>
          <a:xfrm>
            <a:off x="-125508" y="5330002"/>
            <a:ext cx="119409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>
                <a:solidFill>
                  <a:schemeClr val="tx1">
                    <a:lumMod val="95000"/>
                    <a:lumOff val="5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               SAP Group Reporting Training</a:t>
            </a:r>
          </a:p>
          <a:p>
            <a:r>
              <a:rPr lang="en-IN" sz="4400"/>
              <a:t>                                        Naveen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601C0D-82A1-7D9F-69DE-0D4D03D85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48517"/>
            <a:ext cx="1609483" cy="16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0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564C18-4900-A08F-9FC0-07FF4A6C4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8" y="215153"/>
            <a:ext cx="10416988" cy="633804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F0ECBB5-5C34-A7A5-738D-AD05B802A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627" y="69197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11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E8C9ADC-B32C-E65E-29B1-0241251FD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549" y="96091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7A78363-FB15-B66A-1CC3-A1A971715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91" y="197224"/>
            <a:ext cx="9791700" cy="62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5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E8C9ADC-B32C-E65E-29B1-0241251FD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549" y="96091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FEA7D07-998B-11BF-6D79-3D9F1BE14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6" y="900953"/>
            <a:ext cx="9653027" cy="481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85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30278" y="2339163"/>
            <a:ext cx="9161718" cy="4518837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" name="Picture Placeholder 9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38F7C19B-3A27-73A8-3000-2A596BC1BD2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29744" b="29744"/>
          <a:stretch>
            <a:fillRect/>
          </a:stretch>
        </p:blipFill>
        <p:spPr>
          <a:xfrm>
            <a:off x="0" y="0"/>
            <a:ext cx="12192000" cy="487838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" y="-1"/>
            <a:ext cx="12188826" cy="48779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6" y="-10291"/>
            <a:ext cx="12187238" cy="4888227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660" y="5992677"/>
            <a:ext cx="3368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Contact us today!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www.anubhavtrainings.com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80349" y="2925900"/>
            <a:ext cx="3230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5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build the workforce of the future.</a:t>
            </a:r>
            <a:endParaRPr kumimoji="0" lang="en-US" sz="1200" b="0" i="0" u="none" strike="noStrike" kern="1200" cap="none" spc="5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995" y="311377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880" y="311377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30,000+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6601" y="311141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25000+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592" y="2279542"/>
            <a:ext cx="640226" cy="640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6417" y="2272463"/>
            <a:ext cx="672103" cy="67210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685" y="691519"/>
            <a:ext cx="657267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We’re committed to empower you to be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FutureReady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660" y="4998907"/>
            <a:ext cx="39015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FREE WEBINARS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2741" y="2194371"/>
            <a:ext cx="852087" cy="85208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9296" y="3369105"/>
            <a:ext cx="5612646" cy="3381741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3739" y="5575313"/>
            <a:ext cx="2196807" cy="5474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400880" y="5490869"/>
            <a:ext cx="2196807" cy="5474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4221" y="5590861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Enroll Now!</a:t>
            </a:r>
          </a:p>
        </p:txBody>
      </p:sp>
      <p:pic>
        <p:nvPicPr>
          <p:cNvPr id="15" name="Picture 14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A51FCAEA-F56C-E679-831E-F7572F367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869" y="489627"/>
            <a:ext cx="1859441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Free vector abstract secure technology background">
            <a:extLst>
              <a:ext uri="{FF2B5EF4-FFF2-40B4-BE49-F238E27FC236}">
                <a16:creationId xmlns:a16="http://schemas.microsoft.com/office/drawing/2014/main" id="{582363AC-E6EA-A241-BAD6-257264062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CFA607-0864-8467-E145-C4A29495C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021" y="128340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49EE62F-1B9B-EFCC-EE25-5E79C16A3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26954"/>
            <a:ext cx="12192000" cy="18242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9AA697-9717-EEBF-58A2-31365DFD9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6003" y="3557299"/>
            <a:ext cx="3432345" cy="9632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3B7D3E-3696-F2E4-CD4C-B7987E7CD757}"/>
              </a:ext>
            </a:extLst>
          </p:cNvPr>
          <p:cNvSpPr txBox="1"/>
          <p:nvPr/>
        </p:nvSpPr>
        <p:spPr>
          <a:xfrm>
            <a:off x="2460811" y="4350895"/>
            <a:ext cx="7270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copied, or distributed to any third party, without the written consent of Anubhav Trainings.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3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hoto double exposure image of business and finance">
            <a:extLst>
              <a:ext uri="{FF2B5EF4-FFF2-40B4-BE49-F238E27FC236}">
                <a16:creationId xmlns:a16="http://schemas.microsoft.com/office/drawing/2014/main" id="{08AD191A-52BA-E34D-EBDA-EE02A235E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C7DB874-2598-4EFF-AC35-6C0CD064B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4942"/>
            <a:ext cx="12192000" cy="1192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B215CF-D9D7-12B2-1414-92845A10DF9F}"/>
              </a:ext>
            </a:extLst>
          </p:cNvPr>
          <p:cNvSpPr txBox="1"/>
          <p:nvPr/>
        </p:nvSpPr>
        <p:spPr>
          <a:xfrm>
            <a:off x="3209365" y="4634943"/>
            <a:ext cx="6938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D9EC6-DF63-5C56-5BA4-027875FFD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0806" y="0"/>
            <a:ext cx="1591194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4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oto digital information travels through fiber optic cables through the network and data servers behind glass panels in the server room of the data center.">
            <a:extLst>
              <a:ext uri="{FF2B5EF4-FFF2-40B4-BE49-F238E27FC236}">
                <a16:creationId xmlns:a16="http://schemas.microsoft.com/office/drawing/2014/main" id="{2470FF20-85A1-1473-775B-B094BB6A9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93B9A6-9FB7-47A4-A0CA-FB22C5E37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4566" y="0"/>
            <a:ext cx="1604014" cy="1604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12B47D-B4C6-0664-4F27-2408A2513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48518"/>
            <a:ext cx="12192000" cy="1133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6941F6-49FE-C4E9-F6FD-4CD957E858DF}"/>
              </a:ext>
            </a:extLst>
          </p:cNvPr>
          <p:cNvSpPr txBox="1"/>
          <p:nvPr/>
        </p:nvSpPr>
        <p:spPr>
          <a:xfrm>
            <a:off x="3656932" y="4881752"/>
            <a:ext cx="46892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>
                <a:latin typeface="Arial" panose="020B0604020202020204" pitchFamily="34" charset="0"/>
                <a:cs typeface="Arial" panose="020B0604020202020204" pitchFamily="34" charset="0"/>
              </a:rPr>
              <a:t>  SERVER</a:t>
            </a:r>
          </a:p>
        </p:txBody>
      </p:sp>
    </p:spTree>
    <p:extLst>
      <p:ext uri="{BB962C8B-B14F-4D97-AF65-F5344CB8AC3E}">
        <p14:creationId xmlns:p14="http://schemas.microsoft.com/office/powerpoint/2010/main" val="164796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ree photo businessmen working on strategic planning">
            <a:extLst>
              <a:ext uri="{FF2B5EF4-FFF2-40B4-BE49-F238E27FC236}">
                <a16:creationId xmlns:a16="http://schemas.microsoft.com/office/drawing/2014/main" id="{CAC975AE-0C09-883F-3D73-DB10EFCD6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3734645-C32C-E435-5A9F-7834A562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380" y="0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AF82C7-FBC1-9F98-62B0-562B5530D2E2}"/>
              </a:ext>
            </a:extLst>
          </p:cNvPr>
          <p:cNvSpPr txBox="1"/>
          <p:nvPr/>
        </p:nvSpPr>
        <p:spPr>
          <a:xfrm>
            <a:off x="690282" y="390000"/>
            <a:ext cx="9323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baseline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 1: Overview of Group Reporting </a:t>
            </a:r>
          </a:p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74B7D-AA58-CE5C-A5E1-804370B73748}"/>
              </a:ext>
            </a:extLst>
          </p:cNvPr>
          <p:cNvSpPr txBox="1"/>
          <p:nvPr/>
        </p:nvSpPr>
        <p:spPr>
          <a:xfrm>
            <a:off x="7162800" y="2626659"/>
            <a:ext cx="500230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0518" indent="-285750" defTabSz="914217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1200" baseline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Overview of GR</a:t>
            </a:r>
          </a:p>
          <a:p>
            <a:pPr marL="340518" indent="-285750" defTabSz="914217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1200" baseline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terms, Features, and Architecture</a:t>
            </a:r>
          </a:p>
          <a:p>
            <a:pPr marL="340518" indent="-285750" defTabSz="914217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1200" baseline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Describing the structures 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08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C52AB4D5-89D8-EB7A-833C-2E5DDD925FBC}"/>
              </a:ext>
            </a:extLst>
          </p:cNvPr>
          <p:cNvSpPr/>
          <p:nvPr/>
        </p:nvSpPr>
        <p:spPr>
          <a:xfrm>
            <a:off x="1479177" y="986685"/>
            <a:ext cx="824752" cy="932329"/>
          </a:xfrm>
          <a:prstGeom prst="flowChartOffpageConnec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2011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Hana</a:t>
            </a:r>
          </a:p>
        </p:txBody>
      </p:sp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F3D1E646-F822-6C95-BA77-1DB762BD0E9F}"/>
              </a:ext>
            </a:extLst>
          </p:cNvPr>
          <p:cNvSpPr/>
          <p:nvPr/>
        </p:nvSpPr>
        <p:spPr>
          <a:xfrm>
            <a:off x="2303929" y="1855694"/>
            <a:ext cx="1039906" cy="1111623"/>
          </a:xfrm>
          <a:prstGeom prst="flowChartOffpageConnec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BW on Hana</a:t>
            </a:r>
          </a:p>
        </p:txBody>
      </p:sp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317E8708-5A6D-9CF5-52CE-B95B111A2478}"/>
              </a:ext>
            </a:extLst>
          </p:cNvPr>
          <p:cNvSpPr/>
          <p:nvPr/>
        </p:nvSpPr>
        <p:spPr>
          <a:xfrm>
            <a:off x="3487270" y="2842595"/>
            <a:ext cx="1201271" cy="1384995"/>
          </a:xfrm>
          <a:prstGeom prst="flowChartOffpageConnec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2013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SAP</a:t>
            </a:r>
            <a:r>
              <a:rPr kumimoji="0" lang="en-IN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I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Business Suite on Hana</a:t>
            </a:r>
          </a:p>
        </p:txBody>
      </p:sp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DE683C3E-B988-CEFD-174F-93B918E083E2}"/>
              </a:ext>
            </a:extLst>
          </p:cNvPr>
          <p:cNvSpPr/>
          <p:nvPr/>
        </p:nvSpPr>
        <p:spPr>
          <a:xfrm>
            <a:off x="4751294" y="4070760"/>
            <a:ext cx="1470211" cy="1384995"/>
          </a:xfrm>
          <a:prstGeom prst="flowChartOffpageConnec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2014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SAP Simple Finance</a:t>
            </a:r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76A4EE84-A09D-E2AC-F930-9293512EE493}"/>
              </a:ext>
            </a:extLst>
          </p:cNvPr>
          <p:cNvSpPr/>
          <p:nvPr/>
        </p:nvSpPr>
        <p:spPr>
          <a:xfrm>
            <a:off x="6221505" y="5294868"/>
            <a:ext cx="1667436" cy="1384995"/>
          </a:xfrm>
          <a:prstGeom prst="flowChartOffpageConnec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SAP</a:t>
            </a: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IN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S/4 Hana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6174E9-35E9-FC36-A902-4E747D6FB6AB}"/>
              </a:ext>
            </a:extLst>
          </p:cNvPr>
          <p:cNvSpPr txBox="1"/>
          <p:nvPr/>
        </p:nvSpPr>
        <p:spPr>
          <a:xfrm>
            <a:off x="188259" y="178137"/>
            <a:ext cx="956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Key Milestones After The Evolution OF Hana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3E0876-8153-0195-4991-B2787DEA86B7}"/>
              </a:ext>
            </a:extLst>
          </p:cNvPr>
          <p:cNvSpPr txBox="1"/>
          <p:nvPr/>
        </p:nvSpPr>
        <p:spPr>
          <a:xfrm>
            <a:off x="3890683" y="1612043"/>
            <a:ext cx="2124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Real-Time Analysis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Real-Time Reporting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458F5A-0974-0CCF-BA7A-A95C52E373EE}"/>
              </a:ext>
            </a:extLst>
          </p:cNvPr>
          <p:cNvSpPr txBox="1"/>
          <p:nvPr/>
        </p:nvSpPr>
        <p:spPr>
          <a:xfrm>
            <a:off x="6651810" y="3834969"/>
            <a:ext cx="2500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Instant Financial Insight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 Aggregation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Single Source of Truth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8A7BCC-7FE4-1F70-E8F0-D50DDFB7B442}"/>
              </a:ext>
            </a:extLst>
          </p:cNvPr>
          <p:cNvSpPr txBox="1"/>
          <p:nvPr/>
        </p:nvSpPr>
        <p:spPr>
          <a:xfrm>
            <a:off x="8319247" y="4942689"/>
            <a:ext cx="25003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Simplified Data Model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Logistic Reinvented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New Code Line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New User Experience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790592-4B29-E03F-B415-AFC7BD038476}"/>
              </a:ext>
            </a:extLst>
          </p:cNvPr>
          <p:cNvSpPr txBox="1"/>
          <p:nvPr/>
        </p:nvSpPr>
        <p:spPr>
          <a:xfrm>
            <a:off x="5181599" y="2443165"/>
            <a:ext cx="31376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Real-Time Business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OLAP AND OLTP Together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SAP HEC for SAP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Business Suite on SAP Hana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68C67D9-345C-EE7E-409D-142AAE7D0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703" y="-41951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17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E8C9ADC-B32C-E65E-29B1-0241251FD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275" y="0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B9EB11-3BCA-A3BF-8B9F-D28B90FBC5D4}"/>
              </a:ext>
            </a:extLst>
          </p:cNvPr>
          <p:cNvSpPr txBox="1"/>
          <p:nvPr/>
        </p:nvSpPr>
        <p:spPr>
          <a:xfrm>
            <a:off x="315726" y="1308846"/>
            <a:ext cx="115605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Group Reporting is the latest innovation by SAP in the S/4HANA space with an 1809 release.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We are all aware of the below consolidation products by SAP :</a:t>
            </a:r>
          </a:p>
          <a:p>
            <a:pPr marL="0" indent="0">
              <a:buNone/>
            </a:pPr>
            <a:endParaRPr lang="en-US"/>
          </a:p>
          <a:p>
            <a:pPr lvl="0"/>
            <a:r>
              <a:rPr lang="en-US" b="1"/>
              <a:t>Enterprise Controlling Consolidation System (EC-CS)</a:t>
            </a:r>
            <a:r>
              <a:rPr lang="en-US"/>
              <a:t> was part of SAP R/3. It offers real-time integration with the general ledger, which can be activated at the consolidation unit level by selecting the Realtime update from FI data transfer. The end of maintenance of EC-CS is planned for December 31, 2025</a:t>
            </a:r>
          </a:p>
          <a:p>
            <a:pPr lvl="0"/>
            <a:endParaRPr lang="en-US"/>
          </a:p>
          <a:p>
            <a:pPr lvl="0"/>
            <a:r>
              <a:rPr lang="en-US" b="1"/>
              <a:t>Strategic Enterprise Management’s Business Consolidation (SAP SEM-BCS)</a:t>
            </a:r>
            <a:r>
              <a:rPr lang="en-US"/>
              <a:t>. It is based on the SAP Business Warehouse (SAP BW) platform. </a:t>
            </a:r>
            <a:r>
              <a:rPr lang="en-US" b="1"/>
              <a:t>SAP Financial Consolidation</a:t>
            </a:r>
            <a:r>
              <a:rPr lang="en-US"/>
              <a:t> – SAP Financial Consolidation, formerly known as SAP BusinessObjects Financial Consolidation. It supports both legal as well as managerial consolidations and can also be used for planning and consolidation. </a:t>
            </a:r>
          </a:p>
          <a:p>
            <a:pPr lvl="0"/>
            <a:endParaRPr lang="en-US"/>
          </a:p>
          <a:p>
            <a:pPr lvl="0"/>
            <a:r>
              <a:rPr lang="en-US" b="1"/>
              <a:t>SAP Business Planning and Consolidatio</a:t>
            </a:r>
            <a:r>
              <a:rPr lang="en-US"/>
              <a:t>n – Most of the customers use this presently. It is available in several versions, including SAP BPC for SAP S/4HANA. It will be supported as long as the SAP S/4HANA on-premise version to which it’s tagged but no major developments are expected.</a:t>
            </a:r>
          </a:p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B2C73-6EDC-7BBC-BD4F-1C29128A811E}"/>
              </a:ext>
            </a:extLst>
          </p:cNvPr>
          <p:cNvSpPr txBox="1"/>
          <p:nvPr/>
        </p:nvSpPr>
        <p:spPr>
          <a:xfrm>
            <a:off x="315726" y="193067"/>
            <a:ext cx="6212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Reporting </a:t>
            </a:r>
            <a:endParaRPr lang="en-IN" sz="320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1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5CB4B7-25C1-9257-6FE7-9C2B895C6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549" y="96091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DA6668-DEDB-9037-052E-A65F175915A8}"/>
              </a:ext>
            </a:extLst>
          </p:cNvPr>
          <p:cNvSpPr txBox="1"/>
          <p:nvPr/>
        </p:nvSpPr>
        <p:spPr>
          <a:xfrm>
            <a:off x="315726" y="430306"/>
            <a:ext cx="7331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>
                <a:latin typeface="Cooper Black" panose="0208090404030B020404" pitchFamily="18" charset="0"/>
              </a:rPr>
              <a:t>SAP S/4HANA Group Reporting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2A7FE1-4BFE-8B4E-09AF-C75B9EE9C7DE}"/>
              </a:ext>
            </a:extLst>
          </p:cNvPr>
          <p:cNvSpPr/>
          <p:nvPr/>
        </p:nvSpPr>
        <p:spPr>
          <a:xfrm>
            <a:off x="4509246" y="1689293"/>
            <a:ext cx="2106706" cy="91440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bg1"/>
                </a:solidFill>
                <a:latin typeface="Arial Black" panose="020B0A04020102020204" pitchFamily="34" charset="0"/>
              </a:rPr>
              <a:t>ACDOCU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B96803-41E8-698E-2649-056A43628AF8}"/>
              </a:ext>
            </a:extLst>
          </p:cNvPr>
          <p:cNvSpPr/>
          <p:nvPr/>
        </p:nvSpPr>
        <p:spPr>
          <a:xfrm>
            <a:off x="2519081" y="3429000"/>
            <a:ext cx="2106706" cy="9502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atin typeface="Arial Black" panose="020B0A04020102020204" pitchFamily="34" charset="0"/>
              </a:rPr>
              <a:t>ACDOCA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F70555-7521-F798-6C5D-CF02F1339771}"/>
              </a:ext>
            </a:extLst>
          </p:cNvPr>
          <p:cNvSpPr/>
          <p:nvPr/>
        </p:nvSpPr>
        <p:spPr>
          <a:xfrm>
            <a:off x="6508375" y="3429000"/>
            <a:ext cx="2017060" cy="9771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atin typeface="Arial Black" panose="020B0A04020102020204" pitchFamily="34" charset="0"/>
              </a:rPr>
              <a:t>ACDOCP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ACDC62-22A5-BC86-DF70-2E6DD6EE429D}"/>
              </a:ext>
            </a:extLst>
          </p:cNvPr>
          <p:cNvCxnSpPr>
            <a:cxnSpLocks/>
          </p:cNvCxnSpPr>
          <p:nvPr/>
        </p:nvCxnSpPr>
        <p:spPr>
          <a:xfrm flipV="1">
            <a:off x="4134969" y="2603692"/>
            <a:ext cx="795618" cy="77637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C275E2-7D76-9A71-C102-DD9CC7D657C4}"/>
              </a:ext>
            </a:extLst>
          </p:cNvPr>
          <p:cNvCxnSpPr>
            <a:cxnSpLocks/>
          </p:cNvCxnSpPr>
          <p:nvPr/>
        </p:nvCxnSpPr>
        <p:spPr>
          <a:xfrm flipH="1" flipV="1">
            <a:off x="6266328" y="2603692"/>
            <a:ext cx="717178" cy="82530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5D63887-18B9-C8FE-93D0-A358ADAB5EA0}"/>
              </a:ext>
            </a:extLst>
          </p:cNvPr>
          <p:cNvSpPr txBox="1"/>
          <p:nvPr/>
        </p:nvSpPr>
        <p:spPr>
          <a:xfrm>
            <a:off x="2707340" y="4344385"/>
            <a:ext cx="2223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Actual Data For      S/4 HANA Companies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33716E-4BA0-A393-2588-B6E264B0AB5D}"/>
              </a:ext>
            </a:extLst>
          </p:cNvPr>
          <p:cNvSpPr txBox="1"/>
          <p:nvPr/>
        </p:nvSpPr>
        <p:spPr>
          <a:xfrm>
            <a:off x="6902822" y="4428564"/>
            <a:ext cx="122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Plan Data</a:t>
            </a:r>
          </a:p>
        </p:txBody>
      </p:sp>
    </p:spTree>
    <p:extLst>
      <p:ext uri="{BB962C8B-B14F-4D97-AF65-F5344CB8AC3E}">
        <p14:creationId xmlns:p14="http://schemas.microsoft.com/office/powerpoint/2010/main" val="9995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14B645-8F59-EC6E-0626-FA2C1589D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" y="286871"/>
            <a:ext cx="10595900" cy="6257364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71647ED-27FF-27D2-4686-016E9A213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666" y="96091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3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Imarticus_Elearnin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34855"/>
      </a:accent1>
      <a:accent2>
        <a:srgbClr val="F97700"/>
      </a:accent2>
      <a:accent3>
        <a:srgbClr val="4BC7A0"/>
      </a:accent3>
      <a:accent4>
        <a:srgbClr val="2AC6D1"/>
      </a:accent4>
      <a:accent5>
        <a:srgbClr val="5B9BD5"/>
      </a:accent5>
      <a:accent6>
        <a:srgbClr val="DD5148"/>
      </a:accent6>
      <a:hlink>
        <a:srgbClr val="333A45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412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72 Black</vt:lpstr>
      <vt:lpstr>Arial</vt:lpstr>
      <vt:lpstr>Arial Black</vt:lpstr>
      <vt:lpstr>Arial Regular</vt:lpstr>
      <vt:lpstr>Calibri</vt:lpstr>
      <vt:lpstr>Calibri Light</vt:lpstr>
      <vt:lpstr>Cambria</vt:lpstr>
      <vt:lpstr>Cooper Black</vt:lpstr>
      <vt:lpstr>Montserrat</vt:lpstr>
      <vt:lpstr>Roboto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Vibha Awasthi</dc:creator>
  <cp:lastModifiedBy>Vibha Awasthi</cp:lastModifiedBy>
  <cp:revision>13</cp:revision>
  <dcterms:created xsi:type="dcterms:W3CDTF">2023-07-26T17:55:40Z</dcterms:created>
  <dcterms:modified xsi:type="dcterms:W3CDTF">2023-08-01T17:38:29Z</dcterms:modified>
</cp:coreProperties>
</file>