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A4F2-36B7-90AC-F641-675D9418B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2253-97BB-D800-989E-C482AFDB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A45-476A-EEFA-1817-CE312281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03B5-5190-0F1C-C843-D46F7101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DC6E-22ED-87A0-84FA-48C37316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BD95-5795-57F7-6ACD-D600A684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9E4FC-C3DC-3BF1-6E99-4A4CCF13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699C-5D94-F587-12F7-0C2A5895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8681-5972-EB84-9AA8-CE5EEB41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7423-F6D4-5FFA-32D4-3F81B892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4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78645-BCCC-7317-5543-D1265B1DE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52FFA-ADAE-149E-A106-609DADCE3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CCE4-1DA9-6675-CD42-99AC2A34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2A57-0271-6FC5-643A-D521ED1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3D66-DB23-E217-EF55-5C38E1DE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8B9D-8B8C-CD4A-F37B-12FDB8C4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315-81E4-749E-E83E-AABD2358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DBBE-AF3A-3851-E232-3C4B5C3C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8586-D7D4-F737-D5C3-9AC020E3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D0AF-9A0E-235B-8E52-90CEF8FC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0262-B188-5149-02EA-6CF75489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D2586-713D-1BB6-C421-86549CA9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FBF7-8323-09F3-F3D9-5EF54FC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A64D-0714-6B83-2574-D3715C1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67B6-4D01-1EEF-6148-74414A5B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06F7-3FF1-842C-6DCD-DACB47F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1126-4532-C13A-FD92-2251835EC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14648-05F2-3BFA-E53B-EE3C07CF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EF6F-53D5-1D36-3585-33210D06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F1833-81BB-F3FA-77EB-8F845BFF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3F72-7DCA-24F2-6342-3194CC0F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D4C0-60B9-7B7B-EE58-DDA71AD3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DED8-F5E5-0270-BFE7-38231C02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3C411-3EAC-C686-4998-31E23BEA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8B824-C079-E235-239A-7D88CB29F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DA1F9-6A31-08F6-F5EE-30BCBE8C8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5FE8B-E1D1-FE74-8FFB-38619DC9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FF353-B69E-C50F-034A-3AAAF14B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E4ACF-C79E-E733-0B5F-9BBD017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6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BD69-D31F-6F36-69D9-63414CB8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AEFAE-6D0E-71FC-56D5-C61A5AEB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6DC8-B8BF-AF34-8BBB-CC1FE543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7580-09B6-9F68-E398-D7510300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150E0-CEFE-8096-8689-A6F23DFA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2AEAA-0FEF-A28F-9256-EB502580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EDF66-5768-438F-C8C8-1B2D407A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5141-F1F4-A391-48F9-F19638A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6735-21A8-5405-74DE-8159FBD0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1A42-7DAD-5212-FA76-822A7A3F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B6676-9F6D-3813-0FC0-7642BB37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D2B3-2684-26D0-043E-B4F5B959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23FE6-4238-265D-E7DD-36F3A4D0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87CA-9F67-A290-815F-48FB63D5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2DD28-8A18-7190-F1A9-9C4182A2D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18F7-B746-C189-C922-F66ACF9F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1B50-00C1-9A9E-AFA2-DAB829E8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C6E9-FB0E-616D-5E5B-B80943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8282A-09B2-8F44-BF70-90D2AB0A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6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8A325-DD3D-B182-C54E-62A4FF47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EE40-8246-CA74-4385-FF126017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219A-3432-677B-B30A-B620CA7F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460C-10D0-433B-8CE6-1FBB8837B93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9A78-7396-650C-5A3C-97541D71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711A-85E3-CD32-C5EA-0E672AA9B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F328-E8E6-48BD-ACFD-E88B70A9B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22468D-A4E9-0691-8123-8F046DBC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D6F7A-3FBF-27A4-A893-9F70EBD6B4EA}"/>
              </a:ext>
            </a:extLst>
          </p:cNvPr>
          <p:cNvSpPr txBox="1"/>
          <p:nvPr/>
        </p:nvSpPr>
        <p:spPr>
          <a:xfrm>
            <a:off x="125506" y="285129"/>
            <a:ext cx="972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6: Managing Breakdown Categories and Subitems</a:t>
            </a:r>
          </a:p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BD957-AE32-25A3-8510-43E01D08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B472-8C4C-3E67-2D7F-C8C02512F52E}"/>
              </a:ext>
            </a:extLst>
          </p:cNvPr>
          <p:cNvSpPr txBox="1"/>
          <p:nvPr/>
        </p:nvSpPr>
        <p:spPr>
          <a:xfrm>
            <a:off x="6965576" y="2492188"/>
            <a:ext cx="5531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Breakdown Categories and Sub items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C19F8-FF8A-7B6E-E131-638BC68CDEA3}"/>
              </a:ext>
            </a:extLst>
          </p:cNvPr>
          <p:cNvSpPr txBox="1"/>
          <p:nvPr/>
        </p:nvSpPr>
        <p:spPr>
          <a:xfrm>
            <a:off x="645459" y="286870"/>
            <a:ext cx="630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Break Down Category</a:t>
            </a:r>
            <a:endParaRPr lang="en-IN" sz="320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6B1EA-E986-F55B-DF08-2465AA2DB526}"/>
              </a:ext>
            </a:extLst>
          </p:cNvPr>
          <p:cNvSpPr txBox="1"/>
          <p:nvPr/>
        </p:nvSpPr>
        <p:spPr>
          <a:xfrm>
            <a:off x="645459" y="1246094"/>
            <a:ext cx="113134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Breakdown Category (BDC) is used to control subitem and other sub-assignments for transactional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r>
              <a:rPr lang="en-IN"/>
              <a:t>There are two subitem catagories:</a:t>
            </a:r>
          </a:p>
          <a:p>
            <a:pPr algn="just"/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1: </a:t>
            </a:r>
            <a:r>
              <a:rPr lang="en-IN"/>
              <a:t>Consolidation transaction types are for balance sheet items and include opening balance, incoming unit, and net variation for example.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2: </a:t>
            </a:r>
            <a:r>
              <a:rPr lang="en-IN"/>
              <a:t>Functional areas are for income statement items and include sales, revenue, marketing, and consulting for example.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BDCs play an important role in reporting for example:</a:t>
            </a:r>
          </a:p>
          <a:p>
            <a:endParaRPr lang="en-IN"/>
          </a:p>
          <a:p>
            <a:pPr marL="285750" indent="-285750">
              <a:buFontTx/>
              <a:buChar char="-"/>
            </a:pPr>
            <a:r>
              <a:rPr lang="en-IN"/>
              <a:t>Balance sheet items can be broken down by consolidation transaction type.  </a:t>
            </a:r>
          </a:p>
          <a:p>
            <a:pPr marL="285750" indent="-285750">
              <a:buFontTx/>
              <a:buChar char="-"/>
            </a:pPr>
            <a:endParaRPr lang="en-IN"/>
          </a:p>
          <a:p>
            <a:pPr marL="285750" indent="-285750">
              <a:buFontTx/>
              <a:buChar char="-"/>
            </a:pPr>
            <a:r>
              <a:rPr lang="en-IN"/>
              <a:t>Income statement values can be reported in detail by item or at a higher level by functional area. </a:t>
            </a:r>
          </a:p>
          <a:p>
            <a:r>
              <a:rPr lang="en-IN"/>
              <a:t> </a:t>
            </a:r>
          </a:p>
          <a:p>
            <a:r>
              <a:rPr lang="en-IN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3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9460C-4954-6FEF-7B56-1DE43405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81" y="852067"/>
            <a:ext cx="9126437" cy="51538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0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EC6-D1BA-38F6-94E9-6D6552526750}"/>
              </a:ext>
            </a:extLst>
          </p:cNvPr>
          <p:cNvSpPr txBox="1"/>
          <p:nvPr/>
        </p:nvSpPr>
        <p:spPr>
          <a:xfrm>
            <a:off x="717176" y="663388"/>
            <a:ext cx="965498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Blank: </a:t>
            </a:r>
            <a:r>
              <a:rPr lang="en-IN"/>
              <a:t>The associated items can not be sub-classified by the sub-assignments. Same as type O </a:t>
            </a:r>
          </a:p>
          <a:p>
            <a:endParaRPr lang="en-IN" b="1"/>
          </a:p>
          <a:p>
            <a:r>
              <a:rPr lang="en-IN" b="1"/>
              <a:t>O No Breakdown: </a:t>
            </a:r>
            <a:r>
              <a:rPr lang="en-IN"/>
              <a:t>The associated items can not be sub-classified by the sub-assignments. Same as the blank type. </a:t>
            </a:r>
          </a:p>
          <a:p>
            <a:endParaRPr lang="en-IN" b="1"/>
          </a:p>
          <a:p>
            <a:r>
              <a:rPr lang="en-IN" b="1" i="1"/>
              <a:t>1: Optional Breakdown: Initialized value allowed: </a:t>
            </a:r>
            <a:r>
              <a:rPr lang="en-IN"/>
              <a:t>The associated items can be sub-classified by the sub – assignments or it can be left blank. (initialized)</a:t>
            </a:r>
          </a:p>
          <a:p>
            <a:endParaRPr lang="en-IN"/>
          </a:p>
          <a:p>
            <a:r>
              <a:rPr lang="en-IN" b="1" i="1"/>
              <a:t>2: Required breakdown: If blank, the default value is used: </a:t>
            </a:r>
            <a:r>
              <a:rPr lang="en-IN"/>
              <a:t>The default value is automatically used if the field is left blank in the source data. </a:t>
            </a:r>
          </a:p>
          <a:p>
            <a:endParaRPr lang="en-IN"/>
          </a:p>
          <a:p>
            <a:r>
              <a:rPr lang="en-IN" b="1" i="1"/>
              <a:t>3: Required breakdown: Entry is Forced, default allowed: </a:t>
            </a:r>
            <a:r>
              <a:rPr lang="en-IN"/>
              <a:t>The associated items must be sub-classified by the subsegments, and the default value can be used.  </a:t>
            </a:r>
          </a:p>
          <a:p>
            <a:endParaRPr lang="en-IN" b="1" i="1"/>
          </a:p>
          <a:p>
            <a:r>
              <a:rPr lang="en-IN" b="1" i="1"/>
              <a:t>4: Required breakdown: Entry is Forced, default not allowed: </a:t>
            </a:r>
            <a:r>
              <a:rPr lang="en-IN"/>
              <a:t>The associated items must be sub-classified by the sub assignments, and the default value can not be used. </a:t>
            </a:r>
            <a:endParaRPr lang="en-IN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-65275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5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DA452B-801C-96C0-C6FA-6C63393A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33" y="1295400"/>
            <a:ext cx="9461943" cy="5492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78018-6EEE-2382-BBC8-DB82C5FB59BD}"/>
              </a:ext>
            </a:extLst>
          </p:cNvPr>
          <p:cNvSpPr txBox="1"/>
          <p:nvPr/>
        </p:nvSpPr>
        <p:spPr>
          <a:xfrm>
            <a:off x="385481" y="304800"/>
            <a:ext cx="9027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Additional Characteristics ( Master Data)</a:t>
            </a:r>
            <a:endParaRPr lang="en-IN" sz="3200"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8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4</cp:revision>
  <dcterms:created xsi:type="dcterms:W3CDTF">2023-07-30T09:27:33Z</dcterms:created>
  <dcterms:modified xsi:type="dcterms:W3CDTF">2023-07-31T04:46:46Z</dcterms:modified>
</cp:coreProperties>
</file>