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463" r:id="rId4"/>
    <p:sldId id="414" r:id="rId5"/>
    <p:sldId id="415" r:id="rId6"/>
    <p:sldId id="474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62" r:id="rId15"/>
    <p:sldId id="399" r:id="rId16"/>
    <p:sldId id="40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20" autoAdjust="0"/>
    <p:restoredTop sz="93973" autoAdjust="0"/>
  </p:normalViewPr>
  <p:slideViewPr>
    <p:cSldViewPr snapToGrid="0">
      <p:cViewPr varScale="1">
        <p:scale>
          <a:sx n="80" d="100"/>
          <a:sy n="80" d="100"/>
        </p:scale>
        <p:origin x="12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27C2FA-AB1B-4687-91A1-BA02E426EC5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724E1D7-8E94-413B-A4CF-EC02BFB67ABF}">
      <dgm:prSet phldrT="[Text]"/>
      <dgm:spPr/>
      <dgm:t>
        <a:bodyPr/>
        <a:lstStyle/>
        <a:p>
          <a:r>
            <a:rPr lang="en-US" dirty="0"/>
            <a:t>Requirements</a:t>
          </a:r>
        </a:p>
      </dgm:t>
    </dgm:pt>
    <dgm:pt modelId="{8300023E-767B-45A2-BD33-2B41E39C3CD9}" type="parTrans" cxnId="{ECBF594C-E739-40F1-81C3-CA93786E1D5A}">
      <dgm:prSet/>
      <dgm:spPr/>
      <dgm:t>
        <a:bodyPr/>
        <a:lstStyle/>
        <a:p>
          <a:endParaRPr lang="en-US"/>
        </a:p>
      </dgm:t>
    </dgm:pt>
    <dgm:pt modelId="{8903321E-4BB7-4C05-8E4E-5306C4C0D41C}" type="sibTrans" cxnId="{ECBF594C-E739-40F1-81C3-CA93786E1D5A}">
      <dgm:prSet/>
      <dgm:spPr/>
      <dgm:t>
        <a:bodyPr/>
        <a:lstStyle/>
        <a:p>
          <a:endParaRPr lang="en-US"/>
        </a:p>
      </dgm:t>
    </dgm:pt>
    <dgm:pt modelId="{3DF8D366-3358-48B7-B75A-6EF9F5C3E040}">
      <dgm:prSet phldrT="[Text]"/>
      <dgm:spPr/>
      <dgm:t>
        <a:bodyPr/>
        <a:lstStyle/>
        <a:p>
          <a:r>
            <a:rPr lang="en-US" dirty="0"/>
            <a:t>Access Data</a:t>
          </a:r>
        </a:p>
      </dgm:t>
    </dgm:pt>
    <dgm:pt modelId="{73A342E2-A4BC-4E64-BC48-CBFCDF7AEA70}" type="parTrans" cxnId="{F4AC274D-635A-406B-97E8-CA316CC0838E}">
      <dgm:prSet/>
      <dgm:spPr/>
      <dgm:t>
        <a:bodyPr/>
        <a:lstStyle/>
        <a:p>
          <a:endParaRPr lang="en-US"/>
        </a:p>
      </dgm:t>
    </dgm:pt>
    <dgm:pt modelId="{81BF2B1A-35B3-46A7-B10F-C69EEE34C546}" type="sibTrans" cxnId="{F4AC274D-635A-406B-97E8-CA316CC0838E}">
      <dgm:prSet/>
      <dgm:spPr/>
      <dgm:t>
        <a:bodyPr/>
        <a:lstStyle/>
        <a:p>
          <a:endParaRPr lang="en-US"/>
        </a:p>
      </dgm:t>
    </dgm:pt>
    <dgm:pt modelId="{0DCE45A5-7F12-47C6-A5A7-F74695DF081D}">
      <dgm:prSet phldrT="[Text]"/>
      <dgm:spPr/>
      <dgm:t>
        <a:bodyPr/>
        <a:lstStyle/>
        <a:p>
          <a:r>
            <a:rPr lang="en-US" dirty="0"/>
            <a:t>Prepare</a:t>
          </a:r>
        </a:p>
      </dgm:t>
    </dgm:pt>
    <dgm:pt modelId="{BB39C05E-8A54-4FD2-A988-153AED4A7CA3}" type="parTrans" cxnId="{0A1B8FC1-5C3B-4D6B-8B27-C3DC30064E0F}">
      <dgm:prSet/>
      <dgm:spPr/>
      <dgm:t>
        <a:bodyPr/>
        <a:lstStyle/>
        <a:p>
          <a:endParaRPr lang="en-US"/>
        </a:p>
      </dgm:t>
    </dgm:pt>
    <dgm:pt modelId="{07C0EB87-E670-4830-90BA-19CF582A64B0}" type="sibTrans" cxnId="{0A1B8FC1-5C3B-4D6B-8B27-C3DC30064E0F}">
      <dgm:prSet/>
      <dgm:spPr/>
      <dgm:t>
        <a:bodyPr/>
        <a:lstStyle/>
        <a:p>
          <a:endParaRPr lang="en-US"/>
        </a:p>
      </dgm:t>
    </dgm:pt>
    <dgm:pt modelId="{3A126CE4-3F35-42EC-B1BD-65B803FC5E83}">
      <dgm:prSet phldrT="[Text]"/>
      <dgm:spPr/>
      <dgm:t>
        <a:bodyPr/>
        <a:lstStyle/>
        <a:p>
          <a:r>
            <a:rPr lang="en-US" dirty="0"/>
            <a:t>Visualize</a:t>
          </a:r>
        </a:p>
      </dgm:t>
    </dgm:pt>
    <dgm:pt modelId="{0ABBE5F0-4723-4B20-B5D8-C85537B815F0}" type="parTrans" cxnId="{DC4FEA58-C055-4E73-89AC-A9623AD1CEFE}">
      <dgm:prSet/>
      <dgm:spPr/>
      <dgm:t>
        <a:bodyPr/>
        <a:lstStyle/>
        <a:p>
          <a:endParaRPr lang="en-US"/>
        </a:p>
      </dgm:t>
    </dgm:pt>
    <dgm:pt modelId="{7300043E-CC33-41EB-B07D-B93DA7572624}" type="sibTrans" cxnId="{DC4FEA58-C055-4E73-89AC-A9623AD1CEFE}">
      <dgm:prSet/>
      <dgm:spPr/>
      <dgm:t>
        <a:bodyPr/>
        <a:lstStyle/>
        <a:p>
          <a:endParaRPr lang="en-US"/>
        </a:p>
      </dgm:t>
    </dgm:pt>
    <dgm:pt modelId="{63D88E37-AD2C-47DD-AB79-B42BF525E96D}">
      <dgm:prSet phldrT="[Text]"/>
      <dgm:spPr/>
      <dgm:t>
        <a:bodyPr/>
        <a:lstStyle/>
        <a:p>
          <a:r>
            <a:rPr lang="en-US"/>
            <a:t>Share </a:t>
          </a:r>
          <a:endParaRPr lang="en-US" dirty="0"/>
        </a:p>
      </dgm:t>
    </dgm:pt>
    <dgm:pt modelId="{21E3B256-4F1A-4252-B5F5-9BCABEC96112}" type="parTrans" cxnId="{C79F8420-444A-40DD-A3E6-4C9BDA7548B8}">
      <dgm:prSet/>
      <dgm:spPr/>
      <dgm:t>
        <a:bodyPr/>
        <a:lstStyle/>
        <a:p>
          <a:endParaRPr lang="en-US"/>
        </a:p>
      </dgm:t>
    </dgm:pt>
    <dgm:pt modelId="{E16CB9FC-C285-4615-B629-6E9E028975CD}" type="sibTrans" cxnId="{C79F8420-444A-40DD-A3E6-4C9BDA7548B8}">
      <dgm:prSet/>
      <dgm:spPr/>
      <dgm:t>
        <a:bodyPr/>
        <a:lstStyle/>
        <a:p>
          <a:endParaRPr lang="en-US"/>
        </a:p>
      </dgm:t>
    </dgm:pt>
    <dgm:pt modelId="{3910AC2B-7FEB-4D5B-9F3A-16A393EA7BCC}" type="pres">
      <dgm:prSet presAssocID="{4027C2FA-AB1B-4687-91A1-BA02E426EC57}" presName="Name0" presStyleCnt="0">
        <dgm:presLayoutVars>
          <dgm:dir/>
          <dgm:resizeHandles val="exact"/>
        </dgm:presLayoutVars>
      </dgm:prSet>
      <dgm:spPr/>
    </dgm:pt>
    <dgm:pt modelId="{490C6E39-AA61-4444-AC2C-A1AF72A09088}" type="pres">
      <dgm:prSet presAssocID="{B724E1D7-8E94-413B-A4CF-EC02BFB67ABF}" presName="parTxOnly" presStyleLbl="node1" presStyleIdx="0" presStyleCnt="5">
        <dgm:presLayoutVars>
          <dgm:bulletEnabled val="1"/>
        </dgm:presLayoutVars>
      </dgm:prSet>
      <dgm:spPr/>
    </dgm:pt>
    <dgm:pt modelId="{24B400C4-D88E-46B1-A54B-C0547634D308}" type="pres">
      <dgm:prSet presAssocID="{8903321E-4BB7-4C05-8E4E-5306C4C0D41C}" presName="parSpace" presStyleCnt="0"/>
      <dgm:spPr/>
    </dgm:pt>
    <dgm:pt modelId="{B11A4C72-CBF1-46A6-8281-E69DE13ACF6A}" type="pres">
      <dgm:prSet presAssocID="{3DF8D366-3358-48B7-B75A-6EF9F5C3E040}" presName="parTxOnly" presStyleLbl="node1" presStyleIdx="1" presStyleCnt="5">
        <dgm:presLayoutVars>
          <dgm:bulletEnabled val="1"/>
        </dgm:presLayoutVars>
      </dgm:prSet>
      <dgm:spPr/>
    </dgm:pt>
    <dgm:pt modelId="{3434725C-E05D-4225-AD25-A770F08744DB}" type="pres">
      <dgm:prSet presAssocID="{81BF2B1A-35B3-46A7-B10F-C69EEE34C546}" presName="parSpace" presStyleCnt="0"/>
      <dgm:spPr/>
    </dgm:pt>
    <dgm:pt modelId="{32E69906-80BB-43FD-8D38-5EE66A865FFC}" type="pres">
      <dgm:prSet presAssocID="{0DCE45A5-7F12-47C6-A5A7-F74695DF081D}" presName="parTxOnly" presStyleLbl="node1" presStyleIdx="2" presStyleCnt="5">
        <dgm:presLayoutVars>
          <dgm:bulletEnabled val="1"/>
        </dgm:presLayoutVars>
      </dgm:prSet>
      <dgm:spPr/>
    </dgm:pt>
    <dgm:pt modelId="{725F6088-1FC4-4C8A-B5A5-FB35542A56FB}" type="pres">
      <dgm:prSet presAssocID="{07C0EB87-E670-4830-90BA-19CF582A64B0}" presName="parSpace" presStyleCnt="0"/>
      <dgm:spPr/>
    </dgm:pt>
    <dgm:pt modelId="{135FEB87-262C-45C4-96FB-2AB3F60D4033}" type="pres">
      <dgm:prSet presAssocID="{3A126CE4-3F35-42EC-B1BD-65B803FC5E83}" presName="parTxOnly" presStyleLbl="node1" presStyleIdx="3" presStyleCnt="5">
        <dgm:presLayoutVars>
          <dgm:bulletEnabled val="1"/>
        </dgm:presLayoutVars>
      </dgm:prSet>
      <dgm:spPr/>
    </dgm:pt>
    <dgm:pt modelId="{24E632D8-87D5-4A67-8BC5-84B2090683CA}" type="pres">
      <dgm:prSet presAssocID="{7300043E-CC33-41EB-B07D-B93DA7572624}" presName="parSpace" presStyleCnt="0"/>
      <dgm:spPr/>
    </dgm:pt>
    <dgm:pt modelId="{BFB29F0C-9F09-4015-8021-2CB1ACF3EA5A}" type="pres">
      <dgm:prSet presAssocID="{63D88E37-AD2C-47DD-AB79-B42BF525E96D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C79F8420-444A-40DD-A3E6-4C9BDA7548B8}" srcId="{4027C2FA-AB1B-4687-91A1-BA02E426EC57}" destId="{63D88E37-AD2C-47DD-AB79-B42BF525E96D}" srcOrd="4" destOrd="0" parTransId="{21E3B256-4F1A-4252-B5F5-9BCABEC96112}" sibTransId="{E16CB9FC-C285-4615-B629-6E9E028975CD}"/>
    <dgm:cxn modelId="{ECBF594C-E739-40F1-81C3-CA93786E1D5A}" srcId="{4027C2FA-AB1B-4687-91A1-BA02E426EC57}" destId="{B724E1D7-8E94-413B-A4CF-EC02BFB67ABF}" srcOrd="0" destOrd="0" parTransId="{8300023E-767B-45A2-BD33-2B41E39C3CD9}" sibTransId="{8903321E-4BB7-4C05-8E4E-5306C4C0D41C}"/>
    <dgm:cxn modelId="{F4AC274D-635A-406B-97E8-CA316CC0838E}" srcId="{4027C2FA-AB1B-4687-91A1-BA02E426EC57}" destId="{3DF8D366-3358-48B7-B75A-6EF9F5C3E040}" srcOrd="1" destOrd="0" parTransId="{73A342E2-A4BC-4E64-BC48-CBFCDF7AEA70}" sibTransId="{81BF2B1A-35B3-46A7-B10F-C69EEE34C546}"/>
    <dgm:cxn modelId="{1E5ACC75-01D3-46F0-B1EB-E1BE2B6635AF}" type="presOf" srcId="{4027C2FA-AB1B-4687-91A1-BA02E426EC57}" destId="{3910AC2B-7FEB-4D5B-9F3A-16A393EA7BCC}" srcOrd="0" destOrd="0" presId="urn:microsoft.com/office/officeart/2005/8/layout/hChevron3"/>
    <dgm:cxn modelId="{DC4FEA58-C055-4E73-89AC-A9623AD1CEFE}" srcId="{4027C2FA-AB1B-4687-91A1-BA02E426EC57}" destId="{3A126CE4-3F35-42EC-B1BD-65B803FC5E83}" srcOrd="3" destOrd="0" parTransId="{0ABBE5F0-4723-4B20-B5D8-C85537B815F0}" sibTransId="{7300043E-CC33-41EB-B07D-B93DA7572624}"/>
    <dgm:cxn modelId="{D7CF528D-C14E-408E-A173-B2ED7FD66065}" type="presOf" srcId="{B724E1D7-8E94-413B-A4CF-EC02BFB67ABF}" destId="{490C6E39-AA61-4444-AC2C-A1AF72A09088}" srcOrd="0" destOrd="0" presId="urn:microsoft.com/office/officeart/2005/8/layout/hChevron3"/>
    <dgm:cxn modelId="{2C42C7A4-B813-4C00-A255-1B2DDC92A1AC}" type="presOf" srcId="{3DF8D366-3358-48B7-B75A-6EF9F5C3E040}" destId="{B11A4C72-CBF1-46A6-8281-E69DE13ACF6A}" srcOrd="0" destOrd="0" presId="urn:microsoft.com/office/officeart/2005/8/layout/hChevron3"/>
    <dgm:cxn modelId="{4FAD65A6-4A7F-4F53-8648-461C75F9EC28}" type="presOf" srcId="{63D88E37-AD2C-47DD-AB79-B42BF525E96D}" destId="{BFB29F0C-9F09-4015-8021-2CB1ACF3EA5A}" srcOrd="0" destOrd="0" presId="urn:microsoft.com/office/officeart/2005/8/layout/hChevron3"/>
    <dgm:cxn modelId="{CDBBBFB1-E1F3-4D7D-870B-6983F93BDB48}" type="presOf" srcId="{0DCE45A5-7F12-47C6-A5A7-F74695DF081D}" destId="{32E69906-80BB-43FD-8D38-5EE66A865FFC}" srcOrd="0" destOrd="0" presId="urn:microsoft.com/office/officeart/2005/8/layout/hChevron3"/>
    <dgm:cxn modelId="{0A1B8FC1-5C3B-4D6B-8B27-C3DC30064E0F}" srcId="{4027C2FA-AB1B-4687-91A1-BA02E426EC57}" destId="{0DCE45A5-7F12-47C6-A5A7-F74695DF081D}" srcOrd="2" destOrd="0" parTransId="{BB39C05E-8A54-4FD2-A988-153AED4A7CA3}" sibTransId="{07C0EB87-E670-4830-90BA-19CF582A64B0}"/>
    <dgm:cxn modelId="{43D21CDD-6030-460E-A161-822F3B64C3C8}" type="presOf" srcId="{3A126CE4-3F35-42EC-B1BD-65B803FC5E83}" destId="{135FEB87-262C-45C4-96FB-2AB3F60D4033}" srcOrd="0" destOrd="0" presId="urn:microsoft.com/office/officeart/2005/8/layout/hChevron3"/>
    <dgm:cxn modelId="{D8D5CD02-FCFD-483F-8A0E-F6792703EB9C}" type="presParOf" srcId="{3910AC2B-7FEB-4D5B-9F3A-16A393EA7BCC}" destId="{490C6E39-AA61-4444-AC2C-A1AF72A09088}" srcOrd="0" destOrd="0" presId="urn:microsoft.com/office/officeart/2005/8/layout/hChevron3"/>
    <dgm:cxn modelId="{7908547D-BCF5-45AB-95C4-FC57240C1C27}" type="presParOf" srcId="{3910AC2B-7FEB-4D5B-9F3A-16A393EA7BCC}" destId="{24B400C4-D88E-46B1-A54B-C0547634D308}" srcOrd="1" destOrd="0" presId="urn:microsoft.com/office/officeart/2005/8/layout/hChevron3"/>
    <dgm:cxn modelId="{FBEA5001-3419-41A7-9CA3-0CE60B785642}" type="presParOf" srcId="{3910AC2B-7FEB-4D5B-9F3A-16A393EA7BCC}" destId="{B11A4C72-CBF1-46A6-8281-E69DE13ACF6A}" srcOrd="2" destOrd="0" presId="urn:microsoft.com/office/officeart/2005/8/layout/hChevron3"/>
    <dgm:cxn modelId="{3A53C01F-C24A-40AF-8B95-E73575AE8D71}" type="presParOf" srcId="{3910AC2B-7FEB-4D5B-9F3A-16A393EA7BCC}" destId="{3434725C-E05D-4225-AD25-A770F08744DB}" srcOrd="3" destOrd="0" presId="urn:microsoft.com/office/officeart/2005/8/layout/hChevron3"/>
    <dgm:cxn modelId="{BB8CDAD6-EBB0-4684-A9E6-1983296C1E4E}" type="presParOf" srcId="{3910AC2B-7FEB-4D5B-9F3A-16A393EA7BCC}" destId="{32E69906-80BB-43FD-8D38-5EE66A865FFC}" srcOrd="4" destOrd="0" presId="urn:microsoft.com/office/officeart/2005/8/layout/hChevron3"/>
    <dgm:cxn modelId="{E1676726-224D-4366-9D65-31EFCF3028A0}" type="presParOf" srcId="{3910AC2B-7FEB-4D5B-9F3A-16A393EA7BCC}" destId="{725F6088-1FC4-4C8A-B5A5-FB35542A56FB}" srcOrd="5" destOrd="0" presId="urn:microsoft.com/office/officeart/2005/8/layout/hChevron3"/>
    <dgm:cxn modelId="{9D07F922-122A-4208-91D1-10A26DD473D3}" type="presParOf" srcId="{3910AC2B-7FEB-4D5B-9F3A-16A393EA7BCC}" destId="{135FEB87-262C-45C4-96FB-2AB3F60D4033}" srcOrd="6" destOrd="0" presId="urn:microsoft.com/office/officeart/2005/8/layout/hChevron3"/>
    <dgm:cxn modelId="{54074377-3E9A-49FC-BEF5-61EC0AE4E38F}" type="presParOf" srcId="{3910AC2B-7FEB-4D5B-9F3A-16A393EA7BCC}" destId="{24E632D8-87D5-4A67-8BC5-84B2090683CA}" srcOrd="7" destOrd="0" presId="urn:microsoft.com/office/officeart/2005/8/layout/hChevron3"/>
    <dgm:cxn modelId="{44B6C33B-F839-4CE1-9EF5-8F47468193EC}" type="presParOf" srcId="{3910AC2B-7FEB-4D5B-9F3A-16A393EA7BCC}" destId="{BFB29F0C-9F09-4015-8021-2CB1ACF3EA5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C6E39-AA61-4444-AC2C-A1AF72A09088}">
      <dsp:nvSpPr>
        <dsp:cNvPr id="0" name=""/>
        <dsp:cNvSpPr/>
      </dsp:nvSpPr>
      <dsp:spPr>
        <a:xfrm>
          <a:off x="991" y="2321775"/>
          <a:ext cx="1934261" cy="77370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Requirements</a:t>
          </a:r>
        </a:p>
      </dsp:txBody>
      <dsp:txXfrm>
        <a:off x="991" y="2321775"/>
        <a:ext cx="1740835" cy="773704"/>
      </dsp:txXfrm>
    </dsp:sp>
    <dsp:sp modelId="{B11A4C72-CBF1-46A6-8281-E69DE13ACF6A}">
      <dsp:nvSpPr>
        <dsp:cNvPr id="0" name=""/>
        <dsp:cNvSpPr/>
      </dsp:nvSpPr>
      <dsp:spPr>
        <a:xfrm>
          <a:off x="1548401" y="2321775"/>
          <a:ext cx="1934261" cy="7737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Access Data</a:t>
          </a:r>
        </a:p>
      </dsp:txBody>
      <dsp:txXfrm>
        <a:off x="1935253" y="2321775"/>
        <a:ext cx="1160557" cy="773704"/>
      </dsp:txXfrm>
    </dsp:sp>
    <dsp:sp modelId="{32E69906-80BB-43FD-8D38-5EE66A865FFC}">
      <dsp:nvSpPr>
        <dsp:cNvPr id="0" name=""/>
        <dsp:cNvSpPr/>
      </dsp:nvSpPr>
      <dsp:spPr>
        <a:xfrm>
          <a:off x="3095810" y="2321775"/>
          <a:ext cx="1934261" cy="7737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Prepare</a:t>
          </a:r>
        </a:p>
      </dsp:txBody>
      <dsp:txXfrm>
        <a:off x="3482662" y="2321775"/>
        <a:ext cx="1160557" cy="773704"/>
      </dsp:txXfrm>
    </dsp:sp>
    <dsp:sp modelId="{135FEB87-262C-45C4-96FB-2AB3F60D4033}">
      <dsp:nvSpPr>
        <dsp:cNvPr id="0" name=""/>
        <dsp:cNvSpPr/>
      </dsp:nvSpPr>
      <dsp:spPr>
        <a:xfrm>
          <a:off x="4643220" y="2321775"/>
          <a:ext cx="1934261" cy="7737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Visualize</a:t>
          </a:r>
        </a:p>
      </dsp:txBody>
      <dsp:txXfrm>
        <a:off x="5030072" y="2321775"/>
        <a:ext cx="1160557" cy="773704"/>
      </dsp:txXfrm>
    </dsp:sp>
    <dsp:sp modelId="{BFB29F0C-9F09-4015-8021-2CB1ACF3EA5A}">
      <dsp:nvSpPr>
        <dsp:cNvPr id="0" name=""/>
        <dsp:cNvSpPr/>
      </dsp:nvSpPr>
      <dsp:spPr>
        <a:xfrm>
          <a:off x="6190629" y="2321775"/>
          <a:ext cx="1934261" cy="7737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Share </a:t>
          </a:r>
          <a:endParaRPr lang="en-US" sz="2200" kern="1200" dirty="0"/>
        </a:p>
      </dsp:txBody>
      <dsp:txXfrm>
        <a:off x="6577481" y="2321775"/>
        <a:ext cx="1160557" cy="7737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4T07:47:48.1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16210 16475 0,'53'0'94,"-35"0"-94,70 0 15,124 0 1,176 0 15,-230 0-15,142 0-16,18 53 16,-18-36-1,-53-17 1,17 0-1,1 0 1,35 0 15,-142 0-15,-105 0 0,0 0-1,0-17 1</inkml:trace>
  <inkml:trace contextRef="#ctx0" brushRef="#br0" timeOffset="1118.935">22296 15575 0,'17'-18'78,"1"18"-78,105 0 16,1 0 0,105 0-16,106-52 31,-35 16-15,-194 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4T07:48:33.7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3193 10248 0,'35'0'16,"0"0"-1,18 0-15,123 0 16,160 0-1,16 0 1,1 0 15,35 0-15,124 71 0,-124-18-1,-300-53 1,71-89 15,-89-52-15,-52 53-1,-18-35 1,18-1 0,-18 18-1,0 18 1,0-88-1,-71 17 1,-88 0 0,1 36 15,52 88-15,-53-71-1,-159 0 1,107 35-16,-530-70 31,300 106-15,282 35-16,-17 0 15,-318 0 1,388 18 0,-88 158-1,53 124 1,88-89 15,18-34-31,35 52 47,0-141-47,0 212 31,176-106-15,-52-88-16,-54-71 15,36 36 1,70 17 0,-34-35-1,334 0 32,-265-53-31,195 0-16,212-71 47,-548 36-47,-17-18 15,-35 0 1,-18 36 0,0-19 46</inkml:trace>
  <inkml:trace contextRef="#ctx0" brushRef="#br0" timeOffset="916.348">6615 8237 0,'0'0'0,"0"-158"15,0-19-15,52 18 16,1-17-16,141-124 31,159-70-15,88 140-1,-264 160-15,70 35 16,564-159 0,-405 141-1,-71-35 1,-212 70 0,389-35-1,87 53 16,-369 35-15,281 159 0,265 159 15,-617-282-31,53-1 16,123 124-1,-106-17 1,159 193-1,-158 18 17,-107-106-17,-70-176 1,18 0-16,34 176 31,-34-123-15,-36-71-1,18-17 1,-35-36 15,-18-17 32</inkml:trace>
  <inkml:trace contextRef="#ctx0" brushRef="#br0" timeOffset="1569.084">14005 9013 0,'0'-17'16,"53"17"62,0 0-63,18 35-15,70 18 32,-88-53-32,17 35 15,-17-17 1,-35-18-1,-1 0 1,72-18 15,-1-123-15,71-88 0,-142 123-1,54-106 16,-54 195-15</inkml:trace>
  <inkml:trace contextRef="#ctx0" brushRef="#br0" timeOffset="6168.569">13494 12100 0,'17'0'47,"1"0"-47,53 0 15,34 0 1,142 0-1,141 0 17,-176 18-17,-88 0 1,-36-18 15,-71 0-31,1 0 16,0 0-1,17 0 17</inkml:trace>
  <inkml:trace contextRef="#ctx0" brushRef="#br0" timeOffset="6864.549">15928 11977 0,'53'0'78,"0"0"-78,53 17 0,-18 1 15,88 17 1,-105-35 0,-54 0-1</inkml:trace>
  <inkml:trace contextRef="#ctx0" brushRef="#br0" timeOffset="7421.684">17551 12083 0,'17'0'47,"1"0"-31,35 0-1,-18 0 1,36 0-16,87 0 16,-87 0-1,-36 0 1</inkml:trace>
  <inkml:trace contextRef="#ctx0" brushRef="#br0" timeOffset="10596.949">14711 10566 0,'0'0'16,"17"-53"-1,1 0 1,-18 35-16,18-35 16,52-123-1,18-71 1,283-423 31,17-36-32,-229 459-15,317-353 16,-17 18 0,70 18-1,35 88 1,-70 105 0,0 71-1,264-52 16,-299 246-15,-36-18 0,-105 124-1,17 0 1,35 71 0,54 105-1,-36-17 1,0 53-1,53 140 17,-212-158-17,-105-88 1,387 194 0,-370-212-1,124 71 1,-124-53-1,-53-35 1,-17 34 0,87 72-1,-69-89 17,-54-18-32,35 1 15,-52-36 1,17 71-1,71 71 1,-70-125 0,158 231-1,-106-177 1,-18 52 15,-17-70-15,-18 1-1,54 34 17,-36-70-17,-53-18 1,0-17-16,17 35 16,-17-18-1,53 36 1,-35-36 15,17 71-15,-17-71-16,-18-17 31,0 17-15,0-17 15,17-1-16</inkml:trace>
  <inkml:trace contextRef="#ctx0" brushRef="#br0" timeOffset="11403.705">25506 8978 0,'35'0'47,"18"53"-47,-18 0 31,-17-35-31,0-1 16,34 19 0,-16-19-16,17 18 15,35 18 1,-53-53 0,71 53 15,-71-53-16,18 0 1,-18-17 15,-35-19-15,36-52 0,17-18-1,17-17 1,1-36-1,-71 124-15,35-36 16,0 36 0,-17 0-1,17 17 17</inkml:trace>
  <inkml:trace contextRef="#ctx0" brushRef="#br0" timeOffset="28939.312">3792 15663 0,'53'0'0,"-106"0"16,124 0-16,-1 18 16,72-18-1,157 0 1,1 35 15,35-35-15,-123 0-1,53 0 1,176 0 15,-53 0-15,-177-17-1,-87 17 1,-89 0 0,-17 0 46,35-18-62,-36-17 31,-17-1 1,0 19-32,-35-1 15,-53-105 1,70 34 0,18-87-1,0 17 1,0 36-1,71-89 17,-18 18-32,-53 35 31,0 1-15,0 105 15,0 35 0,-18 0-15,0 18 15,-17 0-15,-18 0-16,-17 0 15,-213 0 1,-634 0-1,370 0 1,248 0 0,140 0-1,124 18 17,-71 17-17,-71 18 1,-193-35-1,-195-18 17,495 0-32,-1 0 15,54 0 1,-1 0 15,18 53 16,0-36-47,35 178 31,-35-143-15,18 19-16,-18 88 16,18-1-1,35 19 1,-36-54-1,-17 195 1,0-230 0,35 0 15,-17-70-15,0 17-1,-1-17 1,1-18 15,35 35-31,-35-35 16,87 35-1,-16-17-15,34 17 32,-52-17-32,334 52 31,-105-70-16,141 0 17,-282 0-17,-89-17 1,-52 17-16,0 0 172,-18-18-157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A06D-4991-4208-8C88-4E8BAD69A8B8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1775E-EDE2-4DE5-A02D-A8BD8C6F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1775E-EDE2-4DE5-A02D-A8BD8C6F6A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01775E-EDE2-4DE5-A02D-A8BD8C6F6A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3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5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4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76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9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72" y="3645025"/>
            <a:ext cx="10830654" cy="1362075"/>
          </a:xfrm>
        </p:spPr>
        <p:txBody>
          <a:bodyPr anchor="t"/>
          <a:lstStyle>
            <a:lvl1pPr algn="ctr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0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7687" y="881263"/>
            <a:ext cx="9198020" cy="1470025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0608" y="3048744"/>
            <a:ext cx="9219425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18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3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86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71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5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8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5"/>
          </p:nvPr>
        </p:nvSpPr>
        <p:spPr>
          <a:xfrm>
            <a:off x="608171" y="4794325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6"/>
          </p:nvPr>
        </p:nvSpPr>
        <p:spPr>
          <a:xfrm>
            <a:off x="4126987" y="4794325"/>
            <a:ext cx="394128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7"/>
          </p:nvPr>
        </p:nvSpPr>
        <p:spPr>
          <a:xfrm>
            <a:off x="8242859" y="4788396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8"/>
          </p:nvPr>
        </p:nvSpPr>
        <p:spPr>
          <a:xfrm>
            <a:off x="608171" y="4277817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19"/>
          </p:nvPr>
        </p:nvSpPr>
        <p:spPr>
          <a:xfrm>
            <a:off x="4126987" y="4277817"/>
            <a:ext cx="394128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0"/>
          </p:nvPr>
        </p:nvSpPr>
        <p:spPr>
          <a:xfrm>
            <a:off x="8242859" y="4271888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087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15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7391738" y="1196752"/>
            <a:ext cx="3961844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5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1196752"/>
            <a:ext cx="4405839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3327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4405998" cy="1642193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2060848"/>
            <a:ext cx="4405839" cy="3816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9999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044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34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6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85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9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0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0DA5-0C76-4851-AA82-0B75261F9EB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2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8915400 w 12192000"/>
              <a:gd name="connsiteY2" fmla="*/ 4593771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8915400" y="45937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712" y="154049"/>
            <a:ext cx="1020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cap="all" spc="-150" dirty="0">
                <a:solidFill>
                  <a:schemeClr val="accent3"/>
                </a:solidFill>
              </a:rPr>
              <a:t>SAP Analytics cloud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367" y="2062424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 dirty="0">
                <a:solidFill>
                  <a:schemeClr val="bg1"/>
                </a:solidFill>
              </a:rPr>
              <a:t>Anurag Bajaj</a:t>
            </a:r>
          </a:p>
          <a:p>
            <a:r>
              <a:rPr lang="en-US" sz="3600" spc="-150" dirty="0">
                <a:solidFill>
                  <a:schemeClr val="bg1"/>
                </a:solidFill>
              </a:rPr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6981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Model Types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92CE535-065A-4B57-9599-48C49E2C0A58}"/>
              </a:ext>
            </a:extLst>
          </p:cNvPr>
          <p:cNvSpPr txBox="1"/>
          <p:nvPr/>
        </p:nvSpPr>
        <p:spPr>
          <a:xfrm>
            <a:off x="1588" y="914401"/>
            <a:ext cx="121142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Embedded</a:t>
            </a:r>
            <a:r>
              <a:rPr lang="en-US" sz="2400" dirty="0"/>
              <a:t> V/s Public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Embedded Models are used ONLY and ONLY by one story where we embed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Public model are stored in SAC folders and can be used by any 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/>
              <a:t>Analytic</a:t>
            </a:r>
            <a:r>
              <a:rPr lang="en-US" sz="2400" dirty="0"/>
              <a:t> V/s Planning</a:t>
            </a:r>
          </a:p>
          <a:p>
            <a:r>
              <a:rPr lang="en-US" sz="2400" dirty="0"/>
              <a:t>Analytics model also known as BI Model and these are used to create BI Stories. However planning models are special models used for planning only scenarios.</a:t>
            </a:r>
          </a:p>
          <a:p>
            <a:r>
              <a:rPr lang="en-US" sz="2400" dirty="0"/>
              <a:t>Most of the models are BI Models = All measures are combined to name </a:t>
            </a:r>
            <a:r>
              <a:rPr lang="en-US" sz="2400" b="1" dirty="0"/>
              <a:t>Account Dim</a:t>
            </a:r>
          </a:p>
          <a:p>
            <a:r>
              <a:rPr lang="en-US" sz="2400" dirty="0"/>
              <a:t>A planning model has following mandatory – Account, Time, optionally we have Category (Versioning data) and Org Dimension</a:t>
            </a:r>
          </a:p>
          <a:p>
            <a:endParaRPr lang="en-US" sz="2400" dirty="0"/>
          </a:p>
          <a:p>
            <a:r>
              <a:rPr lang="en-US" sz="2400" b="1" dirty="0"/>
              <a:t>Acquired</a:t>
            </a:r>
            <a:r>
              <a:rPr lang="en-US" sz="2400" dirty="0"/>
              <a:t> v/s Live</a:t>
            </a:r>
          </a:p>
          <a:p>
            <a:r>
              <a:rPr lang="en-US" sz="2400" dirty="0"/>
              <a:t>Acquired – All the data is loaded inside SAC source could be a file or acquired source like SAP system or Google drive</a:t>
            </a:r>
          </a:p>
          <a:p>
            <a:r>
              <a:rPr lang="en-US" sz="2400" dirty="0"/>
              <a:t>Live – Data is fetched at runtime, Model is created as just a skeleton. Trial – BW, HANA</a:t>
            </a:r>
          </a:p>
        </p:txBody>
      </p:sp>
    </p:spTree>
    <p:extLst>
      <p:ext uri="{BB962C8B-B14F-4D97-AF65-F5344CB8AC3E}">
        <p14:creationId xmlns:p14="http://schemas.microsoft.com/office/powerpoint/2010/main" val="406038102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Types of filters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5761C1B-BB4B-4309-8F96-649C079CD9A7}"/>
              </a:ext>
            </a:extLst>
          </p:cNvPr>
          <p:cNvSpPr txBox="1"/>
          <p:nvPr/>
        </p:nvSpPr>
        <p:spPr>
          <a:xfrm>
            <a:off x="76200" y="990601"/>
            <a:ext cx="739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Page filter – Applies only to current page</a:t>
            </a:r>
          </a:p>
          <a:p>
            <a:r>
              <a:rPr lang="en-US" sz="3200" dirty="0"/>
              <a:t>Story Filter – Entire story</a:t>
            </a:r>
          </a:p>
        </p:txBody>
      </p:sp>
    </p:spTree>
    <p:extLst>
      <p:ext uri="{BB962C8B-B14F-4D97-AF65-F5344CB8AC3E}">
        <p14:creationId xmlns:p14="http://schemas.microsoft.com/office/powerpoint/2010/main" val="370193689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Standard Practice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64096A4-ACF5-4B89-84C0-06BEDE6C22A2}"/>
              </a:ext>
            </a:extLst>
          </p:cNvPr>
          <p:cNvSpPr txBox="1"/>
          <p:nvPr/>
        </p:nvSpPr>
        <p:spPr>
          <a:xfrm>
            <a:off x="152400" y="990600"/>
            <a:ext cx="1196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pre-requisite to make sure that our design is a good dashboard with accuracy, it depends on input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case the data has anomalies (blank, errors) You can use data wrangling to correct it but remember that we should ask the source to correct as much as possible.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ABA582B-59ED-49F2-A08E-9E0857A8D8D7}"/>
              </a:ext>
            </a:extLst>
          </p:cNvPr>
          <p:cNvSpPr txBox="1"/>
          <p:nvPr/>
        </p:nvSpPr>
        <p:spPr>
          <a:xfrm>
            <a:off x="152400" y="2745305"/>
            <a:ext cx="11828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https://www.rdocumentation.org/packages/wordcloud/versions/2.6/topics/wordcloud</a:t>
            </a:r>
          </a:p>
        </p:txBody>
      </p:sp>
    </p:spTree>
    <p:extLst>
      <p:ext uri="{BB962C8B-B14F-4D97-AF65-F5344CB8AC3E}">
        <p14:creationId xmlns:p14="http://schemas.microsoft.com/office/powerpoint/2010/main" val="34707250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B74BE-8011-4153-8F37-3BEF9C1F4CC0}"/>
              </a:ext>
            </a:extLst>
          </p:cNvPr>
          <p:cNvSpPr txBox="1"/>
          <p:nvPr/>
        </p:nvSpPr>
        <p:spPr>
          <a:xfrm>
            <a:off x="3512128" y="2507734"/>
            <a:ext cx="61745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/>
              <a:t>End of Day 2</a:t>
            </a:r>
          </a:p>
        </p:txBody>
      </p:sp>
    </p:spTree>
    <p:extLst>
      <p:ext uri="{BB962C8B-B14F-4D97-AF65-F5344CB8AC3E}">
        <p14:creationId xmlns:p14="http://schemas.microsoft.com/office/powerpoint/2010/main" val="3867772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Vector | Flat people with question marks background">
            <a:extLst>
              <a:ext uri="{FF2B5EF4-FFF2-40B4-BE49-F238E27FC236}">
                <a16:creationId xmlns:a16="http://schemas.microsoft.com/office/drawing/2014/main" id="{E158EC70-4769-4E41-A278-C90EC4E48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246"/>
          <a:stretch/>
        </p:blipFill>
        <p:spPr bwMode="auto">
          <a:xfrm>
            <a:off x="1848418" y="639706"/>
            <a:ext cx="7599507" cy="590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4C3DB2-D47E-4B94-804B-87AF1FDEF86E}"/>
              </a:ext>
            </a:extLst>
          </p:cNvPr>
          <p:cNvSpPr txBox="1"/>
          <p:nvPr/>
        </p:nvSpPr>
        <p:spPr>
          <a:xfrm>
            <a:off x="4535055" y="1052946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08118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ki Jumping Arena - Free Presentation Templates">
            <a:extLst>
              <a:ext uri="{FF2B5EF4-FFF2-40B4-BE49-F238E27FC236}">
                <a16:creationId xmlns:a16="http://schemas.microsoft.com/office/drawing/2014/main" id="{B0D7E6A1-F72A-4F69-B4FB-A4ED7A0C6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6" b="224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0833" y="3429000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Anurag Bajaj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150" dirty="0">
                <a:solidFill>
                  <a:prstClr val="white"/>
                </a:solidFill>
                <a:latin typeface="Calibri" panose="020F0502020204030204"/>
              </a:rPr>
              <a:t>anurag.bajaj02@gmail.com</a:t>
            </a:r>
            <a:endParaRPr kumimoji="0" lang="en-US" sz="3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Agenda – Day 2</a:t>
            </a:r>
          </a:p>
        </p:txBody>
      </p:sp>
      <p:sp>
        <p:nvSpPr>
          <p:cNvPr id="4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23055" y="6548582"/>
            <a:ext cx="2225295" cy="20362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Anubhav trainings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5B41D-1DDF-48C9-A5AF-075F84492B68}"/>
              </a:ext>
            </a:extLst>
          </p:cNvPr>
          <p:cNvSpPr txBox="1"/>
          <p:nvPr/>
        </p:nvSpPr>
        <p:spPr>
          <a:xfrm>
            <a:off x="247878" y="982353"/>
            <a:ext cx="116962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BI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Basics of BI and Steps used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Understanding Data types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Dimension v/s Measures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The Account Dimension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Data types in prediction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Introduction to use case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---Break---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 Scenario – BI Scenario (Ann Jackson) – Hands 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- Create Data model – Type Analytic, Public, Acquired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Create Story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Create Responsive Page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Add Charts – Numeric Point, Bar, Pie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Add Panels with in Responsive page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Input Controls – Measure, Dimension and Input Control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Geo Map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- R Visualization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Table Control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- Linked Analysis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185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BI and steps in BI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D244890-F002-43A1-84CE-97A597F5A188}"/>
              </a:ext>
            </a:extLst>
          </p:cNvPr>
          <p:cNvSpPr txBox="1"/>
          <p:nvPr/>
        </p:nvSpPr>
        <p:spPr>
          <a:xfrm>
            <a:off x="152400" y="1066801"/>
            <a:ext cx="1143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BI Stands for Business Intelligence, it comprises the strategies and technologies used by enterprises for the data analysis on historic data for finding patterns and taking future decisions.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8EE761B-479F-4649-A3FA-B5E883C1F384}"/>
              </a:ext>
            </a:extLst>
          </p:cNvPr>
          <p:cNvGraphicFramePr/>
          <p:nvPr/>
        </p:nvGraphicFramePr>
        <p:xfrm>
          <a:off x="2033060" y="72037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57404A-4FC6-41BA-BDBA-A50DE23F0525}"/>
              </a:ext>
            </a:extLst>
          </p:cNvPr>
          <p:cNvSpPr txBox="1"/>
          <p:nvPr/>
        </p:nvSpPr>
        <p:spPr>
          <a:xfrm>
            <a:off x="662131" y="3990708"/>
            <a:ext cx="2741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Discuss with end users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Articulate requirements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Plan for where will data come from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E98024-9CDB-4D7E-A4E3-94DB733D0B92}"/>
              </a:ext>
            </a:extLst>
          </p:cNvPr>
          <p:cNvSpPr txBox="1"/>
          <p:nvPr/>
        </p:nvSpPr>
        <p:spPr>
          <a:xfrm>
            <a:off x="2971801" y="5225929"/>
            <a:ext cx="2741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Configure source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Analyze raw data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Bring data or use LIVE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23134E-6E57-445F-9311-28E85F26C9F9}"/>
              </a:ext>
            </a:extLst>
          </p:cNvPr>
          <p:cNvSpPr txBox="1"/>
          <p:nvPr/>
        </p:nvSpPr>
        <p:spPr>
          <a:xfrm>
            <a:off x="4943873" y="3990707"/>
            <a:ext cx="2741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Conversions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Transformation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Enrichments</a:t>
            </a:r>
          </a:p>
          <a:p>
            <a:pPr defTabSz="1218987"/>
            <a:r>
              <a:rPr lang="en-US" dirty="0">
                <a:solidFill>
                  <a:prstClr val="black"/>
                </a:solidFill>
                <a:latin typeface="Calibri"/>
              </a:rPr>
              <a:t>Wrangling and modeling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6EA8D-13D3-4C28-948A-063A22D896BC}"/>
              </a:ext>
            </a:extLst>
          </p:cNvPr>
          <p:cNvSpPr txBox="1"/>
          <p:nvPr/>
        </p:nvSpPr>
        <p:spPr>
          <a:xfrm>
            <a:off x="6773772" y="5188105"/>
            <a:ext cx="3284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Use widgets (map, chart, table)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Configure Dim / Measures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Apply formulas and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cal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F8A0A7-8815-4CD4-98AF-CEFF9BABD315}"/>
              </a:ext>
            </a:extLst>
          </p:cNvPr>
          <p:cNvSpPr txBox="1"/>
          <p:nvPr/>
        </p:nvSpPr>
        <p:spPr>
          <a:xfrm>
            <a:off x="8516628" y="3997670"/>
            <a:ext cx="3284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Collaboration with business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Feedbacks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Apply changes</a:t>
            </a:r>
          </a:p>
        </p:txBody>
      </p:sp>
    </p:spTree>
    <p:extLst>
      <p:ext uri="{BB962C8B-B14F-4D97-AF65-F5344CB8AC3E}">
        <p14:creationId xmlns:p14="http://schemas.microsoft.com/office/powerpoint/2010/main" val="184258739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Understand Data Types – Dimensions &amp; Measures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E6965A7-A92A-448F-973B-6F1A1C3CD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455986"/>
              </p:ext>
            </p:extLst>
          </p:nvPr>
        </p:nvGraphicFramePr>
        <p:xfrm>
          <a:off x="2946399" y="2483984"/>
          <a:ext cx="629920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867">
                  <a:extLst>
                    <a:ext uri="{9D8B030D-6E8A-4147-A177-3AD203B41FA5}">
                      <a16:colId xmlns:a16="http://schemas.microsoft.com/office/drawing/2014/main" val="1204850301"/>
                    </a:ext>
                  </a:extLst>
                </a:gridCol>
                <a:gridCol w="1049867">
                  <a:extLst>
                    <a:ext uri="{9D8B030D-6E8A-4147-A177-3AD203B41FA5}">
                      <a16:colId xmlns:a16="http://schemas.microsoft.com/office/drawing/2014/main" val="1390646121"/>
                    </a:ext>
                  </a:extLst>
                </a:gridCol>
                <a:gridCol w="1049867">
                  <a:extLst>
                    <a:ext uri="{9D8B030D-6E8A-4147-A177-3AD203B41FA5}">
                      <a16:colId xmlns:a16="http://schemas.microsoft.com/office/drawing/2014/main" val="3467074400"/>
                    </a:ext>
                  </a:extLst>
                </a:gridCol>
                <a:gridCol w="1049867">
                  <a:extLst>
                    <a:ext uri="{9D8B030D-6E8A-4147-A177-3AD203B41FA5}">
                      <a16:colId xmlns:a16="http://schemas.microsoft.com/office/drawing/2014/main" val="1265159009"/>
                    </a:ext>
                  </a:extLst>
                </a:gridCol>
                <a:gridCol w="1049867">
                  <a:extLst>
                    <a:ext uri="{9D8B030D-6E8A-4147-A177-3AD203B41FA5}">
                      <a16:colId xmlns:a16="http://schemas.microsoft.com/office/drawing/2014/main" val="3662968458"/>
                    </a:ext>
                  </a:extLst>
                </a:gridCol>
                <a:gridCol w="1049867">
                  <a:extLst>
                    <a:ext uri="{9D8B030D-6E8A-4147-A177-3AD203B41FA5}">
                      <a16:colId xmlns:a16="http://schemas.microsoft.com/office/drawing/2014/main" val="3087204769"/>
                    </a:ext>
                  </a:extLst>
                </a:gridCol>
              </a:tblGrid>
              <a:tr h="311507">
                <a:tc>
                  <a:txBody>
                    <a:bodyPr/>
                    <a:lstStyle/>
                    <a:p>
                      <a:r>
                        <a:rPr lang="en-US" sz="1600" dirty="0"/>
                        <a:t>ORDID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QTY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AMT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478001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545048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046493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8500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119475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6893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9500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105806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7500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26621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BD610B4-7E05-4951-8D30-4D1580696386}"/>
              </a:ext>
            </a:extLst>
          </p:cNvPr>
          <p:cNvSpPr txBox="1"/>
          <p:nvPr/>
        </p:nvSpPr>
        <p:spPr>
          <a:xfrm>
            <a:off x="2890982" y="1810327"/>
            <a:ext cx="6479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 or transaction data – KPI Key performance indicator</a:t>
            </a:r>
          </a:p>
          <a:p>
            <a:r>
              <a:rPr lang="en-US" dirty="0"/>
              <a:t>A Numeric field - measure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6DA661-A984-4030-91A0-D473BAB22EB8}"/>
              </a:ext>
            </a:extLst>
          </p:cNvPr>
          <p:cNvSpPr txBox="1"/>
          <p:nvPr/>
        </p:nvSpPr>
        <p:spPr>
          <a:xfrm>
            <a:off x="2946399" y="4830944"/>
            <a:ext cx="629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Qty, Total Amount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F27243F-0F04-4CF7-ADF9-D6B9F7577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424244"/>
              </p:ext>
            </p:extLst>
          </p:nvPr>
        </p:nvGraphicFramePr>
        <p:xfrm>
          <a:off x="144274" y="1321646"/>
          <a:ext cx="267716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660">
                  <a:extLst>
                    <a:ext uri="{9D8B030D-6E8A-4147-A177-3AD203B41FA5}">
                      <a16:colId xmlns:a16="http://schemas.microsoft.com/office/drawing/2014/main" val="27288248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476513669"/>
                    </a:ext>
                  </a:extLst>
                </a:gridCol>
              </a:tblGrid>
              <a:tr h="212664">
                <a:tc>
                  <a:txBody>
                    <a:bodyPr/>
                    <a:lstStyle/>
                    <a:p>
                      <a:r>
                        <a:rPr lang="en-US" sz="1200" dirty="0" err="1"/>
                        <a:t>CustomerID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355203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44930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91476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IBM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321922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73358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00B7486-B2C0-420D-906A-34E63511FCA5}"/>
              </a:ext>
            </a:extLst>
          </p:cNvPr>
          <p:cNvSpPr txBox="1"/>
          <p:nvPr/>
        </p:nvSpPr>
        <p:spPr>
          <a:xfrm>
            <a:off x="144274" y="2788522"/>
            <a:ext cx="2065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Apple 17100</a:t>
            </a:r>
          </a:p>
          <a:p>
            <a:r>
              <a:rPr lang="en-US" dirty="0"/>
              <a:t>SAP     19500</a:t>
            </a:r>
          </a:p>
          <a:p>
            <a:r>
              <a:rPr lang="en-US" dirty="0"/>
              <a:t>IBM    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52D160-6E88-4DA1-BBAE-32B9AA478281}"/>
              </a:ext>
            </a:extLst>
          </p:cNvPr>
          <p:cNvSpPr txBox="1"/>
          <p:nvPr/>
        </p:nvSpPr>
        <p:spPr>
          <a:xfrm>
            <a:off x="68074" y="919578"/>
            <a:ext cx="3680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Master Data - Dimension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B596AF6-3B14-45CE-BECC-C33140346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533523"/>
              </p:ext>
            </p:extLst>
          </p:nvPr>
        </p:nvGraphicFramePr>
        <p:xfrm>
          <a:off x="9722614" y="1124527"/>
          <a:ext cx="267716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660">
                  <a:extLst>
                    <a:ext uri="{9D8B030D-6E8A-4147-A177-3AD203B41FA5}">
                      <a16:colId xmlns:a16="http://schemas.microsoft.com/office/drawing/2014/main" val="27288248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476513669"/>
                    </a:ext>
                  </a:extLst>
                </a:gridCol>
              </a:tblGrid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355203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LAPTOP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44930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PROJECTOR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91476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321922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73358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48DC345-837A-4648-9CA0-BB842BFECF13}"/>
              </a:ext>
            </a:extLst>
          </p:cNvPr>
          <p:cNvSpPr txBox="1"/>
          <p:nvPr/>
        </p:nvSpPr>
        <p:spPr>
          <a:xfrm>
            <a:off x="9624393" y="2636520"/>
            <a:ext cx="3238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product was most selling one?</a:t>
            </a:r>
          </a:p>
        </p:txBody>
      </p:sp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370C6B0F-DFA4-4877-8A88-A1C434C2E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302600"/>
              </p:ext>
            </p:extLst>
          </p:nvPr>
        </p:nvGraphicFramePr>
        <p:xfrm>
          <a:off x="9624393" y="4835331"/>
          <a:ext cx="267716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660">
                  <a:extLst>
                    <a:ext uri="{9D8B030D-6E8A-4147-A177-3AD203B41FA5}">
                      <a16:colId xmlns:a16="http://schemas.microsoft.com/office/drawing/2014/main" val="27288248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476513669"/>
                    </a:ext>
                  </a:extLst>
                </a:gridCol>
              </a:tblGrid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355203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Europe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44930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91476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APJ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Asia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321922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733586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5D5941BE-5F3E-4E6F-BDF0-7E5CF0BFC2C5}"/>
              </a:ext>
            </a:extLst>
          </p:cNvPr>
          <p:cNvSpPr/>
          <p:nvPr/>
        </p:nvSpPr>
        <p:spPr>
          <a:xfrm>
            <a:off x="68074" y="5200276"/>
            <a:ext cx="2316986" cy="1191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55361112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Understand Data Types – Dimensions &amp; Measures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1FAEF6-70ED-45AC-B5ED-4D87AF530358}"/>
              </a:ext>
            </a:extLst>
          </p:cNvPr>
          <p:cNvSpPr txBox="1"/>
          <p:nvPr/>
        </p:nvSpPr>
        <p:spPr>
          <a:xfrm>
            <a:off x="4205178" y="1143001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Fact Table – Measures – KPI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Key performance indicator 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Transaction Data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3FEAB393-6C76-4350-ABEB-D4959E2770A3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1143000"/>
          <a:ext cx="3048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889462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2162790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5444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60233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IBM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49271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500695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2119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207036"/>
                  </a:ext>
                </a:extLst>
              </a:tr>
            </a:tbl>
          </a:graphicData>
        </a:graphic>
      </p:graphicFrame>
      <p:sp>
        <p:nvSpPr>
          <p:cNvPr id="130" name="TextBox 129">
            <a:extLst>
              <a:ext uri="{FF2B5EF4-FFF2-40B4-BE49-F238E27FC236}">
                <a16:creationId xmlns:a16="http://schemas.microsoft.com/office/drawing/2014/main" id="{841E676F-BDA8-43AD-BA1E-8597320842ED}"/>
              </a:ext>
            </a:extLst>
          </p:cNvPr>
          <p:cNvSpPr txBox="1"/>
          <p:nvPr/>
        </p:nvSpPr>
        <p:spPr>
          <a:xfrm>
            <a:off x="196532" y="726605"/>
            <a:ext cx="605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Dimension Data – Master Data</a:t>
            </a:r>
          </a:p>
        </p:txBody>
      </p:sp>
      <p:graphicFrame>
        <p:nvGraphicFramePr>
          <p:cNvPr id="132" name="Table 12">
            <a:extLst>
              <a:ext uri="{FF2B5EF4-FFF2-40B4-BE49-F238E27FC236}">
                <a16:creationId xmlns:a16="http://schemas.microsoft.com/office/drawing/2014/main" id="{276D1AEE-2B10-4C93-9227-7DB0B5D9FDF3}"/>
              </a:ext>
            </a:extLst>
          </p:cNvPr>
          <p:cNvGraphicFramePr>
            <a:graphicFrameLocks noGrp="1"/>
          </p:cNvGraphicFramePr>
          <p:nvPr/>
        </p:nvGraphicFramePr>
        <p:xfrm>
          <a:off x="9005537" y="1223343"/>
          <a:ext cx="30480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889462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2162790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5444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Laptop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60233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SmartPhones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49271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500695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 Drive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2119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CD 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207036"/>
                  </a:ext>
                </a:extLst>
              </a:tr>
            </a:tbl>
          </a:graphicData>
        </a:graphic>
      </p:graphicFrame>
      <p:sp>
        <p:nvSpPr>
          <p:cNvPr id="134" name="TextBox 133">
            <a:extLst>
              <a:ext uri="{FF2B5EF4-FFF2-40B4-BE49-F238E27FC236}">
                <a16:creationId xmlns:a16="http://schemas.microsoft.com/office/drawing/2014/main" id="{2E4266D7-3F6D-4527-86F5-06D370699CEB}"/>
              </a:ext>
            </a:extLst>
          </p:cNvPr>
          <p:cNvSpPr txBox="1"/>
          <p:nvPr/>
        </p:nvSpPr>
        <p:spPr>
          <a:xfrm>
            <a:off x="8124297" y="776919"/>
            <a:ext cx="605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Dimension Data – Master Data</a:t>
            </a:r>
          </a:p>
        </p:txBody>
      </p:sp>
    </p:spTree>
    <p:extLst>
      <p:ext uri="{BB962C8B-B14F-4D97-AF65-F5344CB8AC3E}">
        <p14:creationId xmlns:p14="http://schemas.microsoft.com/office/powerpoint/2010/main" val="15579931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Account Dimension &amp; Hierarchy?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6222F84-C5F6-42B3-B48F-DBE83E1F58BD}"/>
              </a:ext>
            </a:extLst>
          </p:cNvPr>
          <p:cNvSpPr txBox="1"/>
          <p:nvPr/>
        </p:nvSpPr>
        <p:spPr>
          <a:xfrm>
            <a:off x="152400" y="990600"/>
            <a:ext cx="1310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All our measures in data combined together and make a special dimension called Account.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Account – Amount, Qty (together)  - all measures (numeric)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In planning the definition of account dimension is a business entity.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b="1" dirty="0">
                <a:solidFill>
                  <a:prstClr val="black"/>
                </a:solidFill>
                <a:latin typeface="Calibri"/>
              </a:rPr>
              <a:t>Hierarchy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Is built by combining dimensions together which has some relationship of kind levels.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When dimensions make a Tree data structure together, its called hierarchy.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6A8AB9-B372-4477-AB26-A7D5E329AC7C}"/>
              </a:ext>
            </a:extLst>
          </p:cNvPr>
          <p:cNvSpPr txBox="1"/>
          <p:nvPr/>
        </p:nvSpPr>
        <p:spPr>
          <a:xfrm>
            <a:off x="3429000" y="4254923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Level-based hierarchy – can have multiple levels e.g. Location, product, customer….More than 2 columns makes hierarchy.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Parent-child hierarchy (level 1) – Only 2 columns, you can make parent child e.g. employee-manager</a:t>
            </a:r>
          </a:p>
        </p:txBody>
      </p:sp>
    </p:spTree>
    <p:extLst>
      <p:ext uri="{BB962C8B-B14F-4D97-AF65-F5344CB8AC3E}">
        <p14:creationId xmlns:p14="http://schemas.microsoft.com/office/powerpoint/2010/main" val="422935122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Prediction – Types of Data Types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E0947934-DAF0-44C7-A1BF-C50E4495ADFE}"/>
              </a:ext>
            </a:extLst>
          </p:cNvPr>
          <p:cNvSpPr/>
          <p:nvPr/>
        </p:nvSpPr>
        <p:spPr>
          <a:xfrm>
            <a:off x="4800600" y="1345818"/>
            <a:ext cx="3124200" cy="711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Data Types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2600F22-5429-4A4E-AC94-CAEB73B53D37}"/>
              </a:ext>
            </a:extLst>
          </p:cNvPr>
          <p:cNvSpPr/>
          <p:nvPr/>
        </p:nvSpPr>
        <p:spPr>
          <a:xfrm>
            <a:off x="2133600" y="2749063"/>
            <a:ext cx="2438400" cy="685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Categorial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(Dimensions)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652A25-5DBD-4346-880D-10443A7BCD3C}"/>
              </a:ext>
            </a:extLst>
          </p:cNvPr>
          <p:cNvSpPr/>
          <p:nvPr/>
        </p:nvSpPr>
        <p:spPr>
          <a:xfrm>
            <a:off x="7618413" y="2749063"/>
            <a:ext cx="2438400" cy="685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Continuous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(Measures)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A5C9E1-A4C1-4BED-A0E2-85AC58ECBB89}"/>
              </a:ext>
            </a:extLst>
          </p:cNvPr>
          <p:cNvSpPr/>
          <p:nvPr/>
        </p:nvSpPr>
        <p:spPr>
          <a:xfrm>
            <a:off x="228600" y="4038601"/>
            <a:ext cx="1905000" cy="533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Nominal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1EDA1A-F489-4E5E-A337-0F2218E4368E}"/>
              </a:ext>
            </a:extLst>
          </p:cNvPr>
          <p:cNvSpPr/>
          <p:nvPr/>
        </p:nvSpPr>
        <p:spPr>
          <a:xfrm>
            <a:off x="3010907" y="4038601"/>
            <a:ext cx="1905000" cy="533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Ordinal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A9D15E1-273F-4E21-8BB2-CCCC2437F754}"/>
              </a:ext>
            </a:extLst>
          </p:cNvPr>
          <p:cNvSpPr/>
          <p:nvPr/>
        </p:nvSpPr>
        <p:spPr>
          <a:xfrm>
            <a:off x="6781800" y="4036858"/>
            <a:ext cx="1905000" cy="533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Interval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8FA24F7-3B07-4628-B4E4-A04808AF156D}"/>
              </a:ext>
            </a:extLst>
          </p:cNvPr>
          <p:cNvSpPr/>
          <p:nvPr/>
        </p:nvSpPr>
        <p:spPr>
          <a:xfrm>
            <a:off x="9296400" y="4036858"/>
            <a:ext cx="1905000" cy="533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Ratio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7C4AF97-3710-475D-A78A-B6C81E03243A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5400000">
            <a:off x="1965080" y="2650878"/>
            <a:ext cx="603743" cy="2171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6FAA735-1CE3-47BB-8DD7-9B9FE56C7D5D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16200000" flipH="1">
            <a:off x="3356233" y="3431425"/>
            <a:ext cx="603743" cy="6106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416CA2F-877B-4591-A302-AD8F22FFDFB2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5400000">
            <a:off x="7984957" y="3184202"/>
            <a:ext cx="602000" cy="11033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B89EBF7-63A0-4EB1-854D-1D349F26B6AE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9242256" y="3030214"/>
            <a:ext cx="602000" cy="14112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F4A79D4-0684-4F16-8289-ACB1AE52C1B8}"/>
              </a:ext>
            </a:extLst>
          </p:cNvPr>
          <p:cNvCxnSpPr>
            <a:stCxn id="2" idx="4"/>
            <a:endCxn id="3" idx="0"/>
          </p:cNvCxnSpPr>
          <p:nvPr/>
        </p:nvCxnSpPr>
        <p:spPr>
          <a:xfrm rot="5400000">
            <a:off x="4511663" y="898025"/>
            <a:ext cx="692174" cy="30099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FDABAE5-8D03-4A1B-9553-8B9F1F84A3FB}"/>
              </a:ext>
            </a:extLst>
          </p:cNvPr>
          <p:cNvCxnSpPr>
            <a:stCxn id="2" idx="4"/>
            <a:endCxn id="4" idx="0"/>
          </p:cNvCxnSpPr>
          <p:nvPr/>
        </p:nvCxnSpPr>
        <p:spPr>
          <a:xfrm rot="16200000" flipH="1">
            <a:off x="7254069" y="1165519"/>
            <a:ext cx="692174" cy="24749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4ED58A-BF18-431F-92F8-DE673C7776C2}"/>
              </a:ext>
            </a:extLst>
          </p:cNvPr>
          <p:cNvSpPr txBox="1"/>
          <p:nvPr/>
        </p:nvSpPr>
        <p:spPr>
          <a:xfrm>
            <a:off x="172961" y="4800601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Discrete values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e.g. customer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CUS1, CUS20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4E79B8-F891-488C-8F8F-D0F40D8F6DBF}"/>
              </a:ext>
            </a:extLst>
          </p:cNvPr>
          <p:cNvSpPr txBox="1"/>
          <p:nvPr/>
        </p:nvSpPr>
        <p:spPr>
          <a:xfrm>
            <a:off x="2763761" y="4814661"/>
            <a:ext cx="243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Follows an order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Month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   Weeks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        Days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EF7FD4-760E-478D-AD04-1E3D69BE01FC}"/>
              </a:ext>
            </a:extLst>
          </p:cNvPr>
          <p:cNvSpPr txBox="1"/>
          <p:nvPr/>
        </p:nvSpPr>
        <p:spPr>
          <a:xfrm>
            <a:off x="5638800" y="4800600"/>
            <a:ext cx="327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We can add and subtract but cant multiply, NO TRUE Zero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Temperature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1CB5BF-B98E-4992-A338-CCA8FFD7BE07}"/>
              </a:ext>
            </a:extLst>
          </p:cNvPr>
          <p:cNvSpPr txBox="1"/>
          <p:nvPr/>
        </p:nvSpPr>
        <p:spPr>
          <a:xfrm>
            <a:off x="9220200" y="4953000"/>
            <a:ext cx="304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All arithmetic's allowed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Absolute 0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Gross Amount, Qty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FC7AEE0-6C5A-47FA-894E-17DD197B8217}"/>
                  </a:ext>
                </a:extLst>
              </p14:cNvPr>
              <p14:cNvContentPartPr/>
              <p14:nvPr/>
            </p14:nvContentPartPr>
            <p14:xfrm>
              <a:off x="5835600" y="5556240"/>
              <a:ext cx="2642040" cy="400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FC7AEE0-6C5A-47FA-894E-17DD197B82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26240" y="5546880"/>
                <a:ext cx="2660760" cy="41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490640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Use Case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A1DE00-72A7-41EE-B3CC-BEDFB5EFBC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9336" y="980729"/>
            <a:ext cx="10972800" cy="48418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Mobility Company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426CDB-F03B-47C4-B7AB-04D6EEDAF2E6}"/>
              </a:ext>
            </a:extLst>
          </p:cNvPr>
          <p:cNvSpPr txBox="1"/>
          <p:nvPr/>
        </p:nvSpPr>
        <p:spPr>
          <a:xfrm>
            <a:off x="119336" y="1416361"/>
            <a:ext cx="11767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Story is a dashboard. Where we keep multiple pages and each page contains multiple widgets.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E7C268-0F94-46F0-8879-0EF1703C28C4}"/>
              </a:ext>
            </a:extLst>
          </p:cNvPr>
          <p:cNvSpPr/>
          <p:nvPr/>
        </p:nvSpPr>
        <p:spPr>
          <a:xfrm>
            <a:off x="657835" y="31242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Story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FEF594-6FED-4F9B-B8F7-5F53EC9D6B8E}"/>
              </a:ext>
            </a:extLst>
          </p:cNvPr>
          <p:cNvSpPr/>
          <p:nvPr/>
        </p:nvSpPr>
        <p:spPr>
          <a:xfrm>
            <a:off x="4038600" y="3086100"/>
            <a:ext cx="2286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FBA42F-D887-40CD-8FCD-54628CCFD2B0}"/>
              </a:ext>
            </a:extLst>
          </p:cNvPr>
          <p:cNvSpPr/>
          <p:nvPr/>
        </p:nvSpPr>
        <p:spPr>
          <a:xfrm>
            <a:off x="4191000" y="3238500"/>
            <a:ext cx="2286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CB55FB-AAE1-4C68-BCBF-3C0CA46BD575}"/>
              </a:ext>
            </a:extLst>
          </p:cNvPr>
          <p:cNvSpPr/>
          <p:nvPr/>
        </p:nvSpPr>
        <p:spPr>
          <a:xfrm>
            <a:off x="4343400" y="3390900"/>
            <a:ext cx="2286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ECB64-A2A1-445C-8EDE-9AFEF8569C04}"/>
              </a:ext>
            </a:extLst>
          </p:cNvPr>
          <p:cNvSpPr/>
          <p:nvPr/>
        </p:nvSpPr>
        <p:spPr>
          <a:xfrm>
            <a:off x="4495800" y="3543300"/>
            <a:ext cx="2286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B9A73C-0D11-4303-AC90-AB7106A9C35B}"/>
              </a:ext>
            </a:extLst>
          </p:cNvPr>
          <p:cNvSpPr/>
          <p:nvPr/>
        </p:nvSpPr>
        <p:spPr>
          <a:xfrm>
            <a:off x="4648200" y="3695700"/>
            <a:ext cx="2286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Pages</a:t>
            </a:r>
          </a:p>
          <a:p>
            <a:pPr algn="ctr" defTabSz="1218987"/>
            <a:r>
              <a:rPr lang="en-US" sz="1200" dirty="0">
                <a:solidFill>
                  <a:prstClr val="white"/>
                </a:solidFill>
                <a:latin typeface="Calibri"/>
              </a:rPr>
              <a:t>Responsive | Canvas | Grid Page 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24FF2DE-D108-4313-A264-B0D5013A6028}"/>
              </a:ext>
            </a:extLst>
          </p:cNvPr>
          <p:cNvCxnSpPr>
            <a:stCxn id="3" idx="3"/>
          </p:cNvCxnSpPr>
          <p:nvPr/>
        </p:nvCxnSpPr>
        <p:spPr>
          <a:xfrm>
            <a:off x="2486636" y="3467100"/>
            <a:ext cx="1628165" cy="266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EC859E9-6EA0-42EB-B058-68AEC308E636}"/>
              </a:ext>
            </a:extLst>
          </p:cNvPr>
          <p:cNvSpPr/>
          <p:nvPr/>
        </p:nvSpPr>
        <p:spPr>
          <a:xfrm>
            <a:off x="9191793" y="33528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Widgets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Controls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C01A23-2B60-403D-807D-4887E02C2B16}"/>
              </a:ext>
            </a:extLst>
          </p:cNvPr>
          <p:cNvSpPr/>
          <p:nvPr/>
        </p:nvSpPr>
        <p:spPr>
          <a:xfrm>
            <a:off x="9344193" y="35052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Widgets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Controls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BF18E7-2B70-48CD-A51C-B5CFAC4FA12D}"/>
              </a:ext>
            </a:extLst>
          </p:cNvPr>
          <p:cNvSpPr/>
          <p:nvPr/>
        </p:nvSpPr>
        <p:spPr>
          <a:xfrm>
            <a:off x="9496593" y="36576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Widgets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Controls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8A4A1C-0953-4356-863C-8D90B19BC8B0}"/>
              </a:ext>
            </a:extLst>
          </p:cNvPr>
          <p:cNvSpPr/>
          <p:nvPr/>
        </p:nvSpPr>
        <p:spPr>
          <a:xfrm>
            <a:off x="9648993" y="38100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Widgets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Controls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F4FD95-2BAB-45B4-B4A2-7CC26A462472}"/>
              </a:ext>
            </a:extLst>
          </p:cNvPr>
          <p:cNvSpPr/>
          <p:nvPr/>
        </p:nvSpPr>
        <p:spPr>
          <a:xfrm>
            <a:off x="9801393" y="39624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Widgets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Controls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0A9E31F-3931-44A5-9F7A-8459BA449F72}"/>
              </a:ext>
            </a:extLst>
          </p:cNvPr>
          <p:cNvCxnSpPr>
            <a:stCxn id="9" idx="3"/>
            <a:endCxn id="17" idx="1"/>
          </p:cNvCxnSpPr>
          <p:nvPr/>
        </p:nvCxnSpPr>
        <p:spPr>
          <a:xfrm flipV="1">
            <a:off x="6934201" y="3695700"/>
            <a:ext cx="2257593" cy="3429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92722F4-B47B-4BAA-8544-40E7F7C9D20A}"/>
              </a:ext>
            </a:extLst>
          </p:cNvPr>
          <p:cNvSpPr/>
          <p:nvPr/>
        </p:nvSpPr>
        <p:spPr>
          <a:xfrm>
            <a:off x="533400" y="4953000"/>
            <a:ext cx="2438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Model</a:t>
            </a:r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0C4CD5D0-1638-4943-B2F2-1F48169D4646}"/>
              </a:ext>
            </a:extLst>
          </p:cNvPr>
          <p:cNvSpPr/>
          <p:nvPr/>
        </p:nvSpPr>
        <p:spPr>
          <a:xfrm>
            <a:off x="1295401" y="3810000"/>
            <a:ext cx="333207" cy="1143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" name="Frame 29">
            <a:extLst>
              <a:ext uri="{FF2B5EF4-FFF2-40B4-BE49-F238E27FC236}">
                <a16:creationId xmlns:a16="http://schemas.microsoft.com/office/drawing/2014/main" id="{133CCC9B-B395-4E0F-B081-0AC546ACB84F}"/>
              </a:ext>
            </a:extLst>
          </p:cNvPr>
          <p:cNvSpPr/>
          <p:nvPr/>
        </p:nvSpPr>
        <p:spPr>
          <a:xfrm>
            <a:off x="3998912" y="4851325"/>
            <a:ext cx="2438400" cy="4136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Data File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4EF3C1-4AC5-4EE6-A4B5-45CBA71705A3}"/>
              </a:ext>
            </a:extLst>
          </p:cNvPr>
          <p:cNvCxnSpPr>
            <a:cxnSpLocks/>
            <a:stCxn id="30" idx="1"/>
            <a:endCxn id="28" idx="3"/>
          </p:cNvCxnSpPr>
          <p:nvPr/>
        </p:nvCxnSpPr>
        <p:spPr>
          <a:xfrm flipH="1">
            <a:off x="2971800" y="5058164"/>
            <a:ext cx="1027112" cy="39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ame 34">
            <a:extLst>
              <a:ext uri="{FF2B5EF4-FFF2-40B4-BE49-F238E27FC236}">
                <a16:creationId xmlns:a16="http://schemas.microsoft.com/office/drawing/2014/main" id="{F66A0A8F-64A0-45ED-8091-E582481E6302}"/>
              </a:ext>
            </a:extLst>
          </p:cNvPr>
          <p:cNvSpPr/>
          <p:nvPr/>
        </p:nvSpPr>
        <p:spPr>
          <a:xfrm>
            <a:off x="3998912" y="5331150"/>
            <a:ext cx="2438400" cy="36300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Dataset</a:t>
            </a:r>
          </a:p>
        </p:txBody>
      </p:sp>
      <p:sp>
        <p:nvSpPr>
          <p:cNvPr id="39" name="Frame 38">
            <a:extLst>
              <a:ext uri="{FF2B5EF4-FFF2-40B4-BE49-F238E27FC236}">
                <a16:creationId xmlns:a16="http://schemas.microsoft.com/office/drawing/2014/main" id="{4A7B462A-77AE-4272-80A4-AE19F507973E}"/>
              </a:ext>
            </a:extLst>
          </p:cNvPr>
          <p:cNvSpPr/>
          <p:nvPr/>
        </p:nvSpPr>
        <p:spPr>
          <a:xfrm>
            <a:off x="3997324" y="5760302"/>
            <a:ext cx="2438400" cy="43172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Blank Model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7F2EA6-5CE0-4260-987E-4E8F55F97CA3}"/>
              </a:ext>
            </a:extLst>
          </p:cNvPr>
          <p:cNvCxnSpPr>
            <a:stCxn id="35" idx="1"/>
            <a:endCxn id="28" idx="3"/>
          </p:cNvCxnSpPr>
          <p:nvPr/>
        </p:nvCxnSpPr>
        <p:spPr>
          <a:xfrm flipH="1" flipV="1">
            <a:off x="2971800" y="5448301"/>
            <a:ext cx="1027112" cy="64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84FC158-3439-4223-A00B-D7075D1BA8DF}"/>
              </a:ext>
            </a:extLst>
          </p:cNvPr>
          <p:cNvCxnSpPr>
            <a:stCxn id="39" idx="1"/>
            <a:endCxn id="28" idx="3"/>
          </p:cNvCxnSpPr>
          <p:nvPr/>
        </p:nvCxnSpPr>
        <p:spPr>
          <a:xfrm flipH="1" flipV="1">
            <a:off x="2971800" y="5448301"/>
            <a:ext cx="1025524" cy="527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0F7ED0D-CC32-4CAB-8D9E-722BE1BA8270}"/>
                  </a:ext>
                </a:extLst>
              </p14:cNvPr>
              <p14:cNvContentPartPr/>
              <p14:nvPr/>
            </p14:nvContentPartPr>
            <p14:xfrm>
              <a:off x="882720" y="1752480"/>
              <a:ext cx="8661600" cy="4007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0F7ED0D-CC32-4CAB-8D9E-722BE1BA82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3360" y="1743120"/>
                <a:ext cx="8680320" cy="402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453042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Model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EBF56D-2946-4A0C-BBD2-EB74262FFAB2}"/>
              </a:ext>
            </a:extLst>
          </p:cNvPr>
          <p:cNvSpPr txBox="1"/>
          <p:nvPr/>
        </p:nvSpPr>
        <p:spPr>
          <a:xfrm>
            <a:off x="149290" y="933559"/>
            <a:ext cx="117309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Models are the data foundation in analytics cloud, they are used to hold the data and also perform data transformation and wrangling. They are used for stories.</a:t>
            </a:r>
          </a:p>
          <a:p>
            <a:endParaRPr lang="en-US" sz="2800" dirty="0"/>
          </a:p>
          <a:p>
            <a:r>
              <a:rPr lang="en-US" sz="2800" dirty="0"/>
              <a:t>Types of models in SAC</a:t>
            </a:r>
          </a:p>
          <a:p>
            <a:r>
              <a:rPr lang="en-US" sz="2800" dirty="0"/>
              <a:t>Embedded V/S Public</a:t>
            </a:r>
          </a:p>
          <a:p>
            <a:r>
              <a:rPr lang="en-US" sz="2800" dirty="0"/>
              <a:t>Analytics (BI) V/S Planning</a:t>
            </a:r>
          </a:p>
          <a:p>
            <a:r>
              <a:rPr lang="en-US" sz="2800" dirty="0"/>
              <a:t>Acquired V/S LIVE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012211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4525</TotalTime>
  <Words>874</Words>
  <Application>Microsoft Office PowerPoint</Application>
  <PresentationFormat>Widescreen</PresentationFormat>
  <Paragraphs>253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Rounded MT Bold</vt:lpstr>
      <vt:lpstr>Arial Unicode MS</vt:lpstr>
      <vt:lpstr>Calibri</vt:lpstr>
      <vt:lpstr>Calibri Light</vt:lpstr>
      <vt:lpstr>Patua One</vt:lpstr>
      <vt:lpstr>Office Theme</vt:lpstr>
      <vt:lpstr>1_Office Theme</vt:lpstr>
      <vt:lpstr>PowerPoint Presentation</vt:lpstr>
      <vt:lpstr>PowerPoint Presentation</vt:lpstr>
      <vt:lpstr>What is BI and steps in BI</vt:lpstr>
      <vt:lpstr>Understand Data Types – Dimensions &amp; Measures</vt:lpstr>
      <vt:lpstr>Understand Data Types – Dimensions &amp; Measures</vt:lpstr>
      <vt:lpstr>What is Account Dimension &amp; Hierarchy?</vt:lpstr>
      <vt:lpstr>Prediction – Types of Data Types</vt:lpstr>
      <vt:lpstr>Use Case 1</vt:lpstr>
      <vt:lpstr>What is Model</vt:lpstr>
      <vt:lpstr>Model Types </vt:lpstr>
      <vt:lpstr>Types of filters</vt:lpstr>
      <vt:lpstr>Standard Practice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Anurag Bajaj</cp:lastModifiedBy>
  <cp:revision>498</cp:revision>
  <dcterms:created xsi:type="dcterms:W3CDTF">2016-07-10T03:33:26Z</dcterms:created>
  <dcterms:modified xsi:type="dcterms:W3CDTF">2022-03-14T07:59:25Z</dcterms:modified>
</cp:coreProperties>
</file>