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463" r:id="rId4"/>
    <p:sldId id="479" r:id="rId5"/>
    <p:sldId id="394" r:id="rId6"/>
    <p:sldId id="465" r:id="rId7"/>
    <p:sldId id="480" r:id="rId8"/>
    <p:sldId id="462" r:id="rId9"/>
    <p:sldId id="475" r:id="rId10"/>
    <p:sldId id="399" r:id="rId11"/>
    <p:sldId id="40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3973" autoAdjust="0"/>
  </p:normalViewPr>
  <p:slideViewPr>
    <p:cSldViewPr snapToGrid="0">
      <p:cViewPr varScale="1">
        <p:scale>
          <a:sx n="80" d="100"/>
          <a:sy n="80" d="100"/>
        </p:scale>
        <p:origin x="12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2A06D-4991-4208-8C88-4E8BAD69A8B8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775E-EDE2-4DE5-A02D-A8BD8C6F6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775E-EDE2-4DE5-A02D-A8BD8C6F6A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0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01775E-EDE2-4DE5-A02D-A8BD8C6F6A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34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5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4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92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9902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76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72" y="3645025"/>
            <a:ext cx="10830654" cy="1362075"/>
          </a:xfrm>
        </p:spPr>
        <p:txBody>
          <a:bodyPr anchor="t"/>
          <a:lstStyle>
            <a:lvl1pPr algn="ctr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0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87" y="881263"/>
            <a:ext cx="9198020" cy="1470025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0608" y="3048744"/>
            <a:ext cx="9219425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8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8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71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8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5"/>
          </p:nvPr>
        </p:nvSpPr>
        <p:spPr>
          <a:xfrm>
            <a:off x="608171" y="4794325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6"/>
          </p:nvPr>
        </p:nvSpPr>
        <p:spPr>
          <a:xfrm>
            <a:off x="4126987" y="4794325"/>
            <a:ext cx="394128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17"/>
          </p:nvPr>
        </p:nvSpPr>
        <p:spPr>
          <a:xfrm>
            <a:off x="8242859" y="4788396"/>
            <a:ext cx="3336374" cy="115212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5" name="Content Placeholder 6"/>
          <p:cNvSpPr>
            <a:spLocks noGrp="1"/>
          </p:cNvSpPr>
          <p:nvPr>
            <p:ph sz="quarter" idx="18"/>
          </p:nvPr>
        </p:nvSpPr>
        <p:spPr>
          <a:xfrm>
            <a:off x="608171" y="4277817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19"/>
          </p:nvPr>
        </p:nvSpPr>
        <p:spPr>
          <a:xfrm>
            <a:off x="4126987" y="4277817"/>
            <a:ext cx="394128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7" name="Content Placeholder 6"/>
          <p:cNvSpPr>
            <a:spLocks noGrp="1"/>
          </p:cNvSpPr>
          <p:nvPr>
            <p:ph sz="quarter" idx="20"/>
          </p:nvPr>
        </p:nvSpPr>
        <p:spPr>
          <a:xfrm>
            <a:off x="8242859" y="4271888"/>
            <a:ext cx="3336374" cy="4953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  <p:sp>
        <p:nvSpPr>
          <p:cNvPr id="19" name="Content Placeholder 6"/>
          <p:cNvSpPr>
            <a:spLocks noGrp="1"/>
          </p:cNvSpPr>
          <p:nvPr>
            <p:ph sz="quarter" idx="13"/>
          </p:nvPr>
        </p:nvSpPr>
        <p:spPr>
          <a:xfrm>
            <a:off x="608170" y="932702"/>
            <a:ext cx="10975658" cy="48418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200"/>
            </a:lvl1pPr>
            <a:lvl2pPr marL="609494" indent="0">
              <a:buFontTx/>
              <a:buNone/>
              <a:defRPr sz="20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400"/>
            </a:lvl4pPr>
            <a:lvl5pPr marL="2437973" indent="0">
              <a:buFontTx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087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15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7391738" y="1196752"/>
            <a:ext cx="3961844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1196752"/>
            <a:ext cx="4405839" cy="482463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3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4405998" cy="1642193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09759" y="2060848"/>
            <a:ext cx="4405839" cy="381642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609494" indent="0">
              <a:buFontTx/>
              <a:buNone/>
              <a:defRPr sz="1600"/>
            </a:lvl2pPr>
            <a:lvl3pPr marL="1218986" indent="0">
              <a:buFontTx/>
              <a:buNone/>
              <a:defRPr sz="1600"/>
            </a:lvl3pPr>
            <a:lvl4pPr marL="1828480" indent="0">
              <a:buFontTx/>
              <a:buNone/>
              <a:defRPr sz="1600"/>
            </a:lvl4pPr>
            <a:lvl5pPr marL="2437973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8999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44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93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9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E0DA5-0C76-4851-AA82-0B75261F9E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446-D492-49CB-B85A-4EA5E06E8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2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SAC_SaamaTechnologies/blob/master/day%209/Predictive%20Scenario%20Case%20-%20Regression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yuztechnologies/SAC_SaamaTechnologies/blob/master/day%209/Predictive%20Scenario%20Case%20-%20Segmented%20Time%20Series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8915400 w 12192000"/>
              <a:gd name="connsiteY2" fmla="*/ 4593771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8915400" y="459377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7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712" y="154049"/>
            <a:ext cx="10205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cap="all" spc="-150" dirty="0">
                <a:solidFill>
                  <a:schemeClr val="accent3"/>
                </a:solidFill>
              </a:rPr>
              <a:t>SAP Analytics cloud training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367" y="2062424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50" dirty="0">
                <a:solidFill>
                  <a:schemeClr val="bg1"/>
                </a:solidFill>
              </a:rPr>
              <a:t>Anubhav </a:t>
            </a:r>
            <a:r>
              <a:rPr lang="en-US" sz="3600" spc="-150" dirty="0" err="1">
                <a:solidFill>
                  <a:schemeClr val="bg1"/>
                </a:solidFill>
              </a:rPr>
              <a:t>Oberoy</a:t>
            </a:r>
            <a:endParaRPr lang="en-US" sz="3600" spc="-150" dirty="0">
              <a:solidFill>
                <a:schemeClr val="bg1"/>
              </a:solidFill>
            </a:endParaRPr>
          </a:p>
          <a:p>
            <a:r>
              <a:rPr lang="en-US" sz="3600" spc="-150" dirty="0">
                <a:solidFill>
                  <a:schemeClr val="bg1"/>
                </a:solidFill>
              </a:rPr>
              <a:t>Day 7</a:t>
            </a:r>
          </a:p>
        </p:txBody>
      </p:sp>
    </p:spTree>
    <p:extLst>
      <p:ext uri="{BB962C8B-B14F-4D97-AF65-F5344CB8AC3E}">
        <p14:creationId xmlns:p14="http://schemas.microsoft.com/office/powerpoint/2010/main" val="6981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ki Jumping Arena - Free Presentation Templates">
            <a:extLst>
              <a:ext uri="{FF2B5EF4-FFF2-40B4-BE49-F238E27FC236}">
                <a16:creationId xmlns:a16="http://schemas.microsoft.com/office/drawing/2014/main" id="{B0D7E6A1-F72A-4F69-B4FB-A4ED7A0C6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6" b="2246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10833" y="3429000"/>
            <a:ext cx="6629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Anubhav </a:t>
            </a:r>
            <a:r>
              <a:rPr lang="en-US" sz="3600" spc="-150" dirty="0" err="1">
                <a:solidFill>
                  <a:prstClr val="white"/>
                </a:solidFill>
                <a:latin typeface="Calibri" panose="020F0502020204030204"/>
              </a:rPr>
              <a:t>Oberoy</a:t>
            </a:r>
            <a:endParaRPr lang="en-US" sz="3600" spc="-15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spc="-150" dirty="0">
                <a:solidFill>
                  <a:prstClr val="white"/>
                </a:solidFill>
                <a:latin typeface="Calibri" panose="020F0502020204030204"/>
              </a:rPr>
              <a:t>anubhav.abap@gmail.com</a:t>
            </a:r>
            <a:endParaRPr kumimoji="0" lang="en-US" sz="36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00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Agenda – Day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E5B41D-1DDF-48C9-A5AF-075F84492B68}"/>
              </a:ext>
            </a:extLst>
          </p:cNvPr>
          <p:cNvSpPr txBox="1"/>
          <p:nvPr/>
        </p:nvSpPr>
        <p:spPr>
          <a:xfrm>
            <a:off x="247878" y="982353"/>
            <a:ext cx="116962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 Scenario</a:t>
            </a:r>
            <a:endParaRPr lang="en-US" sz="1600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</a:rPr>
              <a:t>Our HR Scenario </a:t>
            </a: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</a:rPr>
              <a:t>Implementing the Regression Scenario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---Break---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Series Scenario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</a:rPr>
              <a:t>Introduction to segmented time series</a:t>
            </a: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egmented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TimeSeries Scenario Introduction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85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Regression 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781" y="1130254"/>
            <a:ext cx="7399822" cy="524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836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Segmented Time Series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DC674-543C-4D80-800A-9884F43347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932701"/>
            <a:ext cx="11807195" cy="4401294"/>
          </a:xfrm>
        </p:spPr>
        <p:txBody>
          <a:bodyPr/>
          <a:lstStyle/>
          <a:p>
            <a:r>
              <a:rPr lang="en-US" dirty="0"/>
              <a:t>Our goal is to determine target variable which is of continuous nature we use the Segmented time series. The Time series has following differences as compared to Regression</a:t>
            </a:r>
          </a:p>
          <a:p>
            <a:pPr marL="457200" indent="-457200">
              <a:buAutoNum type="arabicPeriod"/>
            </a:pPr>
            <a:r>
              <a:rPr lang="en-US" dirty="0"/>
              <a:t>The Trend</a:t>
            </a:r>
          </a:p>
          <a:p>
            <a:pPr marL="457200" indent="-457200">
              <a:buAutoNum type="arabicPeriod"/>
            </a:pPr>
            <a:r>
              <a:rPr lang="en-US" dirty="0"/>
              <a:t>The X axis is always Time function</a:t>
            </a:r>
          </a:p>
          <a:p>
            <a:pPr marL="457200" indent="-457200">
              <a:buAutoNum type="arabicPeriod"/>
            </a:pPr>
            <a:r>
              <a:rPr lang="en-US" dirty="0"/>
              <a:t>When we want to segmentize the values, Segment is also known as entity.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7C36F8-BD94-4AF7-B045-22902851CE18}"/>
              </a:ext>
            </a:extLst>
          </p:cNvPr>
          <p:cNvSpPr/>
          <p:nvPr/>
        </p:nvSpPr>
        <p:spPr>
          <a:xfrm>
            <a:off x="1676400" y="3352801"/>
            <a:ext cx="8686800" cy="2666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D5F51D-CFE9-407C-A5BD-9F241F269190}"/>
              </a:ext>
            </a:extLst>
          </p:cNvPr>
          <p:cNvCxnSpPr/>
          <p:nvPr/>
        </p:nvCxnSpPr>
        <p:spPr>
          <a:xfrm>
            <a:off x="1219200" y="4648200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0A56AD8-D4C4-44F2-BC7E-647E390D7D61}"/>
              </a:ext>
            </a:extLst>
          </p:cNvPr>
          <p:cNvSpPr/>
          <p:nvPr/>
        </p:nvSpPr>
        <p:spPr>
          <a:xfrm>
            <a:off x="2362200" y="4229104"/>
            <a:ext cx="1600200" cy="83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483A8E-B645-449B-9D3A-FC709053DBCF}"/>
              </a:ext>
            </a:extLst>
          </p:cNvPr>
          <p:cNvSpPr/>
          <p:nvPr/>
        </p:nvSpPr>
        <p:spPr>
          <a:xfrm>
            <a:off x="5067345" y="4229104"/>
            <a:ext cx="1600200" cy="83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Cycles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3D7B94-52FA-48EA-AC6B-95BAE93D31C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962401" y="4648200"/>
            <a:ext cx="110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DDCFF6-C654-48A2-80F1-E5E444D59F54}"/>
              </a:ext>
            </a:extLst>
          </p:cNvPr>
          <p:cNvCxnSpPr>
            <a:stCxn id="7" idx="3"/>
          </p:cNvCxnSpPr>
          <p:nvPr/>
        </p:nvCxnSpPr>
        <p:spPr>
          <a:xfrm>
            <a:off x="6667546" y="4648200"/>
            <a:ext cx="952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8E36453-D393-4D03-BECE-C3CA294B8AD2}"/>
              </a:ext>
            </a:extLst>
          </p:cNvPr>
          <p:cNvSpPr/>
          <p:nvPr/>
        </p:nvSpPr>
        <p:spPr>
          <a:xfrm>
            <a:off x="7618097" y="4229104"/>
            <a:ext cx="1600200" cy="83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Fluctuations and Noise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A78E7E-6A5C-4634-AF75-894AB016D2DA}"/>
              </a:ext>
            </a:extLst>
          </p:cNvPr>
          <p:cNvCxnSpPr>
            <a:stCxn id="38" idx="3"/>
          </p:cNvCxnSpPr>
          <p:nvPr/>
        </p:nvCxnSpPr>
        <p:spPr>
          <a:xfrm>
            <a:off x="9218297" y="4648200"/>
            <a:ext cx="1754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7316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Time Series Demo 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13B9DB-B6C9-4C0D-95D8-6D1E04BB64DB}"/>
              </a:ext>
            </a:extLst>
          </p:cNvPr>
          <p:cNvSpPr txBox="1"/>
          <p:nvPr/>
        </p:nvSpPr>
        <p:spPr>
          <a:xfrm>
            <a:off x="76200" y="990600"/>
            <a:ext cx="1173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Please refer the specification document shared by Anubhav.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9D4EE7-D3FD-45F4-96B6-92DEBAFDFD2B}"/>
              </a:ext>
            </a:extLst>
          </p:cNvPr>
          <p:cNvSpPr txBox="1"/>
          <p:nvPr/>
        </p:nvSpPr>
        <p:spPr>
          <a:xfrm>
            <a:off x="76201" y="1524001"/>
            <a:ext cx="121142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/>
              <a:t>Create a current Dataset</a:t>
            </a:r>
          </a:p>
          <a:p>
            <a:pPr marL="457200" indent="-457200">
              <a:buAutoNum type="arabicPeriod"/>
            </a:pPr>
            <a:r>
              <a:rPr lang="en-US" dirty="0"/>
              <a:t>Create a new model – Simple Story – As of now what's the state</a:t>
            </a:r>
          </a:p>
          <a:p>
            <a:pPr marL="457200" indent="-457200">
              <a:buAutoNum type="arabicPeriod"/>
            </a:pPr>
            <a:r>
              <a:rPr lang="en-US" dirty="0"/>
              <a:t>Create a new predictive scenario</a:t>
            </a:r>
          </a:p>
          <a:p>
            <a:pPr marL="457200" indent="-457200">
              <a:buAutoNum type="arabicPeriod"/>
            </a:pPr>
            <a:r>
              <a:rPr lang="en-US" dirty="0"/>
              <a:t>And choose segment(Entity) as State</a:t>
            </a:r>
          </a:p>
          <a:p>
            <a:pPr marL="457200" indent="-457200">
              <a:buAutoNum type="arabicPeriod"/>
            </a:pPr>
            <a:r>
              <a:rPr lang="en-US" dirty="0"/>
              <a:t>Create a Segmented Time Series Predictive Model for REVENUE</a:t>
            </a:r>
          </a:p>
          <a:p>
            <a:pPr marL="457200" indent="-457200">
              <a:buAutoNum type="arabicPeriod"/>
            </a:pPr>
            <a:r>
              <a:rPr lang="en-US" dirty="0"/>
              <a:t>Copy the model and repeat for EXPENDITURE</a:t>
            </a:r>
          </a:p>
          <a:p>
            <a:pPr marL="457200" indent="-457200">
              <a:buAutoNum type="arabicPeriod"/>
            </a:pPr>
            <a:r>
              <a:rPr lang="en-US" dirty="0"/>
              <a:t>We will create 2 Data sets, 1 BI Model for Each Dataset</a:t>
            </a:r>
          </a:p>
          <a:p>
            <a:pPr marL="457200" indent="-457200">
              <a:buAutoNum type="arabicPeriod"/>
            </a:pPr>
            <a:r>
              <a:rPr lang="en-US" dirty="0"/>
              <a:t>Finally show the Revenue and Exp. In our existing Dashboard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8825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-20279" y="41354"/>
            <a:ext cx="10969943" cy="711081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Patua One" pitchFamily="2" charset="0"/>
              </a:rPr>
              <a:t>Time Series Scenario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502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60E6FB-8C44-4FEB-B6E9-83DA90856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3" y="106009"/>
            <a:ext cx="2335203" cy="76289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B3B7D73-CAE9-45AC-ACCE-FAEF4E505C7A}"/>
              </a:ext>
            </a:extLst>
          </p:cNvPr>
          <p:cNvCxnSpPr/>
          <p:nvPr/>
        </p:nvCxnSpPr>
        <p:spPr>
          <a:xfrm>
            <a:off x="1588" y="764704"/>
            <a:ext cx="647958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8025" y="1158111"/>
            <a:ext cx="7733333" cy="5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2210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07FC580-E2AB-4C55-8C95-D5E077A1D127}"/>
              </a:ext>
            </a:extLst>
          </p:cNvPr>
          <p:cNvSpPr txBox="1">
            <a:spLocks/>
          </p:cNvSpPr>
          <p:nvPr/>
        </p:nvSpPr>
        <p:spPr>
          <a:xfrm>
            <a:off x="261764" y="188640"/>
            <a:ext cx="11292008" cy="7110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74BE-8011-4153-8F37-3BEF9C1F4CC0}"/>
              </a:ext>
            </a:extLst>
          </p:cNvPr>
          <p:cNvSpPr txBox="1"/>
          <p:nvPr/>
        </p:nvSpPr>
        <p:spPr>
          <a:xfrm>
            <a:off x="3512128" y="2507734"/>
            <a:ext cx="6174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/>
              <a:t>End of Day 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36777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777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9E00-0397-4178-9E57-32DC82D3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78A5-4F35-4958-8384-CBBBD3DED2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Vector | Flat people with question marks background">
            <a:extLst>
              <a:ext uri="{FF2B5EF4-FFF2-40B4-BE49-F238E27FC236}">
                <a16:creationId xmlns:a16="http://schemas.microsoft.com/office/drawing/2014/main" id="{E158EC70-4769-4E41-A278-C90EC4E48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246"/>
          <a:stretch/>
        </p:blipFill>
        <p:spPr bwMode="auto">
          <a:xfrm>
            <a:off x="1848418" y="639706"/>
            <a:ext cx="7599507" cy="590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4C3DB2-D47E-4B94-804B-87AF1FDEF86E}"/>
              </a:ext>
            </a:extLst>
          </p:cNvPr>
          <p:cNvSpPr txBox="1"/>
          <p:nvPr/>
        </p:nvSpPr>
        <p:spPr>
          <a:xfrm>
            <a:off x="4535055" y="1052946"/>
            <a:ext cx="558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AC22F-1542-4031-BC6C-A16989886504}"/>
              </a:ext>
            </a:extLst>
          </p:cNvPr>
          <p:cNvSpPr txBox="1"/>
          <p:nvPr/>
        </p:nvSpPr>
        <p:spPr>
          <a:xfrm>
            <a:off x="4943872" y="6523330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987">
              <a:defRPr/>
            </a:pPr>
            <a:r>
              <a:rPr lang="en-US" sz="1400" b="1" dirty="0">
                <a:solidFill>
                  <a:prstClr val="black"/>
                </a:solidFill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www.anubhavtrainings.com</a:t>
            </a:r>
            <a:endParaRPr lang="en-IN" sz="1400" b="1" dirty="0">
              <a:solidFill>
                <a:prstClr val="black"/>
              </a:solidFill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811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4639</TotalTime>
  <Words>239</Words>
  <Application>Microsoft Office PowerPoint</Application>
  <PresentationFormat>Widescreen</PresentationFormat>
  <Paragraphs>47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Patua One</vt:lpstr>
      <vt:lpstr>Office Theme</vt:lpstr>
      <vt:lpstr>1_Office Theme</vt:lpstr>
      <vt:lpstr>PowerPoint Presentation</vt:lpstr>
      <vt:lpstr>PowerPoint Presentation</vt:lpstr>
      <vt:lpstr>Regression Scenario</vt:lpstr>
      <vt:lpstr>Segmented Time Series</vt:lpstr>
      <vt:lpstr>Time Series Demo Scenario</vt:lpstr>
      <vt:lpstr>Time Series Scenario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Siddhant</cp:lastModifiedBy>
  <cp:revision>524</cp:revision>
  <dcterms:created xsi:type="dcterms:W3CDTF">2016-07-10T03:33:26Z</dcterms:created>
  <dcterms:modified xsi:type="dcterms:W3CDTF">2022-03-16T12:38:04Z</dcterms:modified>
</cp:coreProperties>
</file>