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9"/>
  </p:notesMasterIdLst>
  <p:sldIdLst>
    <p:sldId id="256" r:id="rId3"/>
    <p:sldId id="463" r:id="rId4"/>
    <p:sldId id="434" r:id="rId5"/>
    <p:sldId id="362" r:id="rId6"/>
    <p:sldId id="436" r:id="rId7"/>
    <p:sldId id="435" r:id="rId8"/>
    <p:sldId id="437" r:id="rId9"/>
    <p:sldId id="438" r:id="rId10"/>
    <p:sldId id="439" r:id="rId11"/>
    <p:sldId id="440" r:id="rId12"/>
    <p:sldId id="476" r:id="rId13"/>
    <p:sldId id="441" r:id="rId14"/>
    <p:sldId id="442" r:id="rId15"/>
    <p:sldId id="462" r:id="rId16"/>
    <p:sldId id="399" r:id="rId17"/>
    <p:sldId id="4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0" d="100"/>
          <a:sy n="70" d="100"/>
        </p:scale>
        <p:origin x="11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7F8F0-97FB-43C8-8B57-DE3BAA242C71}"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ED8DE68F-8F2D-428C-AB78-1FD6141FB36A}">
      <dgm:prSet phldrT="[Text]"/>
      <dgm:spPr/>
      <dgm:t>
        <a:bodyPr/>
        <a:lstStyle/>
        <a:p>
          <a:r>
            <a:rPr lang="en-US" dirty="0"/>
            <a:t>Modeling</a:t>
          </a:r>
        </a:p>
      </dgm:t>
    </dgm:pt>
    <dgm:pt modelId="{2285DB4A-3FEB-4A87-B9F1-96C38ECBC31E}" type="parTrans" cxnId="{4F000573-BEF7-402B-BDB2-9FA8094D3405}">
      <dgm:prSet/>
      <dgm:spPr/>
      <dgm:t>
        <a:bodyPr/>
        <a:lstStyle/>
        <a:p>
          <a:endParaRPr lang="en-US"/>
        </a:p>
      </dgm:t>
    </dgm:pt>
    <dgm:pt modelId="{279AA24B-AA9B-4FE4-BFA3-548EC059C6C3}" type="sibTrans" cxnId="{4F000573-BEF7-402B-BDB2-9FA8094D3405}">
      <dgm:prSet/>
      <dgm:spPr/>
      <dgm:t>
        <a:bodyPr/>
        <a:lstStyle/>
        <a:p>
          <a:endParaRPr lang="en-US"/>
        </a:p>
      </dgm:t>
    </dgm:pt>
    <dgm:pt modelId="{704AD25E-91AF-42AB-B265-DBBF6613F908}">
      <dgm:prSet phldrT="[Text]"/>
      <dgm:spPr/>
      <dgm:t>
        <a:bodyPr/>
        <a:lstStyle/>
        <a:p>
          <a:r>
            <a:rPr lang="en-US" dirty="0"/>
            <a:t>What-if and Visualization</a:t>
          </a:r>
        </a:p>
      </dgm:t>
    </dgm:pt>
    <dgm:pt modelId="{72D305E2-55EA-4228-B049-849CC48A5F0B}" type="parTrans" cxnId="{0AFB6B06-2297-44DA-A525-527722D14F89}">
      <dgm:prSet/>
      <dgm:spPr/>
      <dgm:t>
        <a:bodyPr/>
        <a:lstStyle/>
        <a:p>
          <a:endParaRPr lang="en-US"/>
        </a:p>
      </dgm:t>
    </dgm:pt>
    <dgm:pt modelId="{7A214A54-026F-4AC6-A44B-A6155CCAFC90}" type="sibTrans" cxnId="{0AFB6B06-2297-44DA-A525-527722D14F89}">
      <dgm:prSet/>
      <dgm:spPr/>
      <dgm:t>
        <a:bodyPr/>
        <a:lstStyle/>
        <a:p>
          <a:endParaRPr lang="en-US"/>
        </a:p>
      </dgm:t>
    </dgm:pt>
    <dgm:pt modelId="{8AB01A38-92CF-4E2B-AFA3-0E72C8F8BF70}">
      <dgm:prSet phldrT="[Text]"/>
      <dgm:spPr/>
      <dgm:t>
        <a:bodyPr/>
        <a:lstStyle/>
        <a:p>
          <a:r>
            <a:rPr lang="en-US" dirty="0"/>
            <a:t>Allocation</a:t>
          </a:r>
        </a:p>
      </dgm:t>
    </dgm:pt>
    <dgm:pt modelId="{BC7DE64A-2AE5-498C-AEB7-4ADD998DCA44}" type="parTrans" cxnId="{B2882D40-4AC2-4B8C-8945-4AD78E7021EF}">
      <dgm:prSet/>
      <dgm:spPr/>
      <dgm:t>
        <a:bodyPr/>
        <a:lstStyle/>
        <a:p>
          <a:endParaRPr lang="en-US"/>
        </a:p>
      </dgm:t>
    </dgm:pt>
    <dgm:pt modelId="{DDD6AC0A-066B-43B8-93AF-EDB8D1F3E6C7}" type="sibTrans" cxnId="{B2882D40-4AC2-4B8C-8945-4AD78E7021EF}">
      <dgm:prSet/>
      <dgm:spPr/>
      <dgm:t>
        <a:bodyPr/>
        <a:lstStyle/>
        <a:p>
          <a:endParaRPr lang="en-US"/>
        </a:p>
      </dgm:t>
    </dgm:pt>
    <dgm:pt modelId="{3006592F-56C0-4AA0-B882-CE72229F9412}">
      <dgm:prSet phldrT="[Text]"/>
      <dgm:spPr/>
      <dgm:t>
        <a:bodyPr/>
        <a:lstStyle/>
        <a:p>
          <a:r>
            <a:rPr lang="en-US" dirty="0"/>
            <a:t>Predictive Forecast</a:t>
          </a:r>
        </a:p>
      </dgm:t>
    </dgm:pt>
    <dgm:pt modelId="{D0C7F2AD-4D41-4D02-9655-250C1DF75C97}" type="parTrans" cxnId="{91DBF3B9-9437-4719-AC61-6562583967C2}">
      <dgm:prSet/>
      <dgm:spPr/>
      <dgm:t>
        <a:bodyPr/>
        <a:lstStyle/>
        <a:p>
          <a:endParaRPr lang="en-US"/>
        </a:p>
      </dgm:t>
    </dgm:pt>
    <dgm:pt modelId="{8D9D4B90-3CC8-483E-84B2-CC4B17726041}" type="sibTrans" cxnId="{91DBF3B9-9437-4719-AC61-6562583967C2}">
      <dgm:prSet/>
      <dgm:spPr/>
      <dgm:t>
        <a:bodyPr/>
        <a:lstStyle/>
        <a:p>
          <a:endParaRPr lang="en-US"/>
        </a:p>
      </dgm:t>
    </dgm:pt>
    <dgm:pt modelId="{AAD4A0F0-59BB-4894-A424-B4C1FDF18974}">
      <dgm:prSet phldrT="[Text]"/>
      <dgm:spPr/>
      <dgm:t>
        <a:bodyPr/>
        <a:lstStyle/>
        <a:p>
          <a:r>
            <a:rPr lang="en-US" dirty="0"/>
            <a:t>Value Driver Trees</a:t>
          </a:r>
        </a:p>
      </dgm:t>
    </dgm:pt>
    <dgm:pt modelId="{ABB64FB1-B5DF-4D2A-A001-075FEA5C3DA6}" type="parTrans" cxnId="{CF16CB66-0BF5-46AD-9FD7-397F47EF2331}">
      <dgm:prSet/>
      <dgm:spPr/>
      <dgm:t>
        <a:bodyPr/>
        <a:lstStyle/>
        <a:p>
          <a:endParaRPr lang="en-US"/>
        </a:p>
      </dgm:t>
    </dgm:pt>
    <dgm:pt modelId="{A488B2D1-EE33-4B64-9FD3-376768660A91}" type="sibTrans" cxnId="{CF16CB66-0BF5-46AD-9FD7-397F47EF2331}">
      <dgm:prSet/>
      <dgm:spPr/>
      <dgm:t>
        <a:bodyPr/>
        <a:lstStyle/>
        <a:p>
          <a:endParaRPr lang="en-US"/>
        </a:p>
      </dgm:t>
    </dgm:pt>
    <dgm:pt modelId="{09B4872C-7AD5-4669-BC91-8C25974291EE}">
      <dgm:prSet phldrT="[Text]"/>
      <dgm:spPr/>
      <dgm:t>
        <a:bodyPr/>
        <a:lstStyle/>
        <a:p>
          <a:r>
            <a:rPr lang="en-US" dirty="0"/>
            <a:t>Collaboration</a:t>
          </a:r>
        </a:p>
      </dgm:t>
    </dgm:pt>
    <dgm:pt modelId="{11DDDA22-03AA-43AA-9C15-9FF9122F13C7}" type="parTrans" cxnId="{2ECE0D78-6056-4305-A840-44FBD6B950DB}">
      <dgm:prSet/>
      <dgm:spPr/>
      <dgm:t>
        <a:bodyPr/>
        <a:lstStyle/>
        <a:p>
          <a:endParaRPr lang="en-US"/>
        </a:p>
      </dgm:t>
    </dgm:pt>
    <dgm:pt modelId="{1B1EB949-F5F7-4065-BDAF-4D779C3C5504}" type="sibTrans" cxnId="{2ECE0D78-6056-4305-A840-44FBD6B950DB}">
      <dgm:prSet/>
      <dgm:spPr/>
      <dgm:t>
        <a:bodyPr/>
        <a:lstStyle/>
        <a:p>
          <a:endParaRPr lang="en-US"/>
        </a:p>
      </dgm:t>
    </dgm:pt>
    <dgm:pt modelId="{F45C7B62-58E8-4E77-86EB-03337B67B999}" type="pres">
      <dgm:prSet presAssocID="{D0E7F8F0-97FB-43C8-8B57-DE3BAA242C71}" presName="Name0" presStyleCnt="0">
        <dgm:presLayoutVars>
          <dgm:chMax val="11"/>
          <dgm:chPref val="11"/>
          <dgm:dir/>
          <dgm:resizeHandles/>
        </dgm:presLayoutVars>
      </dgm:prSet>
      <dgm:spPr/>
      <dgm:t>
        <a:bodyPr/>
        <a:lstStyle/>
        <a:p>
          <a:endParaRPr lang="en-US"/>
        </a:p>
      </dgm:t>
    </dgm:pt>
    <dgm:pt modelId="{9987D2CA-2E0D-41E3-895F-7FF5E23F1313}" type="pres">
      <dgm:prSet presAssocID="{09B4872C-7AD5-4669-BC91-8C25974291EE}" presName="Accent6" presStyleCnt="0"/>
      <dgm:spPr/>
    </dgm:pt>
    <dgm:pt modelId="{B3720134-81E6-49EA-9253-8B3C94D9F578}" type="pres">
      <dgm:prSet presAssocID="{09B4872C-7AD5-4669-BC91-8C25974291EE}" presName="Accent" presStyleLbl="node1" presStyleIdx="0" presStyleCnt="6"/>
      <dgm:spPr/>
    </dgm:pt>
    <dgm:pt modelId="{37D80216-B438-4E9C-A9DF-A03031F8273F}" type="pres">
      <dgm:prSet presAssocID="{09B4872C-7AD5-4669-BC91-8C25974291EE}" presName="ParentBackground6" presStyleCnt="0"/>
      <dgm:spPr/>
    </dgm:pt>
    <dgm:pt modelId="{56A684AE-AEE9-48D8-B4D9-466E782D5495}" type="pres">
      <dgm:prSet presAssocID="{09B4872C-7AD5-4669-BC91-8C25974291EE}" presName="ParentBackground" presStyleLbl="fgAcc1" presStyleIdx="0" presStyleCnt="6"/>
      <dgm:spPr/>
      <dgm:t>
        <a:bodyPr/>
        <a:lstStyle/>
        <a:p>
          <a:endParaRPr lang="en-US"/>
        </a:p>
      </dgm:t>
    </dgm:pt>
    <dgm:pt modelId="{E0881629-A498-4432-8BB1-3DDFE518CB6E}" type="pres">
      <dgm:prSet presAssocID="{09B4872C-7AD5-4669-BC91-8C25974291EE}" presName="Parent6" presStyleLbl="revTx" presStyleIdx="0" presStyleCnt="0">
        <dgm:presLayoutVars>
          <dgm:chMax val="1"/>
          <dgm:chPref val="1"/>
          <dgm:bulletEnabled val="1"/>
        </dgm:presLayoutVars>
      </dgm:prSet>
      <dgm:spPr/>
      <dgm:t>
        <a:bodyPr/>
        <a:lstStyle/>
        <a:p>
          <a:endParaRPr lang="en-US"/>
        </a:p>
      </dgm:t>
    </dgm:pt>
    <dgm:pt modelId="{BC450A55-4014-482E-9B87-D712180F8C0B}" type="pres">
      <dgm:prSet presAssocID="{AAD4A0F0-59BB-4894-A424-B4C1FDF18974}" presName="Accent5" presStyleCnt="0"/>
      <dgm:spPr/>
    </dgm:pt>
    <dgm:pt modelId="{6159D21A-6240-4C9E-9480-D79E3CCCE4D4}" type="pres">
      <dgm:prSet presAssocID="{AAD4A0F0-59BB-4894-A424-B4C1FDF18974}" presName="Accent" presStyleLbl="node1" presStyleIdx="1" presStyleCnt="6"/>
      <dgm:spPr/>
    </dgm:pt>
    <dgm:pt modelId="{73AE4127-09ED-40F0-933C-9B48A0FA0FDF}" type="pres">
      <dgm:prSet presAssocID="{AAD4A0F0-59BB-4894-A424-B4C1FDF18974}" presName="ParentBackground5" presStyleCnt="0"/>
      <dgm:spPr/>
    </dgm:pt>
    <dgm:pt modelId="{ABFC3E45-05F3-4DE0-A9D4-210B7122B4A8}" type="pres">
      <dgm:prSet presAssocID="{AAD4A0F0-59BB-4894-A424-B4C1FDF18974}" presName="ParentBackground" presStyleLbl="fgAcc1" presStyleIdx="1" presStyleCnt="6"/>
      <dgm:spPr/>
      <dgm:t>
        <a:bodyPr/>
        <a:lstStyle/>
        <a:p>
          <a:endParaRPr lang="en-US"/>
        </a:p>
      </dgm:t>
    </dgm:pt>
    <dgm:pt modelId="{9BF0C6AA-B154-4AB1-92D8-1077170E8D78}" type="pres">
      <dgm:prSet presAssocID="{AAD4A0F0-59BB-4894-A424-B4C1FDF18974}" presName="Parent5" presStyleLbl="revTx" presStyleIdx="0" presStyleCnt="0">
        <dgm:presLayoutVars>
          <dgm:chMax val="1"/>
          <dgm:chPref val="1"/>
          <dgm:bulletEnabled val="1"/>
        </dgm:presLayoutVars>
      </dgm:prSet>
      <dgm:spPr/>
      <dgm:t>
        <a:bodyPr/>
        <a:lstStyle/>
        <a:p>
          <a:endParaRPr lang="en-US"/>
        </a:p>
      </dgm:t>
    </dgm:pt>
    <dgm:pt modelId="{25B213D4-FC08-40EE-97D3-32B424F44F54}" type="pres">
      <dgm:prSet presAssocID="{3006592F-56C0-4AA0-B882-CE72229F9412}" presName="Accent4" presStyleCnt="0"/>
      <dgm:spPr/>
    </dgm:pt>
    <dgm:pt modelId="{08658B3B-7413-43B1-AEC0-EDA484D1E569}" type="pres">
      <dgm:prSet presAssocID="{3006592F-56C0-4AA0-B882-CE72229F9412}" presName="Accent" presStyleLbl="node1" presStyleIdx="2" presStyleCnt="6"/>
      <dgm:spPr/>
    </dgm:pt>
    <dgm:pt modelId="{53F679CF-B5CF-4E73-B7FF-7253737D70B0}" type="pres">
      <dgm:prSet presAssocID="{3006592F-56C0-4AA0-B882-CE72229F9412}" presName="ParentBackground4" presStyleCnt="0"/>
      <dgm:spPr/>
    </dgm:pt>
    <dgm:pt modelId="{43E5228D-CB9F-4B86-8119-6BCC81FB4EC3}" type="pres">
      <dgm:prSet presAssocID="{3006592F-56C0-4AA0-B882-CE72229F9412}" presName="ParentBackground" presStyleLbl="fgAcc1" presStyleIdx="2" presStyleCnt="6"/>
      <dgm:spPr/>
      <dgm:t>
        <a:bodyPr/>
        <a:lstStyle/>
        <a:p>
          <a:endParaRPr lang="en-US"/>
        </a:p>
      </dgm:t>
    </dgm:pt>
    <dgm:pt modelId="{DBD594CA-9625-4B31-AC19-9CB730607916}" type="pres">
      <dgm:prSet presAssocID="{3006592F-56C0-4AA0-B882-CE72229F9412}" presName="Parent4" presStyleLbl="revTx" presStyleIdx="0" presStyleCnt="0">
        <dgm:presLayoutVars>
          <dgm:chMax val="1"/>
          <dgm:chPref val="1"/>
          <dgm:bulletEnabled val="1"/>
        </dgm:presLayoutVars>
      </dgm:prSet>
      <dgm:spPr/>
      <dgm:t>
        <a:bodyPr/>
        <a:lstStyle/>
        <a:p>
          <a:endParaRPr lang="en-US"/>
        </a:p>
      </dgm:t>
    </dgm:pt>
    <dgm:pt modelId="{E2257E57-0935-4116-AA09-41D228982400}" type="pres">
      <dgm:prSet presAssocID="{8AB01A38-92CF-4E2B-AFA3-0E72C8F8BF70}" presName="Accent3" presStyleCnt="0"/>
      <dgm:spPr/>
    </dgm:pt>
    <dgm:pt modelId="{A1B425E0-6F3F-4303-97B0-C06698CD198B}" type="pres">
      <dgm:prSet presAssocID="{8AB01A38-92CF-4E2B-AFA3-0E72C8F8BF70}" presName="Accent" presStyleLbl="node1" presStyleIdx="3" presStyleCnt="6"/>
      <dgm:spPr/>
    </dgm:pt>
    <dgm:pt modelId="{6618D83B-C322-4A96-9DDA-0CE39100CC7A}" type="pres">
      <dgm:prSet presAssocID="{8AB01A38-92CF-4E2B-AFA3-0E72C8F8BF70}" presName="ParentBackground3" presStyleCnt="0"/>
      <dgm:spPr/>
    </dgm:pt>
    <dgm:pt modelId="{65CA9D67-FE82-48DC-A1B1-DCAF7BF58036}" type="pres">
      <dgm:prSet presAssocID="{8AB01A38-92CF-4E2B-AFA3-0E72C8F8BF70}" presName="ParentBackground" presStyleLbl="fgAcc1" presStyleIdx="3" presStyleCnt="6"/>
      <dgm:spPr/>
      <dgm:t>
        <a:bodyPr/>
        <a:lstStyle/>
        <a:p>
          <a:endParaRPr lang="en-US"/>
        </a:p>
      </dgm:t>
    </dgm:pt>
    <dgm:pt modelId="{A2B488C6-A574-445D-823D-04B2AAC82C8B}" type="pres">
      <dgm:prSet presAssocID="{8AB01A38-92CF-4E2B-AFA3-0E72C8F8BF70}" presName="Parent3" presStyleLbl="revTx" presStyleIdx="0" presStyleCnt="0">
        <dgm:presLayoutVars>
          <dgm:chMax val="1"/>
          <dgm:chPref val="1"/>
          <dgm:bulletEnabled val="1"/>
        </dgm:presLayoutVars>
      </dgm:prSet>
      <dgm:spPr/>
      <dgm:t>
        <a:bodyPr/>
        <a:lstStyle/>
        <a:p>
          <a:endParaRPr lang="en-US"/>
        </a:p>
      </dgm:t>
    </dgm:pt>
    <dgm:pt modelId="{6464510C-5CDF-4576-8686-885E1C7EBE15}" type="pres">
      <dgm:prSet presAssocID="{704AD25E-91AF-42AB-B265-DBBF6613F908}" presName="Accent2" presStyleCnt="0"/>
      <dgm:spPr/>
    </dgm:pt>
    <dgm:pt modelId="{24D6A2D7-311A-41A1-B330-CE0B1AC9AC97}" type="pres">
      <dgm:prSet presAssocID="{704AD25E-91AF-42AB-B265-DBBF6613F908}" presName="Accent" presStyleLbl="node1" presStyleIdx="4" presStyleCnt="6"/>
      <dgm:spPr/>
    </dgm:pt>
    <dgm:pt modelId="{8B83C004-C926-4780-9688-1759813090AC}" type="pres">
      <dgm:prSet presAssocID="{704AD25E-91AF-42AB-B265-DBBF6613F908}" presName="ParentBackground2" presStyleCnt="0"/>
      <dgm:spPr/>
    </dgm:pt>
    <dgm:pt modelId="{0BD7000D-6694-46E6-87C4-16AF4ED4E6A0}" type="pres">
      <dgm:prSet presAssocID="{704AD25E-91AF-42AB-B265-DBBF6613F908}" presName="ParentBackground" presStyleLbl="fgAcc1" presStyleIdx="4" presStyleCnt="6"/>
      <dgm:spPr/>
      <dgm:t>
        <a:bodyPr/>
        <a:lstStyle/>
        <a:p>
          <a:endParaRPr lang="en-US"/>
        </a:p>
      </dgm:t>
    </dgm:pt>
    <dgm:pt modelId="{3E690535-B27F-4ACB-AB38-1FFCED036BFE}" type="pres">
      <dgm:prSet presAssocID="{704AD25E-91AF-42AB-B265-DBBF6613F908}" presName="Parent2" presStyleLbl="revTx" presStyleIdx="0" presStyleCnt="0">
        <dgm:presLayoutVars>
          <dgm:chMax val="1"/>
          <dgm:chPref val="1"/>
          <dgm:bulletEnabled val="1"/>
        </dgm:presLayoutVars>
      </dgm:prSet>
      <dgm:spPr/>
      <dgm:t>
        <a:bodyPr/>
        <a:lstStyle/>
        <a:p>
          <a:endParaRPr lang="en-US"/>
        </a:p>
      </dgm:t>
    </dgm:pt>
    <dgm:pt modelId="{219FB5C8-CD84-43B5-8FD1-C09E4F33351E}" type="pres">
      <dgm:prSet presAssocID="{ED8DE68F-8F2D-428C-AB78-1FD6141FB36A}" presName="Accent1" presStyleCnt="0"/>
      <dgm:spPr/>
    </dgm:pt>
    <dgm:pt modelId="{54A47999-D502-4CC7-8003-0503E026D888}" type="pres">
      <dgm:prSet presAssocID="{ED8DE68F-8F2D-428C-AB78-1FD6141FB36A}" presName="Accent" presStyleLbl="node1" presStyleIdx="5" presStyleCnt="6"/>
      <dgm:spPr/>
    </dgm:pt>
    <dgm:pt modelId="{BBAB420A-0438-41CD-BB5F-2739ACCCAAE3}" type="pres">
      <dgm:prSet presAssocID="{ED8DE68F-8F2D-428C-AB78-1FD6141FB36A}" presName="ParentBackground1" presStyleCnt="0"/>
      <dgm:spPr/>
    </dgm:pt>
    <dgm:pt modelId="{716225DA-1D36-448F-95A8-8A2ACE7877B1}" type="pres">
      <dgm:prSet presAssocID="{ED8DE68F-8F2D-428C-AB78-1FD6141FB36A}" presName="ParentBackground" presStyleLbl="fgAcc1" presStyleIdx="5" presStyleCnt="6"/>
      <dgm:spPr/>
      <dgm:t>
        <a:bodyPr/>
        <a:lstStyle/>
        <a:p>
          <a:endParaRPr lang="en-US"/>
        </a:p>
      </dgm:t>
    </dgm:pt>
    <dgm:pt modelId="{D014A49F-EC94-4D9B-9F8B-631FF747139F}" type="pres">
      <dgm:prSet presAssocID="{ED8DE68F-8F2D-428C-AB78-1FD6141FB36A}" presName="Parent1" presStyleLbl="revTx" presStyleIdx="0" presStyleCnt="0">
        <dgm:presLayoutVars>
          <dgm:chMax val="1"/>
          <dgm:chPref val="1"/>
          <dgm:bulletEnabled val="1"/>
        </dgm:presLayoutVars>
      </dgm:prSet>
      <dgm:spPr/>
      <dgm:t>
        <a:bodyPr/>
        <a:lstStyle/>
        <a:p>
          <a:endParaRPr lang="en-US"/>
        </a:p>
      </dgm:t>
    </dgm:pt>
  </dgm:ptLst>
  <dgm:cxnLst>
    <dgm:cxn modelId="{4F000573-BEF7-402B-BDB2-9FA8094D3405}" srcId="{D0E7F8F0-97FB-43C8-8B57-DE3BAA242C71}" destId="{ED8DE68F-8F2D-428C-AB78-1FD6141FB36A}" srcOrd="0" destOrd="0" parTransId="{2285DB4A-3FEB-4A87-B9F1-96C38ECBC31E}" sibTransId="{279AA24B-AA9B-4FE4-BFA3-548EC059C6C3}"/>
    <dgm:cxn modelId="{87D4C224-7035-4627-9D09-C84BCBA3ED4E}" type="presOf" srcId="{704AD25E-91AF-42AB-B265-DBBF6613F908}" destId="{3E690535-B27F-4ACB-AB38-1FFCED036BFE}" srcOrd="1" destOrd="0" presId="urn:microsoft.com/office/officeart/2011/layout/CircleProcess"/>
    <dgm:cxn modelId="{B2882D40-4AC2-4B8C-8945-4AD78E7021EF}" srcId="{D0E7F8F0-97FB-43C8-8B57-DE3BAA242C71}" destId="{8AB01A38-92CF-4E2B-AFA3-0E72C8F8BF70}" srcOrd="2" destOrd="0" parTransId="{BC7DE64A-2AE5-498C-AEB7-4ADD998DCA44}" sibTransId="{DDD6AC0A-066B-43B8-93AF-EDB8D1F3E6C7}"/>
    <dgm:cxn modelId="{D6DF3CC4-7BE9-4E5B-B8A2-CF0D2590521A}" type="presOf" srcId="{09B4872C-7AD5-4669-BC91-8C25974291EE}" destId="{56A684AE-AEE9-48D8-B4D9-466E782D5495}" srcOrd="0" destOrd="0" presId="urn:microsoft.com/office/officeart/2011/layout/CircleProcess"/>
    <dgm:cxn modelId="{22138BFE-129C-4CEF-B921-6EB4C1606DC1}" type="presOf" srcId="{3006592F-56C0-4AA0-B882-CE72229F9412}" destId="{DBD594CA-9625-4B31-AC19-9CB730607916}" srcOrd="1" destOrd="0" presId="urn:microsoft.com/office/officeart/2011/layout/CircleProcess"/>
    <dgm:cxn modelId="{CF16CB66-0BF5-46AD-9FD7-397F47EF2331}" srcId="{D0E7F8F0-97FB-43C8-8B57-DE3BAA242C71}" destId="{AAD4A0F0-59BB-4894-A424-B4C1FDF18974}" srcOrd="4" destOrd="0" parTransId="{ABB64FB1-B5DF-4D2A-A001-075FEA5C3DA6}" sibTransId="{A488B2D1-EE33-4B64-9FD3-376768660A91}"/>
    <dgm:cxn modelId="{91DBF3B9-9437-4719-AC61-6562583967C2}" srcId="{D0E7F8F0-97FB-43C8-8B57-DE3BAA242C71}" destId="{3006592F-56C0-4AA0-B882-CE72229F9412}" srcOrd="3" destOrd="0" parTransId="{D0C7F2AD-4D41-4D02-9655-250C1DF75C97}" sibTransId="{8D9D4B90-3CC8-483E-84B2-CC4B17726041}"/>
    <dgm:cxn modelId="{208BEFC4-997B-47A8-A7EC-85438D15E1D5}" type="presOf" srcId="{AAD4A0F0-59BB-4894-A424-B4C1FDF18974}" destId="{ABFC3E45-05F3-4DE0-A9D4-210B7122B4A8}" srcOrd="0" destOrd="0" presId="urn:microsoft.com/office/officeart/2011/layout/CircleProcess"/>
    <dgm:cxn modelId="{C854472E-7F76-41E4-98CC-E61BF809A3AC}" type="presOf" srcId="{8AB01A38-92CF-4E2B-AFA3-0E72C8F8BF70}" destId="{A2B488C6-A574-445D-823D-04B2AAC82C8B}" srcOrd="1" destOrd="0" presId="urn:microsoft.com/office/officeart/2011/layout/CircleProcess"/>
    <dgm:cxn modelId="{2BC0E414-5F6E-4288-8AB7-8AC830B5BD46}" type="presOf" srcId="{ED8DE68F-8F2D-428C-AB78-1FD6141FB36A}" destId="{716225DA-1D36-448F-95A8-8A2ACE7877B1}" srcOrd="0" destOrd="0" presId="urn:microsoft.com/office/officeart/2011/layout/CircleProcess"/>
    <dgm:cxn modelId="{40F84783-4592-40C7-A028-61C72584C3C5}" type="presOf" srcId="{704AD25E-91AF-42AB-B265-DBBF6613F908}" destId="{0BD7000D-6694-46E6-87C4-16AF4ED4E6A0}" srcOrd="0" destOrd="0" presId="urn:microsoft.com/office/officeart/2011/layout/CircleProcess"/>
    <dgm:cxn modelId="{E208A95D-E925-424E-AEC6-1CA463591CFA}" type="presOf" srcId="{D0E7F8F0-97FB-43C8-8B57-DE3BAA242C71}" destId="{F45C7B62-58E8-4E77-86EB-03337B67B999}" srcOrd="0" destOrd="0" presId="urn:microsoft.com/office/officeart/2011/layout/CircleProcess"/>
    <dgm:cxn modelId="{4578C1A3-FAB3-4467-8DD6-CF9A91511090}" type="presOf" srcId="{8AB01A38-92CF-4E2B-AFA3-0E72C8F8BF70}" destId="{65CA9D67-FE82-48DC-A1B1-DCAF7BF58036}" srcOrd="0" destOrd="0" presId="urn:microsoft.com/office/officeart/2011/layout/CircleProcess"/>
    <dgm:cxn modelId="{0AFB6B06-2297-44DA-A525-527722D14F89}" srcId="{D0E7F8F0-97FB-43C8-8B57-DE3BAA242C71}" destId="{704AD25E-91AF-42AB-B265-DBBF6613F908}" srcOrd="1" destOrd="0" parTransId="{72D305E2-55EA-4228-B049-849CC48A5F0B}" sibTransId="{7A214A54-026F-4AC6-A44B-A6155CCAFC90}"/>
    <dgm:cxn modelId="{8C370D97-48EE-4ED5-9BE0-A20E6850F128}" type="presOf" srcId="{3006592F-56C0-4AA0-B882-CE72229F9412}" destId="{43E5228D-CB9F-4B86-8119-6BCC81FB4EC3}" srcOrd="0" destOrd="0" presId="urn:microsoft.com/office/officeart/2011/layout/CircleProcess"/>
    <dgm:cxn modelId="{FBB5A6F7-5AFD-44C8-AC8D-3A8144332567}" type="presOf" srcId="{AAD4A0F0-59BB-4894-A424-B4C1FDF18974}" destId="{9BF0C6AA-B154-4AB1-92D8-1077170E8D78}" srcOrd="1" destOrd="0" presId="urn:microsoft.com/office/officeart/2011/layout/CircleProcess"/>
    <dgm:cxn modelId="{7309211D-D3E3-40E3-A1B1-6FC378FDD359}" type="presOf" srcId="{09B4872C-7AD5-4669-BC91-8C25974291EE}" destId="{E0881629-A498-4432-8BB1-3DDFE518CB6E}" srcOrd="1" destOrd="0" presId="urn:microsoft.com/office/officeart/2011/layout/CircleProcess"/>
    <dgm:cxn modelId="{2ECE0D78-6056-4305-A840-44FBD6B950DB}" srcId="{D0E7F8F0-97FB-43C8-8B57-DE3BAA242C71}" destId="{09B4872C-7AD5-4669-BC91-8C25974291EE}" srcOrd="5" destOrd="0" parTransId="{11DDDA22-03AA-43AA-9C15-9FF9122F13C7}" sibTransId="{1B1EB949-F5F7-4065-BDAF-4D779C3C5504}"/>
    <dgm:cxn modelId="{9A7B1746-75C0-4A38-A034-AD8EE4BB1BD6}" type="presOf" srcId="{ED8DE68F-8F2D-428C-AB78-1FD6141FB36A}" destId="{D014A49F-EC94-4D9B-9F8B-631FF747139F}" srcOrd="1" destOrd="0" presId="urn:microsoft.com/office/officeart/2011/layout/CircleProcess"/>
    <dgm:cxn modelId="{4C983EA9-C578-4954-92FD-BF93256F7B7F}" type="presParOf" srcId="{F45C7B62-58E8-4E77-86EB-03337B67B999}" destId="{9987D2CA-2E0D-41E3-895F-7FF5E23F1313}" srcOrd="0" destOrd="0" presId="urn:microsoft.com/office/officeart/2011/layout/CircleProcess"/>
    <dgm:cxn modelId="{430F0990-3FB4-4335-A1E3-AA7D0F3335BB}" type="presParOf" srcId="{9987D2CA-2E0D-41E3-895F-7FF5E23F1313}" destId="{B3720134-81E6-49EA-9253-8B3C94D9F578}" srcOrd="0" destOrd="0" presId="urn:microsoft.com/office/officeart/2011/layout/CircleProcess"/>
    <dgm:cxn modelId="{C0641DF5-B4CE-4036-8F65-6E99DE394AFA}" type="presParOf" srcId="{F45C7B62-58E8-4E77-86EB-03337B67B999}" destId="{37D80216-B438-4E9C-A9DF-A03031F8273F}" srcOrd="1" destOrd="0" presId="urn:microsoft.com/office/officeart/2011/layout/CircleProcess"/>
    <dgm:cxn modelId="{912A9877-8B21-4722-8D36-ED99CBA820F9}" type="presParOf" srcId="{37D80216-B438-4E9C-A9DF-A03031F8273F}" destId="{56A684AE-AEE9-48D8-B4D9-466E782D5495}" srcOrd="0" destOrd="0" presId="urn:microsoft.com/office/officeart/2011/layout/CircleProcess"/>
    <dgm:cxn modelId="{C957B5A4-5F34-459F-BE37-B3BD0BF51633}" type="presParOf" srcId="{F45C7B62-58E8-4E77-86EB-03337B67B999}" destId="{E0881629-A498-4432-8BB1-3DDFE518CB6E}" srcOrd="2" destOrd="0" presId="urn:microsoft.com/office/officeart/2011/layout/CircleProcess"/>
    <dgm:cxn modelId="{581EE526-B662-491C-8BE7-09E54FDE0BB8}" type="presParOf" srcId="{F45C7B62-58E8-4E77-86EB-03337B67B999}" destId="{BC450A55-4014-482E-9B87-D712180F8C0B}" srcOrd="3" destOrd="0" presId="urn:microsoft.com/office/officeart/2011/layout/CircleProcess"/>
    <dgm:cxn modelId="{09F43B80-EA74-47B5-9D0D-F742C05E696D}" type="presParOf" srcId="{BC450A55-4014-482E-9B87-D712180F8C0B}" destId="{6159D21A-6240-4C9E-9480-D79E3CCCE4D4}" srcOrd="0" destOrd="0" presId="urn:microsoft.com/office/officeart/2011/layout/CircleProcess"/>
    <dgm:cxn modelId="{1334C26D-D418-472E-8340-1E453A93DD39}" type="presParOf" srcId="{F45C7B62-58E8-4E77-86EB-03337B67B999}" destId="{73AE4127-09ED-40F0-933C-9B48A0FA0FDF}" srcOrd="4" destOrd="0" presId="urn:microsoft.com/office/officeart/2011/layout/CircleProcess"/>
    <dgm:cxn modelId="{C81F95DB-C6FF-40CA-931D-0E58EC5F477C}" type="presParOf" srcId="{73AE4127-09ED-40F0-933C-9B48A0FA0FDF}" destId="{ABFC3E45-05F3-4DE0-A9D4-210B7122B4A8}" srcOrd="0" destOrd="0" presId="urn:microsoft.com/office/officeart/2011/layout/CircleProcess"/>
    <dgm:cxn modelId="{B3323133-EB96-4BA9-B6D4-BAD871FC6C27}" type="presParOf" srcId="{F45C7B62-58E8-4E77-86EB-03337B67B999}" destId="{9BF0C6AA-B154-4AB1-92D8-1077170E8D78}" srcOrd="5" destOrd="0" presId="urn:microsoft.com/office/officeart/2011/layout/CircleProcess"/>
    <dgm:cxn modelId="{EDF5ABD2-64F6-4127-8855-B690FD75353C}" type="presParOf" srcId="{F45C7B62-58E8-4E77-86EB-03337B67B999}" destId="{25B213D4-FC08-40EE-97D3-32B424F44F54}" srcOrd="6" destOrd="0" presId="urn:microsoft.com/office/officeart/2011/layout/CircleProcess"/>
    <dgm:cxn modelId="{8A6B858C-95ED-408B-AE0D-91B64DB49326}" type="presParOf" srcId="{25B213D4-FC08-40EE-97D3-32B424F44F54}" destId="{08658B3B-7413-43B1-AEC0-EDA484D1E569}" srcOrd="0" destOrd="0" presId="urn:microsoft.com/office/officeart/2011/layout/CircleProcess"/>
    <dgm:cxn modelId="{3A317059-7D4E-4EEF-8827-5C51CD8CA13D}" type="presParOf" srcId="{F45C7B62-58E8-4E77-86EB-03337B67B999}" destId="{53F679CF-B5CF-4E73-B7FF-7253737D70B0}" srcOrd="7" destOrd="0" presId="urn:microsoft.com/office/officeart/2011/layout/CircleProcess"/>
    <dgm:cxn modelId="{A864B804-03C3-44EA-B513-75EB297E06B6}" type="presParOf" srcId="{53F679CF-B5CF-4E73-B7FF-7253737D70B0}" destId="{43E5228D-CB9F-4B86-8119-6BCC81FB4EC3}" srcOrd="0" destOrd="0" presId="urn:microsoft.com/office/officeart/2011/layout/CircleProcess"/>
    <dgm:cxn modelId="{6EE9ECD8-F4C9-47BC-8962-77B68897D672}" type="presParOf" srcId="{F45C7B62-58E8-4E77-86EB-03337B67B999}" destId="{DBD594CA-9625-4B31-AC19-9CB730607916}" srcOrd="8" destOrd="0" presId="urn:microsoft.com/office/officeart/2011/layout/CircleProcess"/>
    <dgm:cxn modelId="{962E8F30-A891-417D-9D57-E6966DD2D681}" type="presParOf" srcId="{F45C7B62-58E8-4E77-86EB-03337B67B999}" destId="{E2257E57-0935-4116-AA09-41D228982400}" srcOrd="9" destOrd="0" presId="urn:microsoft.com/office/officeart/2011/layout/CircleProcess"/>
    <dgm:cxn modelId="{6587DFBF-3AB8-4FE3-BFCE-0446E227AFF2}" type="presParOf" srcId="{E2257E57-0935-4116-AA09-41D228982400}" destId="{A1B425E0-6F3F-4303-97B0-C06698CD198B}" srcOrd="0" destOrd="0" presId="urn:microsoft.com/office/officeart/2011/layout/CircleProcess"/>
    <dgm:cxn modelId="{7BA18F37-1F1C-49F8-8DA6-FCA5BB245CDF}" type="presParOf" srcId="{F45C7B62-58E8-4E77-86EB-03337B67B999}" destId="{6618D83B-C322-4A96-9DDA-0CE39100CC7A}" srcOrd="10" destOrd="0" presId="urn:microsoft.com/office/officeart/2011/layout/CircleProcess"/>
    <dgm:cxn modelId="{5E3E9C0E-E1B9-4654-84C5-73DC54790A62}" type="presParOf" srcId="{6618D83B-C322-4A96-9DDA-0CE39100CC7A}" destId="{65CA9D67-FE82-48DC-A1B1-DCAF7BF58036}" srcOrd="0" destOrd="0" presId="urn:microsoft.com/office/officeart/2011/layout/CircleProcess"/>
    <dgm:cxn modelId="{2BD5FBC3-FEE3-40A6-BEF6-8FBC1D2B7A04}" type="presParOf" srcId="{F45C7B62-58E8-4E77-86EB-03337B67B999}" destId="{A2B488C6-A574-445D-823D-04B2AAC82C8B}" srcOrd="11" destOrd="0" presId="urn:microsoft.com/office/officeart/2011/layout/CircleProcess"/>
    <dgm:cxn modelId="{9ACDB880-CECA-4255-A176-B036F7926616}" type="presParOf" srcId="{F45C7B62-58E8-4E77-86EB-03337B67B999}" destId="{6464510C-5CDF-4576-8686-885E1C7EBE15}" srcOrd="12" destOrd="0" presId="urn:microsoft.com/office/officeart/2011/layout/CircleProcess"/>
    <dgm:cxn modelId="{0516CF51-99D3-4028-A671-D3E01F630B98}" type="presParOf" srcId="{6464510C-5CDF-4576-8686-885E1C7EBE15}" destId="{24D6A2D7-311A-41A1-B330-CE0B1AC9AC97}" srcOrd="0" destOrd="0" presId="urn:microsoft.com/office/officeart/2011/layout/CircleProcess"/>
    <dgm:cxn modelId="{DF856716-1336-45F5-9D92-CF39701B2055}" type="presParOf" srcId="{F45C7B62-58E8-4E77-86EB-03337B67B999}" destId="{8B83C004-C926-4780-9688-1759813090AC}" srcOrd="13" destOrd="0" presId="urn:microsoft.com/office/officeart/2011/layout/CircleProcess"/>
    <dgm:cxn modelId="{381B55F2-3FF8-4189-AB2D-DBCE72884F1F}" type="presParOf" srcId="{8B83C004-C926-4780-9688-1759813090AC}" destId="{0BD7000D-6694-46E6-87C4-16AF4ED4E6A0}" srcOrd="0" destOrd="0" presId="urn:microsoft.com/office/officeart/2011/layout/CircleProcess"/>
    <dgm:cxn modelId="{9748B3EC-8B85-42B0-9449-7DA81BB63B30}" type="presParOf" srcId="{F45C7B62-58E8-4E77-86EB-03337B67B999}" destId="{3E690535-B27F-4ACB-AB38-1FFCED036BFE}" srcOrd="14" destOrd="0" presId="urn:microsoft.com/office/officeart/2011/layout/CircleProcess"/>
    <dgm:cxn modelId="{E97DE9C9-BBD9-4518-AF2F-A81CB32B2C8E}" type="presParOf" srcId="{F45C7B62-58E8-4E77-86EB-03337B67B999}" destId="{219FB5C8-CD84-43B5-8FD1-C09E4F33351E}" srcOrd="15" destOrd="0" presId="urn:microsoft.com/office/officeart/2011/layout/CircleProcess"/>
    <dgm:cxn modelId="{A28AB1DB-033E-43F3-8EC6-D1818CA76661}" type="presParOf" srcId="{219FB5C8-CD84-43B5-8FD1-C09E4F33351E}" destId="{54A47999-D502-4CC7-8003-0503E026D888}" srcOrd="0" destOrd="0" presId="urn:microsoft.com/office/officeart/2011/layout/CircleProcess"/>
    <dgm:cxn modelId="{5E2FFF77-90E3-45F7-9930-16F1818B5E76}" type="presParOf" srcId="{F45C7B62-58E8-4E77-86EB-03337B67B999}" destId="{BBAB420A-0438-41CD-BB5F-2739ACCCAAE3}" srcOrd="16" destOrd="0" presId="urn:microsoft.com/office/officeart/2011/layout/CircleProcess"/>
    <dgm:cxn modelId="{4D21BC1C-AD87-4687-9C35-24C0A66D565D}" type="presParOf" srcId="{BBAB420A-0438-41CD-BB5F-2739ACCCAAE3}" destId="{716225DA-1D36-448F-95A8-8A2ACE7877B1}" srcOrd="0" destOrd="0" presId="urn:microsoft.com/office/officeart/2011/layout/CircleProcess"/>
    <dgm:cxn modelId="{69199B1E-4842-4562-B04F-2A8567DD5296}" type="presParOf" srcId="{F45C7B62-58E8-4E77-86EB-03337B67B999}" destId="{D014A49F-EC94-4D9B-9F8B-631FF747139F}"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20134-81E6-49EA-9253-8B3C94D9F578}">
      <dsp:nvSpPr>
        <dsp:cNvPr id="0" name=""/>
        <dsp:cNvSpPr/>
      </dsp:nvSpPr>
      <dsp:spPr>
        <a:xfrm>
          <a:off x="10464906" y="847317"/>
          <a:ext cx="1929098" cy="192873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A684AE-AEE9-48D8-B4D9-466E782D5495}">
      <dsp:nvSpPr>
        <dsp:cNvPr id="0" name=""/>
        <dsp:cNvSpPr/>
      </dsp:nvSpPr>
      <dsp:spPr>
        <a:xfrm>
          <a:off x="10529863"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Collaboration</a:t>
          </a:r>
        </a:p>
      </dsp:txBody>
      <dsp:txXfrm>
        <a:off x="10787239" y="1168828"/>
        <a:ext cx="1285657" cy="1285708"/>
      </dsp:txXfrm>
    </dsp:sp>
    <dsp:sp modelId="{6159D21A-6240-4C9E-9480-D79E3CCCE4D4}">
      <dsp:nvSpPr>
        <dsp:cNvPr id="0" name=""/>
        <dsp:cNvSpPr/>
      </dsp:nvSpPr>
      <dsp:spPr>
        <a:xfrm rot="2700000">
          <a:off x="847221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C3E45-05F3-4DE0-A9D4-210B7122B4A8}">
      <dsp:nvSpPr>
        <dsp:cNvPr id="0" name=""/>
        <dsp:cNvSpPr/>
      </dsp:nvSpPr>
      <dsp:spPr>
        <a:xfrm>
          <a:off x="853703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Value Driver Trees</a:t>
          </a:r>
        </a:p>
      </dsp:txBody>
      <dsp:txXfrm>
        <a:off x="8794409" y="1168828"/>
        <a:ext cx="1285657" cy="1285708"/>
      </dsp:txXfrm>
    </dsp:sp>
    <dsp:sp modelId="{08658B3B-7413-43B1-AEC0-EDA484D1E569}">
      <dsp:nvSpPr>
        <dsp:cNvPr id="0" name=""/>
        <dsp:cNvSpPr/>
      </dsp:nvSpPr>
      <dsp:spPr>
        <a:xfrm rot="2700000">
          <a:off x="647938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5228D-CB9F-4B86-8119-6BCC81FB4EC3}">
      <dsp:nvSpPr>
        <dsp:cNvPr id="0" name=""/>
        <dsp:cNvSpPr/>
      </dsp:nvSpPr>
      <dsp:spPr>
        <a:xfrm>
          <a:off x="654420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Predictive Forecast</a:t>
          </a:r>
        </a:p>
      </dsp:txBody>
      <dsp:txXfrm>
        <a:off x="6801579" y="1168828"/>
        <a:ext cx="1285657" cy="1285708"/>
      </dsp:txXfrm>
    </dsp:sp>
    <dsp:sp modelId="{A1B425E0-6F3F-4303-97B0-C06698CD198B}">
      <dsp:nvSpPr>
        <dsp:cNvPr id="0" name=""/>
        <dsp:cNvSpPr/>
      </dsp:nvSpPr>
      <dsp:spPr>
        <a:xfrm rot="2700000">
          <a:off x="4486551"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A9D67-FE82-48DC-A1B1-DCAF7BF58036}">
      <dsp:nvSpPr>
        <dsp:cNvPr id="0" name=""/>
        <dsp:cNvSpPr/>
      </dsp:nvSpPr>
      <dsp:spPr>
        <a:xfrm>
          <a:off x="4551372"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Allocation</a:t>
          </a:r>
        </a:p>
      </dsp:txBody>
      <dsp:txXfrm>
        <a:off x="4807523" y="1168828"/>
        <a:ext cx="1285657" cy="1285708"/>
      </dsp:txXfrm>
    </dsp:sp>
    <dsp:sp modelId="{24D6A2D7-311A-41A1-B330-CE0B1AC9AC97}">
      <dsp:nvSpPr>
        <dsp:cNvPr id="0" name=""/>
        <dsp:cNvSpPr/>
      </dsp:nvSpPr>
      <dsp:spPr>
        <a:xfrm rot="2700000">
          <a:off x="249372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7000D-6694-46E6-87C4-16AF4ED4E6A0}">
      <dsp:nvSpPr>
        <dsp:cNvPr id="0" name=""/>
        <dsp:cNvSpPr/>
      </dsp:nvSpPr>
      <dsp:spPr>
        <a:xfrm>
          <a:off x="2558541"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What-if and Visualization</a:t>
          </a:r>
        </a:p>
      </dsp:txBody>
      <dsp:txXfrm>
        <a:off x="2814692" y="1168828"/>
        <a:ext cx="1285657" cy="1285708"/>
      </dsp:txXfrm>
    </dsp:sp>
    <dsp:sp modelId="{54A47999-D502-4CC7-8003-0503E026D888}">
      <dsp:nvSpPr>
        <dsp:cNvPr id="0" name=""/>
        <dsp:cNvSpPr/>
      </dsp:nvSpPr>
      <dsp:spPr>
        <a:xfrm rot="2700000">
          <a:off x="500890" y="847100"/>
          <a:ext cx="1928827" cy="192882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225DA-1D36-448F-95A8-8A2ACE7877B1}">
      <dsp:nvSpPr>
        <dsp:cNvPr id="0" name=""/>
        <dsp:cNvSpPr/>
      </dsp:nvSpPr>
      <dsp:spPr>
        <a:xfrm>
          <a:off x="564485" y="911619"/>
          <a:ext cx="1800410" cy="1800127"/>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a:t>Modeling</a:t>
          </a:r>
        </a:p>
      </dsp:txBody>
      <dsp:txXfrm>
        <a:off x="821862" y="1168828"/>
        <a:ext cx="1285657" cy="128570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1/9/2022</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oyuztechnologies/SAC_SaamaTechnologies/blob/master/day%205/03%20Planning%20Scenario.pdf"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ap.optimieren.de/hana/hana/html/_gsql_functions.html"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9.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a:t>
            </a:r>
            <a:r>
              <a:rPr lang="en-US" sz="3600" spc="-150" dirty="0" smtClean="0">
                <a:solidFill>
                  <a:schemeClr val="bg1"/>
                </a:solidFill>
              </a:rPr>
              <a:t>Bajaj</a:t>
            </a:r>
          </a:p>
          <a:p>
            <a:r>
              <a:rPr lang="en-US" sz="3600" spc="-150" dirty="0" smtClean="0">
                <a:solidFill>
                  <a:schemeClr val="bg1"/>
                </a:solidFill>
              </a:rPr>
              <a:t>Day </a:t>
            </a:r>
            <a:r>
              <a:rPr lang="en-US" sz="3600" spc="-150" dirty="0">
                <a:solidFill>
                  <a:schemeClr val="bg1"/>
                </a:solidFill>
              </a:rPr>
              <a:t>5</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Create Planning Model – Hands 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D0A6B27F-347A-4A91-9E14-5C748C0A2366}"/>
              </a:ext>
            </a:extLst>
          </p:cNvPr>
          <p:cNvSpPr txBox="1"/>
          <p:nvPr/>
        </p:nvSpPr>
        <p:spPr>
          <a:xfrm>
            <a:off x="152400" y="979382"/>
            <a:ext cx="13409612" cy="4154984"/>
          </a:xfrm>
          <a:prstGeom prst="rect">
            <a:avLst/>
          </a:prstGeom>
          <a:noFill/>
        </p:spPr>
        <p:txBody>
          <a:bodyPr wrap="square">
            <a:spAutoFit/>
          </a:bodyPr>
          <a:lstStyle/>
          <a:p>
            <a:pPr defTabSz="1218987"/>
            <a:r>
              <a:rPr lang="en-US" sz="2400" dirty="0">
                <a:solidFill>
                  <a:prstClr val="black"/>
                </a:solidFill>
                <a:latin typeface="Calibri"/>
                <a:sym typeface="Wingdings" panose="05000000000000000000" pitchFamily="2" charset="2"/>
              </a:rPr>
              <a:t>Planning Model demo dataset &lt;link&gt;</a:t>
            </a:r>
            <a:endParaRPr lang="en-US" sz="2400" dirty="0">
              <a:solidFill>
                <a:prstClr val="black"/>
              </a:solidFill>
              <a:latin typeface="Calibri"/>
            </a:endParaRPr>
          </a:p>
          <a:p>
            <a:pPr defTabSz="1218987"/>
            <a:endParaRPr lang="en-US" sz="2400" dirty="0">
              <a:solidFill>
                <a:prstClr val="black"/>
              </a:solidFill>
              <a:latin typeface="Calibri"/>
            </a:endParaRPr>
          </a:p>
          <a:p>
            <a:pPr defTabSz="1218987"/>
            <a:r>
              <a:rPr lang="en-US" sz="2400" dirty="0">
                <a:solidFill>
                  <a:prstClr val="black"/>
                </a:solidFill>
                <a:latin typeface="Calibri"/>
              </a:rPr>
              <a:t>1. Mark Properties and descriptions (later used for hierarchy creation)</a:t>
            </a:r>
          </a:p>
          <a:p>
            <a:pPr defTabSz="1218987"/>
            <a:r>
              <a:rPr lang="en-US" sz="2400" dirty="0">
                <a:solidFill>
                  <a:prstClr val="black"/>
                </a:solidFill>
                <a:latin typeface="Calibri"/>
              </a:rPr>
              <a:t>2. Geo Enrich Data</a:t>
            </a:r>
          </a:p>
          <a:p>
            <a:pPr defTabSz="1218987"/>
            <a:r>
              <a:rPr lang="en-US" sz="2400" dirty="0">
                <a:solidFill>
                  <a:prstClr val="black"/>
                </a:solidFill>
                <a:latin typeface="Calibri"/>
              </a:rPr>
              <a:t>3. Mark ENTITY, ACCOUNT, DATE and VERSION Dimensions</a:t>
            </a:r>
          </a:p>
          <a:p>
            <a:pPr defTabSz="1218987"/>
            <a:r>
              <a:rPr lang="en-US" sz="2400" dirty="0">
                <a:solidFill>
                  <a:prstClr val="black"/>
                </a:solidFill>
                <a:latin typeface="Calibri"/>
              </a:rPr>
              <a:t>4. Data Wrangling</a:t>
            </a:r>
          </a:p>
          <a:p>
            <a:pPr defTabSz="1218987"/>
            <a:r>
              <a:rPr lang="en-US" sz="2400" dirty="0">
                <a:solidFill>
                  <a:prstClr val="black"/>
                </a:solidFill>
                <a:latin typeface="Calibri"/>
              </a:rPr>
              <a:t>----Model created</a:t>
            </a:r>
          </a:p>
          <a:p>
            <a:pPr defTabSz="1218987"/>
            <a:r>
              <a:rPr lang="en-US" sz="2400" dirty="0">
                <a:solidFill>
                  <a:prstClr val="black"/>
                </a:solidFill>
                <a:latin typeface="Calibri"/>
              </a:rPr>
              <a:t>1. Maintain model preference for FY, Data, Currency Conversion</a:t>
            </a:r>
          </a:p>
          <a:p>
            <a:pPr defTabSz="1218987"/>
            <a:r>
              <a:rPr lang="en-US" sz="2400" dirty="0">
                <a:solidFill>
                  <a:prstClr val="black"/>
                </a:solidFill>
                <a:latin typeface="Calibri"/>
              </a:rPr>
              <a:t>----Model Hierarchies</a:t>
            </a:r>
          </a:p>
          <a:p>
            <a:pPr defTabSz="1218987"/>
            <a:r>
              <a:rPr lang="en-US" sz="2400" dirty="0">
                <a:solidFill>
                  <a:prstClr val="black"/>
                </a:solidFill>
                <a:latin typeface="Calibri"/>
              </a:rPr>
              <a:t>1. Copy paste the account data properly</a:t>
            </a:r>
          </a:p>
          <a:p>
            <a:pPr defTabSz="1218987"/>
            <a:r>
              <a:rPr lang="en-US" sz="2400" dirty="0">
                <a:solidFill>
                  <a:prstClr val="black"/>
                </a:solidFill>
                <a:latin typeface="Calibri"/>
              </a:rPr>
              <a:t>2. Create a story on planning model</a:t>
            </a:r>
          </a:p>
        </p:txBody>
      </p:sp>
    </p:spTree>
    <p:extLst>
      <p:ext uri="{BB962C8B-B14F-4D97-AF65-F5344CB8AC3E}">
        <p14:creationId xmlns:p14="http://schemas.microsoft.com/office/powerpoint/2010/main" val="43716316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298543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baseline="0" dirty="0">
                <a:solidFill>
                  <a:srgbClr val="FF0000"/>
                </a:solidFill>
                <a:latin typeface="CIDFont+F2"/>
              </a:rPr>
              <a:t>					- Stefany Myer</a:t>
            </a:r>
            <a:endParaRPr kumimoji="0" lang="en-US" sz="11500" b="1"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0" b="1" dirty="0" smtClean="0">
                <a:solidFill>
                  <a:prstClr val="black"/>
                </a:solidFill>
                <a:latin typeface="Calibri" panose="020F0502020204030204"/>
              </a:rPr>
              <a:t>&lt;</a:t>
            </a:r>
            <a:r>
              <a:rPr lang="en-US" sz="8000" b="1" dirty="0" smtClean="0">
                <a:solidFill>
                  <a:prstClr val="black"/>
                </a:solidFill>
                <a:latin typeface="Calibri" panose="020F0502020204030204"/>
                <a:hlinkClick r:id="rId2"/>
              </a:rPr>
              <a:t>Click </a:t>
            </a:r>
            <a:r>
              <a:rPr lang="en-US" sz="8000" b="1" dirty="0">
                <a:solidFill>
                  <a:prstClr val="black"/>
                </a:solidFill>
                <a:latin typeface="Calibri" panose="020F0502020204030204"/>
                <a:hlinkClick r:id="rId2"/>
              </a:rPr>
              <a:t>here</a:t>
            </a:r>
            <a:r>
              <a:rPr lang="en-US" sz="8000" b="1" dirty="0">
                <a:solidFill>
                  <a:prstClr val="black"/>
                </a:solidFill>
                <a:latin typeface="Calibri" panose="020F0502020204030204"/>
              </a:rPr>
              <a:t>&gt;</a:t>
            </a:r>
            <a:endPar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25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Version Management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114A316-EEB1-4873-BE9B-89FAD7D78B42}"/>
              </a:ext>
            </a:extLst>
          </p:cNvPr>
          <p:cNvSpPr txBox="1"/>
          <p:nvPr/>
        </p:nvSpPr>
        <p:spPr>
          <a:xfrm>
            <a:off x="152400" y="990600"/>
            <a:ext cx="11734800" cy="4062651"/>
          </a:xfrm>
          <a:prstGeom prst="rect">
            <a:avLst/>
          </a:prstGeom>
          <a:noFill/>
        </p:spPr>
        <p:txBody>
          <a:bodyPr wrap="square" rtlCol="0">
            <a:spAutoFit/>
          </a:bodyPr>
          <a:lstStyle/>
          <a:p>
            <a:r>
              <a:rPr lang="en-US" sz="2000" dirty="0"/>
              <a:t>While working with finance/planning data, we don’t want to change the actual facts because we just want to play around with data and see if this data can be used for productive purpose later. As an SAC consultant, until you finalize all the changes, you want to work privately by changing data number of times.</a:t>
            </a:r>
          </a:p>
          <a:p>
            <a:r>
              <a:rPr lang="en-US" sz="2000" dirty="0"/>
              <a:t>So we always have possibility to create multiple versions of the data by copying existing version data.</a:t>
            </a:r>
          </a:p>
          <a:p>
            <a:r>
              <a:rPr lang="en-US" sz="2000" dirty="0"/>
              <a:t>SAC options </a:t>
            </a:r>
            <a:r>
              <a:rPr lang="en-US" sz="2000" dirty="0">
                <a:sym typeface="Wingdings" panose="05000000000000000000" pitchFamily="2" charset="2"/>
              </a:rPr>
              <a:t> Version Management</a:t>
            </a:r>
          </a:p>
          <a:p>
            <a:r>
              <a:rPr lang="en-US" sz="2000" dirty="0">
                <a:sym typeface="Wingdings" panose="05000000000000000000" pitchFamily="2" charset="2"/>
              </a:rPr>
              <a:t>And we will create a new version. This will be private (which means, other users in SAC tenant will not be able to see it, until we publish)</a:t>
            </a:r>
          </a:p>
          <a:p>
            <a:endParaRPr lang="en-US" sz="2000" dirty="0">
              <a:sym typeface="Wingdings" panose="05000000000000000000" pitchFamily="2" charset="2"/>
            </a:endParaRPr>
          </a:p>
          <a:p>
            <a:r>
              <a:rPr lang="en-US" sz="2000" b="1" dirty="0">
                <a:sym typeface="Wingdings" panose="05000000000000000000" pitchFamily="2" charset="2"/>
              </a:rPr>
              <a:t>What If Analysis</a:t>
            </a:r>
          </a:p>
          <a:p>
            <a:r>
              <a:rPr lang="en-US" sz="2000" dirty="0">
                <a:sym typeface="Wingdings" panose="05000000000000000000" pitchFamily="2" charset="2"/>
              </a:rPr>
              <a:t>Where the business will ask, what if questions e.g. what is the impact of change of one account on another. Like if we like to increase operating income by 10%, what will be the impact of the same on operating margin, expenses.</a:t>
            </a:r>
          </a:p>
          <a:p>
            <a:r>
              <a:rPr lang="en-US" sz="2000" dirty="0">
                <a:sym typeface="Wingdings" panose="05000000000000000000" pitchFamily="2" charset="2"/>
              </a:rPr>
              <a:t>Direct Increase &amp; Decrease | Variance Chart | Distribution &amp; Spreading</a:t>
            </a:r>
            <a:endParaRPr lang="en-US" sz="2000" dirty="0"/>
          </a:p>
        </p:txBody>
      </p:sp>
    </p:spTree>
    <p:extLst>
      <p:ext uri="{BB962C8B-B14F-4D97-AF65-F5344CB8AC3E}">
        <p14:creationId xmlns:p14="http://schemas.microsoft.com/office/powerpoint/2010/main" val="15037856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continues…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C6794C-F4A5-4A8E-BDD1-532BF7872228}"/>
              </a:ext>
            </a:extLst>
          </p:cNvPr>
          <p:cNvSpPr txBox="1"/>
          <p:nvPr/>
        </p:nvSpPr>
        <p:spPr>
          <a:xfrm>
            <a:off x="228601" y="990600"/>
            <a:ext cx="11730995" cy="2308324"/>
          </a:xfrm>
          <a:prstGeom prst="rect">
            <a:avLst/>
          </a:prstGeom>
          <a:noFill/>
        </p:spPr>
        <p:txBody>
          <a:bodyPr wrap="square" rtlCol="0">
            <a:spAutoFit/>
          </a:bodyPr>
          <a:lstStyle/>
          <a:p>
            <a:r>
              <a:rPr lang="en-US" b="1" dirty="0"/>
              <a:t>Updates</a:t>
            </a:r>
          </a:p>
          <a:p>
            <a:r>
              <a:rPr lang="en-US" dirty="0"/>
              <a:t>When a particular a/c or Dimension data is not available in SAC, we want to introduce the same, we can also use the planning using updates scenario.</a:t>
            </a:r>
          </a:p>
          <a:p>
            <a:r>
              <a:rPr lang="en-US" dirty="0"/>
              <a:t>e.g. my co. wants to introduce a subsidiary in another country in a region, how much profit can I increase if I do so.</a:t>
            </a:r>
          </a:p>
          <a:p>
            <a:endParaRPr lang="en-US" dirty="0"/>
          </a:p>
          <a:p>
            <a:r>
              <a:rPr lang="en-US" dirty="0"/>
              <a:t>HANA Function Documentation</a:t>
            </a:r>
          </a:p>
          <a:p>
            <a:r>
              <a:rPr lang="en-US" dirty="0">
                <a:hlinkClick r:id="rId3"/>
              </a:rPr>
              <a:t>http://sap.optimieren.de/hana/hana/html/_gsql_functions.html</a:t>
            </a:r>
            <a:endParaRPr lang="en-US" dirty="0"/>
          </a:p>
          <a:p>
            <a:endParaRPr lang="en-US" dirty="0"/>
          </a:p>
        </p:txBody>
      </p:sp>
    </p:spTree>
    <p:extLst>
      <p:ext uri="{BB962C8B-B14F-4D97-AF65-F5344CB8AC3E}">
        <p14:creationId xmlns:p14="http://schemas.microsoft.com/office/powerpoint/2010/main" val="123151942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5</a:t>
            </a:r>
          </a:p>
        </p:txBody>
      </p:sp>
    </p:spTree>
    <p:extLst>
      <p:ext uri="{BB962C8B-B14F-4D97-AF65-F5344CB8AC3E}">
        <p14:creationId xmlns:p14="http://schemas.microsoft.com/office/powerpoint/2010/main" val="38677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5</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is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Evolution of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Collaborative Planning</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SAC Supports Planning options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Planning Jargons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Introduction to </a:t>
            </a:r>
            <a:r>
              <a:rPr lang="en-US" sz="1600" dirty="0">
                <a:solidFill>
                  <a:prstClr val="black"/>
                </a:solidFill>
                <a:latin typeface="Calibri" panose="020F0502020204030204"/>
              </a:rPr>
              <a:t>Planning models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Planning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Demo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Create Planning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Version Management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Simple Balance Sheet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if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Update Scenario</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planning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78971E9F-9C66-4A64-BB87-EF164355D2D2}"/>
              </a:ext>
            </a:extLst>
          </p:cNvPr>
          <p:cNvSpPr txBox="1"/>
          <p:nvPr/>
        </p:nvSpPr>
        <p:spPr>
          <a:xfrm>
            <a:off x="152400" y="868904"/>
            <a:ext cx="11734800" cy="4893647"/>
          </a:xfrm>
          <a:prstGeom prst="rect">
            <a:avLst/>
          </a:prstGeom>
          <a:noFill/>
        </p:spPr>
        <p:txBody>
          <a:bodyPr wrap="square" rtlCol="0">
            <a:spAutoFit/>
          </a:bodyPr>
          <a:lstStyle/>
          <a:p>
            <a:pPr defTabSz="1218987"/>
            <a:r>
              <a:rPr lang="en-US" sz="2400" dirty="0">
                <a:solidFill>
                  <a:prstClr val="black"/>
                </a:solidFill>
                <a:latin typeface="Calibri"/>
              </a:rPr>
              <a:t>Planning is a fundamental management function, which involves deciding before head, </a:t>
            </a:r>
          </a:p>
          <a:p>
            <a:pPr defTabSz="1218987"/>
            <a:r>
              <a:rPr lang="en-US" sz="2400" dirty="0">
                <a:solidFill>
                  <a:prstClr val="black"/>
                </a:solidFill>
                <a:latin typeface="Calibri"/>
              </a:rPr>
              <a:t>what to be done, </a:t>
            </a:r>
          </a:p>
          <a:p>
            <a:pPr defTabSz="1218987"/>
            <a:r>
              <a:rPr lang="en-US" sz="2400" dirty="0">
                <a:solidFill>
                  <a:prstClr val="black"/>
                </a:solidFill>
                <a:latin typeface="Calibri"/>
              </a:rPr>
              <a:t>when it will be done, </a:t>
            </a:r>
          </a:p>
          <a:p>
            <a:pPr defTabSz="1218987"/>
            <a:r>
              <a:rPr lang="en-US" sz="2400" dirty="0">
                <a:solidFill>
                  <a:prstClr val="black"/>
                </a:solidFill>
                <a:latin typeface="Calibri"/>
              </a:rPr>
              <a:t>how it will be done and </a:t>
            </a:r>
          </a:p>
          <a:p>
            <a:pPr defTabSz="1218987"/>
            <a:r>
              <a:rPr lang="en-US" sz="2400" dirty="0">
                <a:solidFill>
                  <a:prstClr val="black"/>
                </a:solidFill>
                <a:latin typeface="Calibri"/>
              </a:rPr>
              <a:t>who is going to do it.</a:t>
            </a:r>
          </a:p>
          <a:p>
            <a:pPr defTabSz="1218987"/>
            <a:r>
              <a:rPr lang="en-US" sz="2400" dirty="0">
                <a:solidFill>
                  <a:prstClr val="black"/>
                </a:solidFill>
                <a:latin typeface="Calibri"/>
              </a:rPr>
              <a:t>It is an intellectual process which lays down an organization objectives to be able to achieve those goals. It chalks out specifically how to attain a specific goal. For example: how many new resources I need to hire in the same's department to touch 1bn sales.</a:t>
            </a:r>
          </a:p>
          <a:p>
            <a:pPr defTabSz="1218987"/>
            <a:r>
              <a:rPr lang="en-US" sz="2400" dirty="0">
                <a:solidFill>
                  <a:prstClr val="black"/>
                </a:solidFill>
                <a:latin typeface="Calibri"/>
              </a:rPr>
              <a:t>Planning is performed for various functions of a company, such as sales planning, expense planning, core financial planning, reporting FY numbers through reports to shareholders of the company. HR plans for the people at all suggested levels (VP, SVP, Managers). Planning helps to increase coordination and onerous tasks that are distributed across multiple departments.</a:t>
            </a:r>
          </a:p>
        </p:txBody>
      </p:sp>
    </p:spTree>
    <p:extLst>
      <p:ext uri="{BB962C8B-B14F-4D97-AF65-F5344CB8AC3E}">
        <p14:creationId xmlns:p14="http://schemas.microsoft.com/office/powerpoint/2010/main" val="380321083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Evolution with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 Placeholder">
            <a:extLst>
              <a:ext uri="{FF2B5EF4-FFF2-40B4-BE49-F238E27FC236}">
                <a16:creationId xmlns:a16="http://schemas.microsoft.com/office/drawing/2014/main" id="{27C21411-AFF9-4ACD-9CB9-B7F76F0C4526}"/>
              </a:ext>
            </a:extLst>
          </p:cNvPr>
          <p:cNvSpPr txBox="1">
            <a:spLocks/>
          </p:cNvSpPr>
          <p:nvPr/>
        </p:nvSpPr>
        <p:spPr bwMode="gray">
          <a:xfrm>
            <a:off x="2156313" y="4872589"/>
            <a:ext cx="2632646" cy="670091"/>
          </a:xfrm>
          <a:prstGeom prst="rect">
            <a:avLst/>
          </a:prstGeom>
        </p:spPr>
        <p:txBody>
          <a:bodyPr vert="horz" lIns="121899" tIns="60949" rIns="121899" bIns="60949" rtlCol="0" anchor="ctr">
            <a:noAutofit/>
          </a:bodyPr>
          <a:lstStyle>
            <a:defPPr>
              <a:defRPr lang="en-US"/>
            </a:defPPr>
            <a:lvl1pPr marL="0" algn="l"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28553" indent="-128553" algn="ctr">
              <a:spcBef>
                <a:spcPts val="900"/>
              </a:spcBef>
              <a:defRPr/>
            </a:pPr>
            <a:r>
              <a:rPr lang="en-US" sz="1200">
                <a:solidFill>
                  <a:prstClr val="black"/>
                </a:solidFill>
                <a:latin typeface="Agency FB" panose="020B0503020202020204" pitchFamily="34" charset="0"/>
              </a:rPr>
              <a:t>Centralized process to connect strategy to financial goals</a:t>
            </a:r>
          </a:p>
          <a:p>
            <a:pPr marL="128553" indent="-128553" algn="ctr">
              <a:spcBef>
                <a:spcPts val="900"/>
              </a:spcBef>
              <a:defRPr/>
            </a:pPr>
            <a:r>
              <a:rPr lang="en-US" sz="1200">
                <a:solidFill>
                  <a:prstClr val="black"/>
                </a:solidFill>
                <a:latin typeface="Agency FB" panose="020B0503020202020204" pitchFamily="34" charset="0"/>
              </a:rPr>
              <a:t>SAP (BPC) dominated the “Corporate Core”</a:t>
            </a:r>
            <a:endParaRPr lang="en-US" sz="1200" dirty="0">
              <a:solidFill>
                <a:prstClr val="black"/>
              </a:solidFill>
              <a:latin typeface="Agency FB" panose="020B0503020202020204" pitchFamily="34" charset="0"/>
            </a:endParaRPr>
          </a:p>
        </p:txBody>
      </p:sp>
      <p:grpSp>
        <p:nvGrpSpPr>
          <p:cNvPr id="8" name="Group 7">
            <a:extLst>
              <a:ext uri="{FF2B5EF4-FFF2-40B4-BE49-F238E27FC236}">
                <a16:creationId xmlns:a16="http://schemas.microsoft.com/office/drawing/2014/main" id="{A89A4FF9-93AE-420D-90F9-43D5F9853274}"/>
              </a:ext>
            </a:extLst>
          </p:cNvPr>
          <p:cNvGrpSpPr/>
          <p:nvPr/>
        </p:nvGrpSpPr>
        <p:grpSpPr>
          <a:xfrm>
            <a:off x="2233638" y="2222761"/>
            <a:ext cx="2276948" cy="2266978"/>
            <a:chOff x="504001" y="1242664"/>
            <a:chExt cx="4207701" cy="4207701"/>
          </a:xfrm>
        </p:grpSpPr>
        <p:pic>
          <p:nvPicPr>
            <p:cNvPr id="9" name="Picture 8">
              <a:extLst>
                <a:ext uri="{FF2B5EF4-FFF2-40B4-BE49-F238E27FC236}">
                  <a16:creationId xmlns:a16="http://schemas.microsoft.com/office/drawing/2014/main" id="{F5D75B20-C77F-4A91-8383-B7971DEBB710}"/>
                </a:ext>
              </a:extLst>
            </p:cNvPr>
            <p:cNvPicPr>
              <a:picLocks noChangeAspect="1"/>
            </p:cNvPicPr>
            <p:nvPr/>
          </p:nvPicPr>
          <p:blipFill>
            <a:blip r:embed="rId3"/>
            <a:stretch>
              <a:fillRect/>
            </a:stretch>
          </p:blipFill>
          <p:spPr>
            <a:xfrm>
              <a:off x="504001" y="1242664"/>
              <a:ext cx="4207701" cy="4207701"/>
            </a:xfrm>
            <a:prstGeom prst="rect">
              <a:avLst/>
            </a:prstGeom>
          </p:spPr>
        </p:pic>
        <p:sp>
          <p:nvSpPr>
            <p:cNvPr id="10" name="Oval 9">
              <a:extLst>
                <a:ext uri="{FF2B5EF4-FFF2-40B4-BE49-F238E27FC236}">
                  <a16:creationId xmlns:a16="http://schemas.microsoft.com/office/drawing/2014/main" id="{3EA680A8-5402-4135-BE11-1E06625D5412}"/>
                </a:ext>
              </a:extLst>
            </p:cNvPr>
            <p:cNvSpPr/>
            <p:nvPr/>
          </p:nvSpPr>
          <p:spPr bwMode="gray">
            <a:xfrm>
              <a:off x="1925383" y="2688153"/>
              <a:ext cx="1371600" cy="1379094"/>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2" name="Group 11">
            <a:extLst>
              <a:ext uri="{FF2B5EF4-FFF2-40B4-BE49-F238E27FC236}">
                <a16:creationId xmlns:a16="http://schemas.microsoft.com/office/drawing/2014/main" id="{E722F9B9-B2F9-4A08-BE1E-91DA6C4585DF}"/>
              </a:ext>
            </a:extLst>
          </p:cNvPr>
          <p:cNvGrpSpPr/>
          <p:nvPr/>
        </p:nvGrpSpPr>
        <p:grpSpPr>
          <a:xfrm>
            <a:off x="5052552" y="2227859"/>
            <a:ext cx="2567523" cy="2290387"/>
            <a:chOff x="7479792" y="1606553"/>
            <a:chExt cx="4669908" cy="4221148"/>
          </a:xfrm>
        </p:grpSpPr>
        <p:pic>
          <p:nvPicPr>
            <p:cNvPr id="13" name="Picture 12">
              <a:extLst>
                <a:ext uri="{FF2B5EF4-FFF2-40B4-BE49-F238E27FC236}">
                  <a16:creationId xmlns:a16="http://schemas.microsoft.com/office/drawing/2014/main" id="{FF07AA3A-90D8-4829-90F6-C1B5B61205F7}"/>
                </a:ext>
              </a:extLst>
            </p:cNvPr>
            <p:cNvPicPr>
              <a:picLocks noChangeAspect="1"/>
            </p:cNvPicPr>
            <p:nvPr/>
          </p:nvPicPr>
          <p:blipFill>
            <a:blip r:embed="rId4"/>
            <a:stretch>
              <a:fillRect/>
            </a:stretch>
          </p:blipFill>
          <p:spPr>
            <a:xfrm>
              <a:off x="7479792" y="1606553"/>
              <a:ext cx="4669908" cy="4221148"/>
            </a:xfrm>
            <a:prstGeom prst="rect">
              <a:avLst/>
            </a:prstGeom>
          </p:spPr>
        </p:pic>
        <p:sp>
          <p:nvSpPr>
            <p:cNvPr id="14" name="Oval 13">
              <a:extLst>
                <a:ext uri="{FF2B5EF4-FFF2-40B4-BE49-F238E27FC236}">
                  <a16:creationId xmlns:a16="http://schemas.microsoft.com/office/drawing/2014/main" id="{3EA3FED3-9B80-4D3D-A863-08E661C0DDC7}"/>
                </a:ext>
              </a:extLst>
            </p:cNvPr>
            <p:cNvSpPr/>
            <p:nvPr/>
          </p:nvSpPr>
          <p:spPr bwMode="gray">
            <a:xfrm>
              <a:off x="10062396" y="2744899"/>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5" name="Oval 14">
              <a:extLst>
                <a:ext uri="{FF2B5EF4-FFF2-40B4-BE49-F238E27FC236}">
                  <a16:creationId xmlns:a16="http://schemas.microsoft.com/office/drawing/2014/main" id="{609021AF-C40F-4E99-84FE-40DF242CDA65}"/>
                </a:ext>
              </a:extLst>
            </p:cNvPr>
            <p:cNvSpPr/>
            <p:nvPr/>
          </p:nvSpPr>
          <p:spPr bwMode="gray">
            <a:xfrm>
              <a:off x="10062396" y="4174373"/>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6" name="Oval 15">
              <a:extLst>
                <a:ext uri="{FF2B5EF4-FFF2-40B4-BE49-F238E27FC236}">
                  <a16:creationId xmlns:a16="http://schemas.microsoft.com/office/drawing/2014/main" id="{184D94C1-7BC0-473D-840C-9BE0B9A57628}"/>
                </a:ext>
              </a:extLst>
            </p:cNvPr>
            <p:cNvSpPr/>
            <p:nvPr/>
          </p:nvSpPr>
          <p:spPr bwMode="gray">
            <a:xfrm>
              <a:off x="8460572" y="271766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17" name="Oval 16">
              <a:extLst>
                <a:ext uri="{FF2B5EF4-FFF2-40B4-BE49-F238E27FC236}">
                  <a16:creationId xmlns:a16="http://schemas.microsoft.com/office/drawing/2014/main" id="{E6B6415F-44B1-4402-8096-A5A0E6778B89}"/>
                </a:ext>
              </a:extLst>
            </p:cNvPr>
            <p:cNvSpPr/>
            <p:nvPr/>
          </p:nvSpPr>
          <p:spPr bwMode="gray">
            <a:xfrm>
              <a:off x="8563255" y="4272681"/>
              <a:ext cx="681803" cy="64117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grpSp>
        <p:nvGrpSpPr>
          <p:cNvPr id="18" name="Group 17">
            <a:extLst>
              <a:ext uri="{FF2B5EF4-FFF2-40B4-BE49-F238E27FC236}">
                <a16:creationId xmlns:a16="http://schemas.microsoft.com/office/drawing/2014/main" id="{28CF323E-27B1-41C2-A148-379FA6463CC5}"/>
              </a:ext>
            </a:extLst>
          </p:cNvPr>
          <p:cNvGrpSpPr/>
          <p:nvPr/>
        </p:nvGrpSpPr>
        <p:grpSpPr>
          <a:xfrm>
            <a:off x="8162040" y="2210029"/>
            <a:ext cx="2307783" cy="2308217"/>
            <a:chOff x="7514424" y="1819656"/>
            <a:chExt cx="4014702" cy="4008045"/>
          </a:xfrm>
        </p:grpSpPr>
        <p:pic>
          <p:nvPicPr>
            <p:cNvPr id="19" name="Picture 18">
              <a:extLst>
                <a:ext uri="{FF2B5EF4-FFF2-40B4-BE49-F238E27FC236}">
                  <a16:creationId xmlns:a16="http://schemas.microsoft.com/office/drawing/2014/main" id="{F9AFCAB4-A95F-4F24-9FEA-B093C745B495}"/>
                </a:ext>
              </a:extLst>
            </p:cNvPr>
            <p:cNvPicPr>
              <a:picLocks noChangeAspect="1"/>
            </p:cNvPicPr>
            <p:nvPr/>
          </p:nvPicPr>
          <p:blipFill>
            <a:blip r:embed="rId5"/>
            <a:stretch>
              <a:fillRect/>
            </a:stretch>
          </p:blipFill>
          <p:spPr>
            <a:xfrm>
              <a:off x="7514424" y="1819656"/>
              <a:ext cx="4014702" cy="4008045"/>
            </a:xfrm>
            <a:prstGeom prst="rect">
              <a:avLst/>
            </a:prstGeom>
          </p:spPr>
        </p:pic>
        <p:sp>
          <p:nvSpPr>
            <p:cNvPr id="20" name="Oval 19">
              <a:extLst>
                <a:ext uri="{FF2B5EF4-FFF2-40B4-BE49-F238E27FC236}">
                  <a16:creationId xmlns:a16="http://schemas.microsoft.com/office/drawing/2014/main" id="{64C2032A-6A27-468E-988B-9BAF21D3392F}"/>
                </a:ext>
              </a:extLst>
            </p:cNvPr>
            <p:cNvSpPr/>
            <p:nvPr/>
          </p:nvSpPr>
          <p:spPr bwMode="gray">
            <a:xfrm>
              <a:off x="8169639" y="2518347"/>
              <a:ext cx="2668250" cy="2653259"/>
            </a:xfrm>
            <a:prstGeom prst="ellipse">
              <a:avLst/>
            </a:prstGeom>
            <a:solidFill>
              <a:schemeClr val="accent3">
                <a:alpha val="44000"/>
              </a:schemeClr>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grpSp>
      <p:sp>
        <p:nvSpPr>
          <p:cNvPr id="21" name="Text Placeholder">
            <a:extLst>
              <a:ext uri="{FF2B5EF4-FFF2-40B4-BE49-F238E27FC236}">
                <a16:creationId xmlns:a16="http://schemas.microsoft.com/office/drawing/2014/main" id="{63D8C639-1D9F-48FB-A620-4D06EA8D404A}"/>
              </a:ext>
            </a:extLst>
          </p:cNvPr>
          <p:cNvSpPr txBox="1">
            <a:spLocks/>
          </p:cNvSpPr>
          <p:nvPr/>
        </p:nvSpPr>
        <p:spPr bwMode="gray">
          <a:xfrm>
            <a:off x="4987428" y="4872589"/>
            <a:ext cx="2632646" cy="670091"/>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Decentralized owned by the business</a:t>
            </a:r>
          </a:p>
          <a:p>
            <a:pPr marL="128553" indent="-128553" algn="ctr">
              <a:spcBef>
                <a:spcPts val="900"/>
              </a:spcBef>
              <a:buClr>
                <a:srgbClr val="4F81BD"/>
              </a:buClr>
              <a:buFont typeface="Arial" panose="020B0604020202020204" pitchFamily="34" charset="0"/>
              <a:buChar char="•"/>
              <a:defRPr/>
            </a:pPr>
            <a:r>
              <a:rPr lang="en-US" sz="1200" dirty="0">
                <a:solidFill>
                  <a:prstClr val="black"/>
                </a:solidFill>
                <a:latin typeface="Agency FB" panose="020B0503020202020204" pitchFamily="34" charset="0"/>
              </a:rPr>
              <a:t>business buyer take over buying decision</a:t>
            </a:r>
          </a:p>
        </p:txBody>
      </p:sp>
      <p:sp>
        <p:nvSpPr>
          <p:cNvPr id="22" name="Right Arrow 5">
            <a:extLst>
              <a:ext uri="{FF2B5EF4-FFF2-40B4-BE49-F238E27FC236}">
                <a16:creationId xmlns:a16="http://schemas.microsoft.com/office/drawing/2014/main" id="{4690B8D9-DB64-40F9-AD1A-0166F36714BA}"/>
              </a:ext>
            </a:extLst>
          </p:cNvPr>
          <p:cNvSpPr/>
          <p:nvPr/>
        </p:nvSpPr>
        <p:spPr bwMode="gray">
          <a:xfrm>
            <a:off x="4647195"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3" name="Right Arrow 26">
            <a:extLst>
              <a:ext uri="{FF2B5EF4-FFF2-40B4-BE49-F238E27FC236}">
                <a16:creationId xmlns:a16="http://schemas.microsoft.com/office/drawing/2014/main" id="{F791512D-7D50-46C1-B6B2-57A82C9B114A}"/>
              </a:ext>
            </a:extLst>
          </p:cNvPr>
          <p:cNvSpPr/>
          <p:nvPr/>
        </p:nvSpPr>
        <p:spPr bwMode="gray">
          <a:xfrm>
            <a:off x="7764693" y="3207404"/>
            <a:ext cx="340234" cy="331297"/>
          </a:xfrm>
          <a:prstGeom prst="rightArrow">
            <a:avLst/>
          </a:prstGeom>
          <a:solidFill>
            <a:schemeClr val="accent1"/>
          </a:solidFill>
          <a:ln w="25400" algn="ctr">
            <a:no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a:solidFill>
                <a:prstClr val="black"/>
              </a:solidFill>
              <a:latin typeface="Calibri"/>
              <a:ea typeface="Arial Unicode MS" pitchFamily="34" charset="-128"/>
              <a:cs typeface="Arial Unicode MS" pitchFamily="34" charset="-128"/>
            </a:endParaRPr>
          </a:p>
        </p:txBody>
      </p:sp>
      <p:sp>
        <p:nvSpPr>
          <p:cNvPr id="24" name="Text Placeholder">
            <a:extLst>
              <a:ext uri="{FF2B5EF4-FFF2-40B4-BE49-F238E27FC236}">
                <a16:creationId xmlns:a16="http://schemas.microsoft.com/office/drawing/2014/main" id="{FB279FB4-3401-455A-9FD7-BE4A7F191206}"/>
              </a:ext>
            </a:extLst>
          </p:cNvPr>
          <p:cNvSpPr txBox="1">
            <a:spLocks/>
          </p:cNvSpPr>
          <p:nvPr/>
        </p:nvSpPr>
        <p:spPr bwMode="gray">
          <a:xfrm>
            <a:off x="8040216" y="4837736"/>
            <a:ext cx="2632646" cy="670091"/>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Connect all LOBs across the enterprise</a:t>
            </a:r>
          </a:p>
          <a:p>
            <a:pPr marL="128553" indent="-128553" algn="ctr">
              <a:spcBef>
                <a:spcPts val="900"/>
              </a:spcBef>
              <a:buClr>
                <a:srgbClr val="4F81BD"/>
              </a:buClr>
              <a:buFont typeface="Arial" panose="020B0604020202020204" pitchFamily="34" charset="0"/>
              <a:buChar char="•"/>
              <a:defRPr/>
            </a:pPr>
            <a:r>
              <a:rPr lang="en-US" sz="1100" dirty="0">
                <a:solidFill>
                  <a:prstClr val="black"/>
                </a:solidFill>
                <a:latin typeface="Agency FB" panose="020B0503020202020204" pitchFamily="34" charset="0"/>
              </a:rPr>
              <a:t>SAC embedded in Enterprise Intelligent Suite </a:t>
            </a:r>
          </a:p>
        </p:txBody>
      </p:sp>
      <p:sp>
        <p:nvSpPr>
          <p:cNvPr id="25" name="TextBox 24">
            <a:extLst>
              <a:ext uri="{FF2B5EF4-FFF2-40B4-BE49-F238E27FC236}">
                <a16:creationId xmlns:a16="http://schemas.microsoft.com/office/drawing/2014/main" id="{063B2536-23D4-4FA0-BAAE-E69320BEF40F}"/>
              </a:ext>
            </a:extLst>
          </p:cNvPr>
          <p:cNvSpPr txBox="1"/>
          <p:nvPr/>
        </p:nvSpPr>
        <p:spPr>
          <a:xfrm>
            <a:off x="3134189" y="1839914"/>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PAST</a:t>
            </a:r>
          </a:p>
        </p:txBody>
      </p:sp>
      <p:sp>
        <p:nvSpPr>
          <p:cNvPr id="26" name="TextBox 25">
            <a:extLst>
              <a:ext uri="{FF2B5EF4-FFF2-40B4-BE49-F238E27FC236}">
                <a16:creationId xmlns:a16="http://schemas.microsoft.com/office/drawing/2014/main" id="{7238679F-AEAD-4439-A095-BF051CBA5661}"/>
              </a:ext>
            </a:extLst>
          </p:cNvPr>
          <p:cNvSpPr txBox="1"/>
          <p:nvPr/>
        </p:nvSpPr>
        <p:spPr>
          <a:xfrm>
            <a:off x="6004559" y="1838537"/>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NOW</a:t>
            </a:r>
          </a:p>
        </p:txBody>
      </p:sp>
      <p:sp>
        <p:nvSpPr>
          <p:cNvPr id="27" name="TextBox 26">
            <a:extLst>
              <a:ext uri="{FF2B5EF4-FFF2-40B4-BE49-F238E27FC236}">
                <a16:creationId xmlns:a16="http://schemas.microsoft.com/office/drawing/2014/main" id="{3D29C88E-D328-431E-BE2F-79056898DD09}"/>
              </a:ext>
            </a:extLst>
          </p:cNvPr>
          <p:cNvSpPr txBox="1"/>
          <p:nvPr/>
        </p:nvSpPr>
        <p:spPr>
          <a:xfrm>
            <a:off x="9104594" y="1830860"/>
            <a:ext cx="757792" cy="307777"/>
          </a:xfrm>
          <a:prstGeom prst="rect">
            <a:avLst/>
          </a:prstGeom>
          <a:noFill/>
        </p:spPr>
        <p:txBody>
          <a:bodyPr wrap="square" lIns="0" tIns="0" rIns="0" bIns="0" rtlCol="0">
            <a:spAutoFit/>
          </a:bodyPr>
          <a:lstStyle/>
          <a:p>
            <a:pPr defTabSz="1218987" fontAlgn="base">
              <a:spcBef>
                <a:spcPct val="50000"/>
              </a:spcBef>
              <a:spcAft>
                <a:spcPct val="0"/>
              </a:spcAft>
              <a:buClr>
                <a:srgbClr val="F0AB00"/>
              </a:buClr>
              <a:buSzPct val="80000"/>
              <a:defRPr/>
            </a:pPr>
            <a:r>
              <a:rPr lang="en-US" sz="2000" b="1" kern="0" dirty="0">
                <a:solidFill>
                  <a:prstClr val="black"/>
                </a:solidFill>
                <a:latin typeface="Calibri"/>
                <a:ea typeface="Arial Unicode MS" pitchFamily="34" charset="-128"/>
                <a:cs typeface="Arial Unicode MS" pitchFamily="34" charset="-128"/>
              </a:rPr>
              <a:t>NEXT</a:t>
            </a:r>
          </a:p>
        </p:txBody>
      </p:sp>
      <p:sp>
        <p:nvSpPr>
          <p:cNvPr id="28" name="TextBox 27">
            <a:extLst>
              <a:ext uri="{FF2B5EF4-FFF2-40B4-BE49-F238E27FC236}">
                <a16:creationId xmlns:a16="http://schemas.microsoft.com/office/drawing/2014/main" id="{53F76889-F749-40B9-ACF2-4339F3F029E8}"/>
              </a:ext>
            </a:extLst>
          </p:cNvPr>
          <p:cNvSpPr txBox="1"/>
          <p:nvPr/>
        </p:nvSpPr>
        <p:spPr>
          <a:xfrm>
            <a:off x="6802044" y="2768852"/>
            <a:ext cx="374857"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5B8CA745-5FC6-4565-92A3-AAB7E7EE61B7}"/>
              </a:ext>
            </a:extLst>
          </p:cNvPr>
          <p:cNvSpPr txBox="1"/>
          <p:nvPr/>
        </p:nvSpPr>
        <p:spPr>
          <a:xfrm>
            <a:off x="7050581"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F8D14DFA-B674-4F17-BD40-8EC5E5621423}"/>
              </a:ext>
            </a:extLst>
          </p:cNvPr>
          <p:cNvSpPr txBox="1"/>
          <p:nvPr/>
        </p:nvSpPr>
        <p:spPr>
          <a:xfrm>
            <a:off x="7372653" y="3373053"/>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id="{98EAE48F-9424-4FB6-864D-1B4E2C226D75}"/>
              </a:ext>
            </a:extLst>
          </p:cNvPr>
          <p:cNvSpPr txBox="1"/>
          <p:nvPr/>
        </p:nvSpPr>
        <p:spPr>
          <a:xfrm>
            <a:off x="7170757" y="2768851"/>
            <a:ext cx="316766" cy="307777"/>
          </a:xfrm>
          <a:prstGeom prst="rect">
            <a:avLst/>
          </a:prstGeom>
          <a:solidFill>
            <a:schemeClr val="bg1"/>
          </a:solidFill>
          <a:ln>
            <a:solidFill>
              <a:schemeClr val="bg1"/>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42E690E5-F00A-462B-BFDE-C0FAAB86F861}"/>
              </a:ext>
            </a:extLst>
          </p:cNvPr>
          <p:cNvSpPr txBox="1"/>
          <p:nvPr/>
        </p:nvSpPr>
        <p:spPr>
          <a:xfrm>
            <a:off x="6547337" y="3036225"/>
            <a:ext cx="215015" cy="307777"/>
          </a:xfrm>
          <a:prstGeom prst="rect">
            <a:avLst/>
          </a:prstGeom>
          <a:solidFill>
            <a:srgbClr val="8FCEEC"/>
          </a:solidFill>
          <a:ln>
            <a:solidFill>
              <a:srgbClr val="8FCEEC"/>
            </a:solidFill>
          </a:ln>
        </p:spPr>
        <p:txBody>
          <a:bodyPr wrap="square" lIns="0" tIns="0" rIns="0" bIns="0" rtlCol="0">
            <a:spAutoFit/>
          </a:bodyPr>
          <a:lstStyle/>
          <a:p>
            <a:pPr defTabSz="121898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
        <p:nvSpPr>
          <p:cNvPr id="33" name="Oval 32">
            <a:extLst>
              <a:ext uri="{FF2B5EF4-FFF2-40B4-BE49-F238E27FC236}">
                <a16:creationId xmlns:a16="http://schemas.microsoft.com/office/drawing/2014/main" id="{C033C616-6BE3-431D-9497-191849E217DA}"/>
              </a:ext>
            </a:extLst>
          </p:cNvPr>
          <p:cNvSpPr/>
          <p:nvPr/>
        </p:nvSpPr>
        <p:spPr bwMode="gray">
          <a:xfrm>
            <a:off x="6725404" y="3036224"/>
            <a:ext cx="102071" cy="84678"/>
          </a:xfrm>
          <a:prstGeom prst="ellipse">
            <a:avLst/>
          </a:prstGeom>
          <a:solidFill>
            <a:srgbClr val="8FCEEC"/>
          </a:solidFill>
          <a:ln w="25400" algn="ctr">
            <a:solidFill>
              <a:srgbClr val="8FCEEC"/>
            </a:solidFill>
            <a:miter lim="800000"/>
            <a:headEnd/>
            <a:tailEnd/>
          </a:ln>
        </p:spPr>
        <p:txBody>
          <a:bodyPr lIns="67482" tIns="53986" rIns="67482" bIns="53986" rtlCol="0" anchor="ctr"/>
          <a:lstStyle/>
          <a:p>
            <a:pPr algn="ctr" defTabSz="685617" fontAlgn="base">
              <a:spcBef>
                <a:spcPct val="50000"/>
              </a:spcBef>
              <a:spcAft>
                <a:spcPct val="0"/>
              </a:spcAft>
              <a:buClr>
                <a:srgbClr val="F0AB00"/>
              </a:buClr>
              <a:buSzPct val="80000"/>
              <a:defRPr/>
            </a:pPr>
            <a:endParaRPr lang="en-US" sz="2000" kern="0" dirty="0" err="1">
              <a:solidFill>
                <a:prstClr val="black"/>
              </a:solidFill>
              <a:latin typeface="Calibri"/>
              <a:ea typeface="Arial Unicode MS" pitchFamily="34" charset="-128"/>
              <a:cs typeface="Arial Unicode MS" pitchFamily="34" charset="-128"/>
            </a:endParaRPr>
          </a:p>
        </p:txBody>
      </p:sp>
    </p:spTree>
    <p:extLst>
      <p:ext uri="{BB962C8B-B14F-4D97-AF65-F5344CB8AC3E}">
        <p14:creationId xmlns:p14="http://schemas.microsoft.com/office/powerpoint/2010/main" val="30999861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collaborative planning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6ACC0624-00BB-4639-A6BD-9CA0C21FC78C}"/>
              </a:ext>
            </a:extLst>
          </p:cNvPr>
          <p:cNvPicPr>
            <a:picLocks noChangeAspect="1"/>
          </p:cNvPicPr>
          <p:nvPr/>
        </p:nvPicPr>
        <p:blipFill>
          <a:blip r:embed="rId3"/>
          <a:stretch>
            <a:fillRect/>
          </a:stretch>
        </p:blipFill>
        <p:spPr>
          <a:xfrm>
            <a:off x="860607" y="1089302"/>
            <a:ext cx="10470787" cy="5136325"/>
          </a:xfrm>
          <a:prstGeom prst="rect">
            <a:avLst/>
          </a:prstGeom>
        </p:spPr>
      </p:pic>
    </p:spTree>
    <p:extLst>
      <p:ext uri="{BB962C8B-B14F-4D97-AF65-F5344CB8AC3E}">
        <p14:creationId xmlns:p14="http://schemas.microsoft.com/office/powerpoint/2010/main" val="31894060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we do in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3" name="Diagram 2">
            <a:extLst>
              <a:ext uri="{FF2B5EF4-FFF2-40B4-BE49-F238E27FC236}">
                <a16:creationId xmlns:a16="http://schemas.microsoft.com/office/drawing/2014/main" id="{D027F3FD-EE0F-4639-8487-32AAB08CACDD}"/>
              </a:ext>
            </a:extLst>
          </p:cNvPr>
          <p:cNvGraphicFramePr/>
          <p:nvPr/>
        </p:nvGraphicFramePr>
        <p:xfrm>
          <a:off x="-304800" y="720372"/>
          <a:ext cx="12495213" cy="3623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94402C42-593A-481B-9DC9-69D211342D36}"/>
              </a:ext>
            </a:extLst>
          </p:cNvPr>
          <p:cNvSpPr/>
          <p:nvPr/>
        </p:nvSpPr>
        <p:spPr>
          <a:xfrm>
            <a:off x="1588"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Collect data</a:t>
            </a:r>
          </a:p>
          <a:p>
            <a:pPr marL="457200" indent="-457200" defTabSz="1218987">
              <a:buFontTx/>
              <a:buAutoNum type="arabicPeriod"/>
            </a:pPr>
            <a:r>
              <a:rPr lang="en-US" sz="1400" b="1" dirty="0">
                <a:solidFill>
                  <a:prstClr val="white"/>
                </a:solidFill>
                <a:latin typeface="Calibri"/>
              </a:rPr>
              <a:t>Model Dimensions</a:t>
            </a:r>
          </a:p>
          <a:p>
            <a:pPr marL="457200" indent="-457200" defTabSz="1218987">
              <a:buFontTx/>
              <a:buAutoNum type="arabicPeriod"/>
            </a:pPr>
            <a:r>
              <a:rPr lang="en-US" sz="1400" b="1" dirty="0">
                <a:solidFill>
                  <a:prstClr val="white"/>
                </a:solidFill>
                <a:latin typeface="Calibri"/>
              </a:rPr>
              <a:t>Currency conversion rates</a:t>
            </a:r>
          </a:p>
          <a:p>
            <a:pPr marL="457200" indent="-457200" defTabSz="1218987">
              <a:buFontTx/>
              <a:buAutoNum type="arabicPeriod"/>
            </a:pPr>
            <a:r>
              <a:rPr lang="en-US" sz="1400" b="1" dirty="0">
                <a:solidFill>
                  <a:prstClr val="white"/>
                </a:solidFill>
                <a:latin typeface="Calibri"/>
              </a:rPr>
              <a:t>Create planning model</a:t>
            </a:r>
          </a:p>
          <a:p>
            <a:pPr marL="457200" indent="-457200" defTabSz="1218987">
              <a:buFontTx/>
              <a:buAutoNum type="arabicPeriod"/>
            </a:pPr>
            <a:r>
              <a:rPr lang="en-US" sz="1400" b="1" dirty="0">
                <a:solidFill>
                  <a:prstClr val="white"/>
                </a:solidFill>
                <a:latin typeface="Calibri"/>
              </a:rPr>
              <a:t>Set the rates</a:t>
            </a:r>
          </a:p>
          <a:p>
            <a:pPr marL="457200" indent="-457200" defTabSz="1218987">
              <a:buFontTx/>
              <a:buAutoNum type="arabicPeriod"/>
            </a:pPr>
            <a:r>
              <a:rPr lang="en-US" sz="1400" b="1" dirty="0">
                <a:solidFill>
                  <a:prstClr val="white"/>
                </a:solidFill>
                <a:latin typeface="Calibri"/>
              </a:rPr>
              <a:t>Define account dimension (business account)</a:t>
            </a:r>
          </a:p>
          <a:p>
            <a:pPr marL="457200" indent="-457200" defTabSz="1218987">
              <a:buFontTx/>
              <a:buAutoNum type="arabicPeriod"/>
            </a:pPr>
            <a:r>
              <a:rPr lang="en-US" sz="1400" b="1" dirty="0">
                <a:solidFill>
                  <a:prstClr val="white"/>
                </a:solidFill>
                <a:latin typeface="Calibri"/>
              </a:rPr>
              <a:t>Version management</a:t>
            </a:r>
          </a:p>
        </p:txBody>
      </p:sp>
      <p:sp>
        <p:nvSpPr>
          <p:cNvPr id="5" name="Flowchart: Extract 4">
            <a:extLst>
              <a:ext uri="{FF2B5EF4-FFF2-40B4-BE49-F238E27FC236}">
                <a16:creationId xmlns:a16="http://schemas.microsoft.com/office/drawing/2014/main" id="{BE76019C-CF87-41B4-BF4F-D377D13A9EEC}"/>
              </a:ext>
            </a:extLst>
          </p:cNvPr>
          <p:cNvSpPr/>
          <p:nvPr/>
        </p:nvSpPr>
        <p:spPr>
          <a:xfrm>
            <a:off x="609600" y="3429000"/>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6" name="Rectangle 5">
            <a:extLst>
              <a:ext uri="{FF2B5EF4-FFF2-40B4-BE49-F238E27FC236}">
                <a16:creationId xmlns:a16="http://schemas.microsoft.com/office/drawing/2014/main" id="{708B2018-3FDD-4E8F-834C-65F52CAF4DB9}"/>
              </a:ext>
            </a:extLst>
          </p:cNvPr>
          <p:cNvSpPr/>
          <p:nvPr/>
        </p:nvSpPr>
        <p:spPr>
          <a:xfrm>
            <a:off x="2354660" y="3651714"/>
            <a:ext cx="2208212" cy="2895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1218987">
              <a:buFontTx/>
              <a:buAutoNum type="arabicPeriod"/>
            </a:pPr>
            <a:r>
              <a:rPr lang="en-US" sz="1400" b="1" dirty="0">
                <a:solidFill>
                  <a:prstClr val="white"/>
                </a:solidFill>
                <a:latin typeface="Calibri"/>
              </a:rPr>
              <a:t>Direct Entry</a:t>
            </a:r>
          </a:p>
          <a:p>
            <a:pPr marL="457200" indent="-457200" defTabSz="1218987">
              <a:buFontTx/>
              <a:buAutoNum type="arabicPeriod"/>
            </a:pPr>
            <a:r>
              <a:rPr lang="en-US" sz="1400" b="1" dirty="0">
                <a:solidFill>
                  <a:prstClr val="white"/>
                </a:solidFill>
                <a:latin typeface="Calibri"/>
              </a:rPr>
              <a:t>Distribution/spreading</a:t>
            </a:r>
          </a:p>
          <a:p>
            <a:pPr marL="457200" indent="-457200" defTabSz="1218987">
              <a:buFontTx/>
              <a:buAutoNum type="arabicPeriod"/>
            </a:pPr>
            <a:r>
              <a:rPr lang="en-US" sz="1400" b="1" dirty="0">
                <a:solidFill>
                  <a:prstClr val="white"/>
                </a:solidFill>
                <a:latin typeface="Calibri"/>
              </a:rPr>
              <a:t>Variance chart</a:t>
            </a:r>
          </a:p>
          <a:p>
            <a:pPr marL="457200" indent="-457200" defTabSz="1218987">
              <a:buFontTx/>
              <a:buAutoNum type="arabicPeriod"/>
            </a:pPr>
            <a:r>
              <a:rPr lang="en-US" sz="1400" b="1" dirty="0">
                <a:solidFill>
                  <a:prstClr val="white"/>
                </a:solidFill>
                <a:latin typeface="Calibri"/>
              </a:rPr>
              <a:t>Copy/paste data</a:t>
            </a:r>
          </a:p>
          <a:p>
            <a:pPr marL="457200" indent="-457200" defTabSz="1218987">
              <a:buFontTx/>
              <a:buAutoNum type="arabicPeriod"/>
            </a:pPr>
            <a:r>
              <a:rPr lang="en-US" sz="1400" b="1" dirty="0">
                <a:solidFill>
                  <a:prstClr val="white"/>
                </a:solidFill>
                <a:latin typeface="Calibri"/>
              </a:rPr>
              <a:t>Introduce new entity</a:t>
            </a:r>
          </a:p>
          <a:p>
            <a:pPr marL="457200" indent="-457200" defTabSz="1218987">
              <a:buFontTx/>
              <a:buAutoNum type="arabicPeriod"/>
            </a:pPr>
            <a:r>
              <a:rPr lang="en-US" sz="1400" b="1" dirty="0">
                <a:solidFill>
                  <a:prstClr val="white"/>
                </a:solidFill>
                <a:latin typeface="Calibri"/>
              </a:rPr>
              <a:t>Thresholds</a:t>
            </a:r>
          </a:p>
          <a:p>
            <a:pPr marL="457200" indent="-457200" defTabSz="1218987">
              <a:buFontTx/>
              <a:buAutoNum type="arabicPeriod"/>
            </a:pPr>
            <a:r>
              <a:rPr lang="en-US" sz="1400" b="1" dirty="0">
                <a:solidFill>
                  <a:prstClr val="white"/>
                </a:solidFill>
                <a:latin typeface="Calibri"/>
              </a:rPr>
              <a:t>Asymmetric reports</a:t>
            </a:r>
          </a:p>
          <a:p>
            <a:pPr marL="457200" indent="-457200" defTabSz="1218987">
              <a:buFontTx/>
              <a:buAutoNum type="arabicPeriod"/>
            </a:pPr>
            <a:r>
              <a:rPr lang="en-US" sz="1400" b="1" dirty="0">
                <a:solidFill>
                  <a:prstClr val="white"/>
                </a:solidFill>
                <a:latin typeface="Calibri"/>
              </a:rPr>
              <a:t>Formulas</a:t>
            </a:r>
          </a:p>
          <a:p>
            <a:pPr marL="457200" indent="-457200" defTabSz="1218987">
              <a:buFontTx/>
              <a:buAutoNum type="arabicPeriod"/>
            </a:pPr>
            <a:r>
              <a:rPr lang="en-US" sz="1400" b="1" dirty="0">
                <a:solidFill>
                  <a:prstClr val="white"/>
                </a:solidFill>
                <a:latin typeface="Calibri"/>
              </a:rPr>
              <a:t>Forecast</a:t>
            </a:r>
          </a:p>
        </p:txBody>
      </p:sp>
      <p:sp>
        <p:nvSpPr>
          <p:cNvPr id="7" name="Flowchart: Extract 6">
            <a:extLst>
              <a:ext uri="{FF2B5EF4-FFF2-40B4-BE49-F238E27FC236}">
                <a16:creationId xmlns:a16="http://schemas.microsoft.com/office/drawing/2014/main" id="{21CF4BA3-B81D-4F18-BEBD-3E70205121CE}"/>
              </a:ext>
            </a:extLst>
          </p:cNvPr>
          <p:cNvSpPr/>
          <p:nvPr/>
        </p:nvSpPr>
        <p:spPr>
          <a:xfrm>
            <a:off x="2745462" y="3417252"/>
            <a:ext cx="1219200" cy="22857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Tree>
    <p:extLst>
      <p:ext uri="{BB962C8B-B14F-4D97-AF65-F5344CB8AC3E}">
        <p14:creationId xmlns:p14="http://schemas.microsoft.com/office/powerpoint/2010/main" val="22046104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Jargons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2" descr="Understanding Profit Metrics: Gross, Operating And Net Profits">
            <a:extLst>
              <a:ext uri="{FF2B5EF4-FFF2-40B4-BE49-F238E27FC236}">
                <a16:creationId xmlns:a16="http://schemas.microsoft.com/office/drawing/2014/main" id="{609DC79D-6EFF-478D-A511-F089E47FE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758" y="1124745"/>
            <a:ext cx="6120667" cy="3240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3AC9D2-60DF-41C9-A301-A7CAC9BCE1AF}"/>
              </a:ext>
            </a:extLst>
          </p:cNvPr>
          <p:cNvSpPr txBox="1"/>
          <p:nvPr/>
        </p:nvSpPr>
        <p:spPr>
          <a:xfrm>
            <a:off x="76201" y="990600"/>
            <a:ext cx="5763557" cy="5016758"/>
          </a:xfrm>
          <a:prstGeom prst="rect">
            <a:avLst/>
          </a:prstGeom>
          <a:noFill/>
        </p:spPr>
        <p:txBody>
          <a:bodyPr wrap="square" rtlCol="0">
            <a:spAutoFit/>
          </a:bodyPr>
          <a:lstStyle/>
          <a:p>
            <a:pPr defTabSz="1218987"/>
            <a:r>
              <a:rPr lang="en-US" sz="2000" dirty="0">
                <a:solidFill>
                  <a:prstClr val="black"/>
                </a:solidFill>
                <a:latin typeface="Calibri"/>
              </a:rPr>
              <a:t>Revenue: Total amount of goods and services produced by an organization in a given span of time.</a:t>
            </a:r>
          </a:p>
          <a:p>
            <a:pPr defTabSz="1218987"/>
            <a:r>
              <a:rPr lang="en-US" sz="2000" dirty="0">
                <a:solidFill>
                  <a:prstClr val="black"/>
                </a:solidFill>
                <a:latin typeface="Calibri"/>
              </a:rPr>
              <a:t>GDP – (Country)</a:t>
            </a:r>
          </a:p>
          <a:p>
            <a:pPr defTabSz="1218987"/>
            <a:r>
              <a:rPr lang="en-US" sz="2000" dirty="0">
                <a:solidFill>
                  <a:prstClr val="black"/>
                </a:solidFill>
                <a:latin typeface="Calibri"/>
              </a:rPr>
              <a:t>Gross Revenue: total income earned by a co. in a specific period.</a:t>
            </a:r>
          </a:p>
          <a:p>
            <a:pPr defTabSz="1218987"/>
            <a:r>
              <a:rPr lang="en-US" sz="2000" dirty="0">
                <a:solidFill>
                  <a:prstClr val="black"/>
                </a:solidFill>
                <a:latin typeface="Calibri"/>
              </a:rPr>
              <a:t>1000 X 100$ = 100,000$ - 5000$ = 95000$</a:t>
            </a:r>
          </a:p>
          <a:p>
            <a:pPr defTabSz="1218987"/>
            <a:r>
              <a:rPr lang="en-US" sz="2000" dirty="0">
                <a:solidFill>
                  <a:prstClr val="black"/>
                </a:solidFill>
                <a:latin typeface="Calibri"/>
              </a:rPr>
              <a:t>Indicate the potential for the growth.</a:t>
            </a:r>
          </a:p>
          <a:p>
            <a:pPr defTabSz="1218987"/>
            <a:r>
              <a:rPr lang="en-US" sz="2000" dirty="0">
                <a:solidFill>
                  <a:prstClr val="black"/>
                </a:solidFill>
                <a:latin typeface="Calibri"/>
              </a:rPr>
              <a:t>Revenue = Units X Price per unit</a:t>
            </a:r>
          </a:p>
          <a:p>
            <a:pPr defTabSz="1218987"/>
            <a:r>
              <a:rPr lang="en-US" sz="2000" dirty="0">
                <a:solidFill>
                  <a:prstClr val="black"/>
                </a:solidFill>
                <a:latin typeface="Calibri"/>
              </a:rPr>
              <a:t>Net Revenue = Revenue – Returns – Discounts</a:t>
            </a:r>
          </a:p>
          <a:p>
            <a:pPr defTabSz="1218987"/>
            <a:r>
              <a:rPr lang="en-US" sz="2000" dirty="0">
                <a:solidFill>
                  <a:prstClr val="black"/>
                </a:solidFill>
                <a:latin typeface="Calibri"/>
              </a:rPr>
              <a:t>Net revenue is indicative of quality</a:t>
            </a:r>
          </a:p>
          <a:p>
            <a:pPr defTabSz="1218987"/>
            <a:r>
              <a:rPr lang="en-US" sz="2000" dirty="0">
                <a:solidFill>
                  <a:prstClr val="black"/>
                </a:solidFill>
                <a:latin typeface="Calibri"/>
              </a:rPr>
              <a:t>Gross Profit = Net Revenue – Cost of goods(raw, labor, machinery, packaging, shipping)</a:t>
            </a:r>
          </a:p>
          <a:p>
            <a:pPr defTabSz="1218987"/>
            <a:r>
              <a:rPr lang="en-US" sz="2000" dirty="0">
                <a:solidFill>
                  <a:prstClr val="black"/>
                </a:solidFill>
                <a:latin typeface="Calibri"/>
              </a:rPr>
              <a:t>Gross Margin % = Gross Profit / Net revenue</a:t>
            </a:r>
          </a:p>
          <a:p>
            <a:pPr defTabSz="1218987"/>
            <a:r>
              <a:rPr lang="en-US" sz="2000" dirty="0">
                <a:solidFill>
                  <a:prstClr val="black"/>
                </a:solidFill>
                <a:latin typeface="Calibri"/>
              </a:rPr>
              <a:t>Operating Profit % = Operating income / Net Revenue</a:t>
            </a:r>
          </a:p>
          <a:p>
            <a:pPr defTabSz="1218987"/>
            <a:r>
              <a:rPr lang="en-US" sz="2000" dirty="0">
                <a:solidFill>
                  <a:prstClr val="black"/>
                </a:solidFill>
                <a:latin typeface="Calibri"/>
              </a:rPr>
              <a:t>Operating Expense Ratio (OER) = Operating Expense/ Net Revenue</a:t>
            </a:r>
          </a:p>
        </p:txBody>
      </p:sp>
    </p:spTree>
    <p:extLst>
      <p:ext uri="{BB962C8B-B14F-4D97-AF65-F5344CB8AC3E}">
        <p14:creationId xmlns:p14="http://schemas.microsoft.com/office/powerpoint/2010/main" val="25569388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need to know</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55E5193-B147-49BC-AB4D-4FEE6D57BB0B}"/>
              </a:ext>
            </a:extLst>
          </p:cNvPr>
          <p:cNvSpPr txBox="1"/>
          <p:nvPr/>
        </p:nvSpPr>
        <p:spPr>
          <a:xfrm>
            <a:off x="152400" y="990601"/>
            <a:ext cx="11887200" cy="5570756"/>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Planning data model includes </a:t>
            </a:r>
            <a:r>
              <a:rPr lang="en-US" sz="2400" b="1" dirty="0">
                <a:solidFill>
                  <a:prstClr val="black"/>
                </a:solidFill>
                <a:latin typeface="Calibri"/>
              </a:rPr>
              <a:t>versions </a:t>
            </a:r>
            <a:r>
              <a:rPr lang="en-US" sz="2400" dirty="0">
                <a:solidFill>
                  <a:prstClr val="black"/>
                </a:solidFill>
                <a:latin typeface="Calibri"/>
              </a:rPr>
              <a:t>(categories – Actuals, Forecast, Budget)</a:t>
            </a:r>
          </a:p>
          <a:p>
            <a:pPr defTabSz="1218987"/>
            <a:r>
              <a:rPr lang="en-US" sz="2400" dirty="0">
                <a:solidFill>
                  <a:prstClr val="black"/>
                </a:solidFill>
                <a:latin typeface="Calibri"/>
              </a:rPr>
              <a:t>Actuals: Current facts data which is most recent or could be past experiences in reality. Transaction data.</a:t>
            </a:r>
          </a:p>
          <a:p>
            <a:pPr defTabSz="1218987"/>
            <a:r>
              <a:rPr lang="en-US" sz="2400" dirty="0">
                <a:solidFill>
                  <a:prstClr val="black"/>
                </a:solidFill>
                <a:latin typeface="Calibri"/>
              </a:rPr>
              <a:t>Budget: Budgeting is the financial direction of where management wants min to be achieved, this is what will help qualifying the expectations of revenue that business expects. The budgeting number decides the bottom line of the company.</a:t>
            </a:r>
          </a:p>
          <a:p>
            <a:pPr defTabSz="1218987"/>
            <a:r>
              <a:rPr lang="en-US" sz="2400" dirty="0">
                <a:solidFill>
                  <a:prstClr val="black"/>
                </a:solidFill>
                <a:latin typeface="Calibri"/>
              </a:rPr>
              <a:t>Forecast: tells whether the company is headed in right direction, estimating the amount of revenue and income that be achieved in future.</a:t>
            </a:r>
          </a:p>
          <a:p>
            <a:pPr defTabSz="1218987"/>
            <a:endParaRPr lang="en-US" sz="2400" dirty="0">
              <a:solidFill>
                <a:prstClr val="black"/>
              </a:solidFill>
              <a:latin typeface="Calibri"/>
            </a:endParaRPr>
          </a:p>
          <a:p>
            <a:pPr defTabSz="1218987"/>
            <a:r>
              <a:rPr lang="en-US" sz="2400" dirty="0">
                <a:solidFill>
                  <a:prstClr val="black"/>
                </a:solidFill>
                <a:latin typeface="Calibri"/>
              </a:rPr>
              <a:t>2. Planning models, will mandatorily have DATE/TIME Dimensions</a:t>
            </a:r>
          </a:p>
          <a:p>
            <a:pPr defTabSz="1218987"/>
            <a:endParaRPr lang="en-US" sz="2400" dirty="0">
              <a:solidFill>
                <a:prstClr val="black"/>
              </a:solidFill>
              <a:latin typeface="Calibri"/>
            </a:endParaRPr>
          </a:p>
          <a:p>
            <a:pPr defTabSz="1218987"/>
            <a:r>
              <a:rPr lang="en-US" sz="2400" dirty="0">
                <a:solidFill>
                  <a:prstClr val="black"/>
                </a:solidFill>
                <a:latin typeface="Calibri"/>
              </a:rPr>
              <a:t>3. We can also have organization dimension which represents the Business Entity (a plant, a subsidiary). </a:t>
            </a:r>
          </a:p>
          <a:p>
            <a:pPr defTabSz="1218987"/>
            <a:r>
              <a:rPr lang="en-US" sz="2400" dirty="0">
                <a:solidFill>
                  <a:prstClr val="black"/>
                </a:solidFill>
                <a:latin typeface="Calibri"/>
              </a:rPr>
              <a:t>Regions </a:t>
            </a:r>
            <a:r>
              <a:rPr lang="en-US" sz="2400" dirty="0">
                <a:solidFill>
                  <a:prstClr val="black"/>
                </a:solidFill>
                <a:latin typeface="Calibri"/>
                <a:sym typeface="Wingdings" panose="05000000000000000000" pitchFamily="2" charset="2"/>
              </a:rPr>
              <a:t> Country  States  Cities  Entity</a:t>
            </a:r>
          </a:p>
          <a:p>
            <a:pPr defTabSz="1218987"/>
            <a:endParaRPr lang="en-US" sz="2000" dirty="0">
              <a:solidFill>
                <a:prstClr val="black"/>
              </a:solidFill>
              <a:latin typeface="Calibri"/>
              <a:sym typeface="Wingdings" panose="05000000000000000000" pitchFamily="2" charset="2"/>
            </a:endParaRPr>
          </a:p>
        </p:txBody>
      </p:sp>
    </p:spTree>
    <p:extLst>
      <p:ext uri="{BB962C8B-B14F-4D97-AF65-F5344CB8AC3E}">
        <p14:creationId xmlns:p14="http://schemas.microsoft.com/office/powerpoint/2010/main" val="19169187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Planning model – Account Dimension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1EC17A5-E27C-4E70-94EE-DCE2C24A68CB}"/>
              </a:ext>
            </a:extLst>
          </p:cNvPr>
          <p:cNvSpPr txBox="1"/>
          <p:nvPr/>
        </p:nvSpPr>
        <p:spPr>
          <a:xfrm>
            <a:off x="152400" y="990601"/>
            <a:ext cx="11887200" cy="4524315"/>
          </a:xfrm>
          <a:prstGeom prst="rect">
            <a:avLst/>
          </a:prstGeom>
          <a:noFill/>
        </p:spPr>
        <p:txBody>
          <a:bodyPr wrap="square" rtlCol="0">
            <a:spAutoFit/>
          </a:bodyPr>
          <a:lstStyle/>
          <a:p>
            <a:pPr defTabSz="1218987"/>
            <a:r>
              <a:rPr lang="en-US" sz="2400" dirty="0">
                <a:solidFill>
                  <a:prstClr val="black"/>
                </a:solidFill>
                <a:latin typeface="Calibri"/>
              </a:rPr>
              <a:t>4. Account Dimension</a:t>
            </a:r>
          </a:p>
          <a:p>
            <a:pPr defTabSz="1218987"/>
            <a:r>
              <a:rPr lang="en-US" sz="2400" dirty="0">
                <a:solidFill>
                  <a:prstClr val="black"/>
                </a:solidFill>
                <a:latin typeface="Calibri"/>
              </a:rPr>
              <a:t>In a planning model represents a business ledger account like operating expense, gross profit, net revenue. Most of these are calculated by other dimensions. </a:t>
            </a:r>
          </a:p>
          <a:p>
            <a:pPr defTabSz="1218987"/>
            <a:r>
              <a:rPr lang="en-US" sz="2400" dirty="0">
                <a:solidFill>
                  <a:prstClr val="black"/>
                </a:solidFill>
                <a:latin typeface="Calibri"/>
              </a:rPr>
              <a:t>We will always can have a parent-child hierarchy in a/c dimension. This hierarchy is used to aggregate the numbers and calculate accounts based on hierarchy levels.</a:t>
            </a:r>
          </a:p>
          <a:p>
            <a:pPr defTabSz="1218987"/>
            <a:r>
              <a:rPr lang="en-US" sz="2400" dirty="0">
                <a:solidFill>
                  <a:prstClr val="black"/>
                </a:solidFill>
                <a:latin typeface="Calibri"/>
              </a:rPr>
              <a:t>For each account dimensions we have contributions</a:t>
            </a:r>
          </a:p>
          <a:p>
            <a:pPr defTabSz="1218987"/>
            <a:r>
              <a:rPr lang="en-US" sz="2400" dirty="0">
                <a:solidFill>
                  <a:prstClr val="black"/>
                </a:solidFill>
                <a:latin typeface="Calibri"/>
              </a:rPr>
              <a:t>EXP, INT – Expense – negative </a:t>
            </a:r>
          </a:p>
          <a:p>
            <a:pPr defTabSz="1218987"/>
            <a:r>
              <a:rPr lang="en-US" sz="2400" dirty="0">
                <a:solidFill>
                  <a:prstClr val="black"/>
                </a:solidFill>
                <a:latin typeface="Calibri"/>
              </a:rPr>
              <a:t>INTINC, INC – Income   -- positive</a:t>
            </a:r>
          </a:p>
          <a:p>
            <a:pPr defTabSz="1218987"/>
            <a:r>
              <a:rPr lang="en-US" sz="2400" dirty="0">
                <a:solidFill>
                  <a:prstClr val="black"/>
                </a:solidFill>
                <a:latin typeface="Calibri"/>
              </a:rPr>
              <a:t>NFIN – Non Financials</a:t>
            </a:r>
          </a:p>
          <a:p>
            <a:pPr defTabSz="1218987"/>
            <a:endParaRPr lang="en-US" sz="2400" dirty="0">
              <a:solidFill>
                <a:prstClr val="black"/>
              </a:solidFill>
              <a:latin typeface="Calibri"/>
            </a:endParaRPr>
          </a:p>
          <a:p>
            <a:pPr defTabSz="1218987"/>
            <a:r>
              <a:rPr lang="en-US" sz="2400" dirty="0">
                <a:solidFill>
                  <a:prstClr val="black"/>
                </a:solidFill>
                <a:latin typeface="Calibri"/>
              </a:rPr>
              <a:t>5. We can apply currency conversion in finance data dependent on exchange rates</a:t>
            </a:r>
          </a:p>
          <a:p>
            <a:pPr defTabSz="1218987"/>
            <a:r>
              <a:rPr lang="en-US" sz="2400" dirty="0">
                <a:solidFill>
                  <a:prstClr val="black"/>
                </a:solidFill>
                <a:latin typeface="Calibri"/>
              </a:rPr>
              <a:t>Average, Closing</a:t>
            </a:r>
          </a:p>
        </p:txBody>
      </p:sp>
    </p:spTree>
    <p:extLst>
      <p:ext uri="{BB962C8B-B14F-4D97-AF65-F5344CB8AC3E}">
        <p14:creationId xmlns:p14="http://schemas.microsoft.com/office/powerpoint/2010/main" val="2021877418"/>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4763</TotalTime>
  <Words>1012</Words>
  <Application>Microsoft Office PowerPoint</Application>
  <PresentationFormat>Widescreen</PresentationFormat>
  <Paragraphs>147</Paragraphs>
  <Slides>16</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 Unicode MS</vt:lpstr>
      <vt:lpstr>Agency FB</vt:lpstr>
      <vt:lpstr>Arial</vt:lpstr>
      <vt:lpstr>Arial Rounded MT Bold</vt:lpstr>
      <vt:lpstr>Calibri</vt:lpstr>
      <vt:lpstr>Calibri Light</vt:lpstr>
      <vt:lpstr>CIDFont+F2</vt:lpstr>
      <vt:lpstr>Patua One</vt:lpstr>
      <vt:lpstr>Wingdings</vt:lpstr>
      <vt:lpstr>Office Theme</vt:lpstr>
      <vt:lpstr>1_Office Theme</vt:lpstr>
      <vt:lpstr>PowerPoint Presentation</vt:lpstr>
      <vt:lpstr>PowerPoint Presentation</vt:lpstr>
      <vt:lpstr>What is planning </vt:lpstr>
      <vt:lpstr>Planning Evolution with SAC</vt:lpstr>
      <vt:lpstr>What is collaborative planning</vt:lpstr>
      <vt:lpstr>What are all we do in SAC</vt:lpstr>
      <vt:lpstr>Planning Jargons</vt:lpstr>
      <vt:lpstr>Planning Model – need to know</vt:lpstr>
      <vt:lpstr>Planning model – Account Dimension</vt:lpstr>
      <vt:lpstr>Create Planning Model – Hands on</vt:lpstr>
      <vt:lpstr>PowerPoint Presentation</vt:lpstr>
      <vt:lpstr>Version Management</vt:lpstr>
      <vt:lpstr>Planning continues…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Windows User</cp:lastModifiedBy>
  <cp:revision>525</cp:revision>
  <dcterms:created xsi:type="dcterms:W3CDTF">2016-07-10T03:33:26Z</dcterms:created>
  <dcterms:modified xsi:type="dcterms:W3CDTF">2022-01-09T05:10:49Z</dcterms:modified>
</cp:coreProperties>
</file>