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3"/>
  </p:notesMasterIdLst>
  <p:sldIdLst>
    <p:sldId id="276" r:id="rId3"/>
    <p:sldId id="463" r:id="rId4"/>
    <p:sldId id="467" r:id="rId5"/>
    <p:sldId id="468" r:id="rId6"/>
    <p:sldId id="476" r:id="rId7"/>
    <p:sldId id="469" r:id="rId8"/>
    <p:sldId id="471" r:id="rId9"/>
    <p:sldId id="431" r:id="rId10"/>
    <p:sldId id="280" r:id="rId11"/>
    <p:sldId id="287"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9444" autoAdjust="0"/>
  </p:normalViewPr>
  <p:slideViewPr>
    <p:cSldViewPr>
      <p:cViewPr varScale="1">
        <p:scale>
          <a:sx n="99" d="100"/>
          <a:sy n="99" d="100"/>
        </p:scale>
        <p:origin x="1052" y="5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642504976"/>
        <c:axId val="1642509328"/>
      </c:barChart>
      <c:catAx>
        <c:axId val="164250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9328"/>
        <c:crosses val="autoZero"/>
        <c:auto val="1"/>
        <c:lblAlgn val="ctr"/>
        <c:lblOffset val="100"/>
        <c:noMultiLvlLbl val="0"/>
      </c:catAx>
      <c:valAx>
        <c:axId val="1642509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1/24/2024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426215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492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35231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509240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67765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77952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2690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64326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57122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30197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290650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282202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555891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6165438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3"/>
            <a:ext cx="10972800" cy="484187"/>
          </a:xfrm>
        </p:spPr>
        <p:txBody>
          <a:bodyPr>
            <a:noAutofit/>
          </a:bodyPr>
          <a:lstStyle>
            <a:lvl1pPr marL="0" indent="0">
              <a:buFontTx/>
              <a:buNone/>
              <a:defRPr sz="2199"/>
            </a:lvl1pPr>
            <a:lvl2pPr marL="609311" indent="0">
              <a:buFontTx/>
              <a:buNone/>
              <a:defRPr sz="1999"/>
            </a:lvl2pPr>
            <a:lvl3pPr marL="1218620" indent="0">
              <a:buFontTx/>
              <a:buNone/>
              <a:defRPr sz="1600"/>
            </a:lvl3pPr>
            <a:lvl4pPr marL="1827931" indent="0">
              <a:buFontTx/>
              <a:buNone/>
              <a:defRPr sz="1400"/>
            </a:lvl4pPr>
            <a:lvl5pPr marL="2437242"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81082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1/24/2024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1/24/2024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1/24/2024</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30513912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704" r:id="rId12"/>
    <p:sldLayoutId id="2147483705" r:id="rId13"/>
    <p:sldLayoutId id="2147483706" r:id="rId14"/>
    <p:sldLayoutId id="2147483707" r:id="rId15"/>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SAC_SaamaTechnologies/blob/master/day%2010/SAC%20Designer%20Complete%20POC.pdf" TargetMode="External"/><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6.png"/><Relationship Id="rId1" Type="http://schemas.openxmlformats.org/officeDocument/2006/relationships/slideLayout" Target="../slideLayouts/slideLayout28.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12</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696" y="189484"/>
            <a:ext cx="11289067" cy="710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126">
              <a:defRPr/>
            </a:pPr>
            <a:r>
              <a:rPr lang="en-US" sz="4399" b="1" dirty="0">
                <a:solidFill>
                  <a:prstClr val="black"/>
                </a:solidFill>
                <a:latin typeface="Calibri Light" panose="020F0302020204030204"/>
              </a:rPr>
              <a:t>Agenda – Day 12</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0419" y="6547770"/>
            <a:ext cx="2224715" cy="203567"/>
          </a:xfrm>
        </p:spPr>
        <p:txBody>
          <a:bodyPr/>
          <a:lstStyle/>
          <a:p>
            <a:pPr defTabSz="914126">
              <a:defRPr/>
            </a:pPr>
            <a:r>
              <a:rPr lang="en-US" b="1" dirty="0">
                <a:solidFill>
                  <a:prstClr val="black"/>
                </a:solidFill>
                <a:latin typeface="Calibri" panose="020F0502020204030204"/>
              </a:rPr>
              <a:t>Anubhav trainings</a:t>
            </a:r>
          </a:p>
        </p:txBody>
      </p:sp>
      <p:sp>
        <p:nvSpPr>
          <p:cNvPr id="3" name="TextBox 2">
            <a:extLst>
              <a:ext uri="{FF2B5EF4-FFF2-40B4-BE49-F238E27FC236}">
                <a16:creationId xmlns:a16="http://schemas.microsoft.com/office/drawing/2014/main" id="{0A8A4268-638B-B068-5F9A-559FA32C86DF}"/>
              </a:ext>
            </a:extLst>
          </p:cNvPr>
          <p:cNvSpPr txBox="1"/>
          <p:nvPr/>
        </p:nvSpPr>
        <p:spPr>
          <a:xfrm>
            <a:off x="330021" y="5326114"/>
            <a:ext cx="11696243"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Understanding advance Designer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Working with Scripting Hierarchies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Transfer Context</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Integrate Stories</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CEDB601-EA28-10DF-25BF-F796EFF2CDB7}"/>
              </a:ext>
            </a:extLst>
          </p:cNvPr>
          <p:cNvPicPr>
            <a:picLocks noChangeAspect="1"/>
          </p:cNvPicPr>
          <p:nvPr/>
        </p:nvPicPr>
        <p:blipFill>
          <a:blip r:embed="rId2"/>
          <a:stretch>
            <a:fillRect/>
          </a:stretch>
        </p:blipFill>
        <p:spPr>
          <a:xfrm>
            <a:off x="261696" y="980728"/>
            <a:ext cx="11744325" cy="4350664"/>
          </a:xfrm>
          <a:prstGeom prst="rect">
            <a:avLst/>
          </a:prstGeom>
        </p:spPr>
      </p:pic>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02A1291-DF81-48D2-AD94-50D456509EAC}"/>
              </a:ext>
            </a:extLst>
          </p:cNvPr>
          <p:cNvSpPr txBox="1"/>
          <p:nvPr/>
        </p:nvSpPr>
        <p:spPr>
          <a:xfrm>
            <a:off x="152360" y="991236"/>
            <a:ext cx="11884104" cy="2306954"/>
          </a:xfrm>
          <a:prstGeom prst="rect">
            <a:avLst/>
          </a:prstGeom>
          <a:noFill/>
        </p:spPr>
        <p:txBody>
          <a:bodyPr wrap="square" rtlCol="0">
            <a:spAutoFit/>
          </a:bodyPr>
          <a:lstStyle/>
          <a:p>
            <a:r>
              <a:rPr lang="en-US" sz="2399"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sz="2399"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id="{4C539729-C23A-4BE4-9EC3-8D4BB6D6300A}"/>
              </a:ext>
            </a:extLst>
          </p:cNvPr>
          <p:cNvSpPr txBox="1"/>
          <p:nvPr/>
        </p:nvSpPr>
        <p:spPr>
          <a:xfrm>
            <a:off x="2666305" y="3198228"/>
            <a:ext cx="2056864" cy="461417"/>
          </a:xfrm>
          <a:prstGeom prst="rect">
            <a:avLst/>
          </a:prstGeom>
          <a:noFill/>
        </p:spPr>
        <p:txBody>
          <a:bodyPr wrap="square" rtlCol="0">
            <a:spAutoFit/>
          </a:bodyPr>
          <a:lstStyle/>
          <a:p>
            <a:r>
              <a:rPr lang="en-US" sz="2399" dirty="0"/>
              <a:t>Story</a:t>
            </a:r>
          </a:p>
        </p:txBody>
      </p:sp>
      <p:sp>
        <p:nvSpPr>
          <p:cNvPr id="4" name="TextBox 3">
            <a:extLst>
              <a:ext uri="{FF2B5EF4-FFF2-40B4-BE49-F238E27FC236}">
                <a16:creationId xmlns:a16="http://schemas.microsoft.com/office/drawing/2014/main" id="{5FAA1F50-8890-44AF-AB80-EA3588A097F4}"/>
              </a:ext>
            </a:extLst>
          </p:cNvPr>
          <p:cNvSpPr txBox="1"/>
          <p:nvPr/>
        </p:nvSpPr>
        <p:spPr>
          <a:xfrm>
            <a:off x="8227456" y="3198228"/>
            <a:ext cx="2056864" cy="461417"/>
          </a:xfrm>
          <a:prstGeom prst="rect">
            <a:avLst/>
          </a:prstGeom>
          <a:noFill/>
        </p:spPr>
        <p:txBody>
          <a:bodyPr wrap="square" rtlCol="0">
            <a:spAutoFit/>
          </a:bodyPr>
          <a:lstStyle/>
          <a:p>
            <a:r>
              <a:rPr lang="en-US" sz="2399" dirty="0"/>
              <a:t>Application</a:t>
            </a:r>
          </a:p>
        </p:txBody>
      </p:sp>
      <p:cxnSp>
        <p:nvCxnSpPr>
          <p:cNvPr id="6" name="Straight Connector 5">
            <a:extLst>
              <a:ext uri="{FF2B5EF4-FFF2-40B4-BE49-F238E27FC236}">
                <a16:creationId xmlns:a16="http://schemas.microsoft.com/office/drawing/2014/main" id="{C009C387-F937-4977-A107-553AEFBE60E7}"/>
              </a:ext>
            </a:extLst>
          </p:cNvPr>
          <p:cNvCxnSpPr>
            <a:stCxn id="2" idx="2"/>
          </p:cNvCxnSpPr>
          <p:nvPr/>
        </p:nvCxnSpPr>
        <p:spPr>
          <a:xfrm>
            <a:off x="6094412" y="3298189"/>
            <a:ext cx="0" cy="294947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40078A-8CE7-4D51-BE9B-D3C97736A93F}"/>
              </a:ext>
            </a:extLst>
          </p:cNvPr>
          <p:cNvSpPr txBox="1"/>
          <p:nvPr/>
        </p:nvSpPr>
        <p:spPr>
          <a:xfrm>
            <a:off x="6271555" y="3800464"/>
            <a:ext cx="5360001" cy="2983630"/>
          </a:xfrm>
          <a:prstGeom prst="rect">
            <a:avLst/>
          </a:prstGeom>
          <a:noFill/>
        </p:spPr>
        <p:txBody>
          <a:bodyPr wrap="square" rtlCol="0">
            <a:spAutoFit/>
          </a:bodyPr>
          <a:lstStyle/>
          <a:p>
            <a:pPr marL="285664" indent="-285664">
              <a:buFont typeface="Arial" panose="020B0604020202020204" pitchFamily="34" charset="0"/>
              <a:buChar char="•"/>
            </a:pPr>
            <a:r>
              <a:rPr lang="en-US" sz="2399" dirty="0"/>
              <a:t>Covers Custom Scenarios</a:t>
            </a:r>
          </a:p>
          <a:p>
            <a:pPr marL="285664" indent="-285664">
              <a:buFont typeface="Arial" panose="020B0604020202020204" pitchFamily="34" charset="0"/>
              <a:buChar char="•"/>
            </a:pPr>
            <a:r>
              <a:rPr lang="en-US" sz="2399" dirty="0"/>
              <a:t>Programmers</a:t>
            </a:r>
          </a:p>
          <a:p>
            <a:pPr marL="285664" indent="-285664">
              <a:buFont typeface="Arial" panose="020B0604020202020204" pitchFamily="34" charset="0"/>
              <a:buChar char="•"/>
            </a:pPr>
            <a:r>
              <a:rPr lang="en-US" sz="2399" dirty="0"/>
              <a:t>Used for Close loop scenario</a:t>
            </a:r>
          </a:p>
          <a:p>
            <a:pPr marL="285664" indent="-285664">
              <a:buFont typeface="Arial" panose="020B0604020202020204" pitchFamily="34" charset="0"/>
              <a:buChar char="•"/>
            </a:pPr>
            <a:r>
              <a:rPr lang="en-US" sz="2399" dirty="0"/>
              <a:t>Advance scripting to design end to end app</a:t>
            </a:r>
          </a:p>
          <a:p>
            <a:pPr marL="285664" indent="-285664">
              <a:buFont typeface="Arial" panose="020B0604020202020204" pitchFamily="34" charset="0"/>
              <a:buChar char="•"/>
            </a:pPr>
            <a:r>
              <a:rPr lang="en-US" sz="2399" dirty="0"/>
              <a:t>All the features can be accessed via API (Application Programming Interface) – </a:t>
            </a:r>
            <a:r>
              <a:rPr lang="en-US" sz="1999" dirty="0"/>
              <a:t>Single Entry points/Functionality from standard</a:t>
            </a:r>
            <a:endParaRPr lang="en-US" sz="2399" dirty="0"/>
          </a:p>
        </p:txBody>
      </p:sp>
      <p:sp>
        <p:nvSpPr>
          <p:cNvPr id="9" name="TextBox 8">
            <a:extLst>
              <a:ext uri="{FF2B5EF4-FFF2-40B4-BE49-F238E27FC236}">
                <a16:creationId xmlns:a16="http://schemas.microsoft.com/office/drawing/2014/main" id="{08FEB167-F048-4432-BF8D-7F4B8EB9A797}"/>
              </a:ext>
            </a:extLst>
          </p:cNvPr>
          <p:cNvSpPr txBox="1"/>
          <p:nvPr/>
        </p:nvSpPr>
        <p:spPr>
          <a:xfrm>
            <a:off x="791567" y="3764757"/>
            <a:ext cx="4897936" cy="1937846"/>
          </a:xfrm>
          <a:prstGeom prst="rect">
            <a:avLst/>
          </a:prstGeom>
          <a:noFill/>
        </p:spPr>
        <p:txBody>
          <a:bodyPr wrap="square" rtlCol="0">
            <a:spAutoFit/>
          </a:bodyPr>
          <a:lstStyle/>
          <a:p>
            <a:pPr marL="285664" indent="-285664">
              <a:buFont typeface="Arial" panose="020B0604020202020204" pitchFamily="34" charset="0"/>
              <a:buChar char="•"/>
            </a:pPr>
            <a:r>
              <a:rPr lang="en-US" sz="2399" dirty="0"/>
              <a:t>Covers the Standard Scenario – Drag Drop</a:t>
            </a:r>
          </a:p>
          <a:p>
            <a:pPr marL="285664" indent="-285664">
              <a:buFont typeface="Arial" panose="020B0604020202020204" pitchFamily="34" charset="0"/>
              <a:buChar char="•"/>
            </a:pPr>
            <a:r>
              <a:rPr lang="en-US" sz="2399" dirty="0"/>
              <a:t>Non-programmers</a:t>
            </a:r>
          </a:p>
          <a:p>
            <a:pPr marL="285664" indent="-285664">
              <a:buFont typeface="Arial" panose="020B0604020202020204" pitchFamily="34" charset="0"/>
              <a:buChar char="•"/>
            </a:pPr>
            <a:r>
              <a:rPr lang="en-US" sz="2399" dirty="0"/>
              <a:t>Create BI Dashboard</a:t>
            </a:r>
          </a:p>
          <a:p>
            <a:pPr marL="285664" indent="-285664">
              <a:buFont typeface="Arial" panose="020B0604020202020204" pitchFamily="34" charset="0"/>
              <a:buChar char="•"/>
            </a:pPr>
            <a:r>
              <a:rPr lang="en-US" sz="2399"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062F5A0-D44C-4476-B74D-8F7777941829}"/>
              </a:ext>
            </a:extLst>
          </p:cNvPr>
          <p:cNvSpPr txBox="1"/>
          <p:nvPr/>
        </p:nvSpPr>
        <p:spPr>
          <a:xfrm>
            <a:off x="152360" y="915055"/>
            <a:ext cx="9370159" cy="1199632"/>
          </a:xfrm>
          <a:prstGeom prst="rect">
            <a:avLst/>
          </a:prstGeom>
          <a:noFill/>
        </p:spPr>
        <p:txBody>
          <a:bodyPr wrap="square" rtlCol="0">
            <a:spAutoFit/>
          </a:bodyPr>
          <a:lstStyle/>
          <a:p>
            <a:pPr marL="342797" indent="-342797">
              <a:buFontTx/>
              <a:buChar char="-"/>
            </a:pPr>
            <a:r>
              <a:rPr lang="en-US" sz="2399" dirty="0"/>
              <a:t>They both share the model concept</a:t>
            </a:r>
          </a:p>
          <a:p>
            <a:pPr marL="342797" indent="-342797">
              <a:buFontTx/>
              <a:buChar char="-"/>
            </a:pPr>
            <a:r>
              <a:rPr lang="en-US" sz="2399" dirty="0"/>
              <a:t>They both share some widgets – charts, table, inp, map…</a:t>
            </a:r>
          </a:p>
          <a:p>
            <a:pPr marL="342797" indent="-342797">
              <a:buFontTx/>
              <a:buChar char="-"/>
            </a:pPr>
            <a:r>
              <a:rPr lang="en-US" sz="2399" dirty="0"/>
              <a:t>Provides same experience</a:t>
            </a:r>
          </a:p>
        </p:txBody>
      </p:sp>
      <p:sp>
        <p:nvSpPr>
          <p:cNvPr id="3" name="TextBox 2">
            <a:extLst>
              <a:ext uri="{FF2B5EF4-FFF2-40B4-BE49-F238E27FC236}">
                <a16:creationId xmlns:a16="http://schemas.microsoft.com/office/drawing/2014/main" id="{5C86D6AC-63F0-49BA-9637-BDC769E58AB3}"/>
              </a:ext>
            </a:extLst>
          </p:cNvPr>
          <p:cNvSpPr txBox="1"/>
          <p:nvPr/>
        </p:nvSpPr>
        <p:spPr>
          <a:xfrm>
            <a:off x="152360" y="3124280"/>
            <a:ext cx="11884104" cy="3045169"/>
          </a:xfrm>
          <a:prstGeom prst="rect">
            <a:avLst/>
          </a:prstGeom>
          <a:noFill/>
        </p:spPr>
        <p:txBody>
          <a:bodyPr wrap="square" rtlCol="0">
            <a:spAutoFit/>
          </a:bodyPr>
          <a:lstStyle/>
          <a:p>
            <a:r>
              <a:rPr lang="en-IN" sz="2399" dirty="0">
                <a:solidFill>
                  <a:schemeClr val="tx2">
                    <a:lumMod val="60000"/>
                    <a:lumOff val="40000"/>
                  </a:schemeClr>
                </a:solidFill>
                <a:latin typeface="Patua One" pitchFamily="2" charset="0"/>
              </a:rPr>
              <a:t>When to use SAC designer </a:t>
            </a:r>
          </a:p>
          <a:p>
            <a:r>
              <a:rPr lang="en-US" sz="2399" dirty="0"/>
              <a:t>Scenario 1: Interactive Designer capabilities like Lumira</a:t>
            </a:r>
          </a:p>
          <a:p>
            <a:r>
              <a:rPr lang="en-US" sz="2399" dirty="0"/>
              <a:t>Scenario 2: Integrate with Planning, BI, smart features using API (programming), Helps navigation to store access also business application. We can also embed another story or webpage inside SAC designer.</a:t>
            </a:r>
          </a:p>
          <a:p>
            <a:r>
              <a:rPr lang="en-US" sz="2399" dirty="0"/>
              <a:t>Scenario 3: Close Loop Scenario – Insight to Action</a:t>
            </a:r>
          </a:p>
          <a:p>
            <a:r>
              <a:rPr lang="en-US" sz="2399"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Designer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a:hlinkClick r:id="rId3"/>
          </p:cNvPr>
          <p:cNvPicPr>
            <a:picLocks noChangeAspect="1"/>
          </p:cNvPicPr>
          <p:nvPr/>
        </p:nvPicPr>
        <p:blipFill>
          <a:blip r:embed="rId4"/>
          <a:stretch>
            <a:fillRect/>
          </a:stretch>
        </p:blipFill>
        <p:spPr>
          <a:xfrm>
            <a:off x="1508669" y="1039040"/>
            <a:ext cx="7531371" cy="5236731"/>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A475DF92-2494-4421-9B26-2618BC7B7B36}"/>
              </a:ext>
            </a:extLst>
          </p:cNvPr>
          <p:cNvSpPr/>
          <p:nvPr/>
        </p:nvSpPr>
        <p:spPr>
          <a:xfrm>
            <a:off x="4875529" y="1143595"/>
            <a:ext cx="3455484" cy="457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Title: Sales Analysis</a:t>
            </a:r>
          </a:p>
        </p:txBody>
      </p:sp>
      <p:sp>
        <p:nvSpPr>
          <p:cNvPr id="3" name="Rectangle 2">
            <a:extLst>
              <a:ext uri="{FF2B5EF4-FFF2-40B4-BE49-F238E27FC236}">
                <a16:creationId xmlns:a16="http://schemas.microsoft.com/office/drawing/2014/main" id="{4A2E22F4-09C3-4306-AC28-60CCC70BF8CD}"/>
              </a:ext>
            </a:extLst>
          </p:cNvPr>
          <p:cNvSpPr/>
          <p:nvPr/>
        </p:nvSpPr>
        <p:spPr>
          <a:xfrm>
            <a:off x="761801" y="1829218"/>
            <a:ext cx="10741402" cy="456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9" dirty="0"/>
              <a:t>Filter bar (dimension filter)</a:t>
            </a:r>
          </a:p>
        </p:txBody>
      </p:sp>
      <p:sp>
        <p:nvSpPr>
          <p:cNvPr id="4" name="Rectangle 3">
            <a:extLst>
              <a:ext uri="{FF2B5EF4-FFF2-40B4-BE49-F238E27FC236}">
                <a16:creationId xmlns:a16="http://schemas.microsoft.com/office/drawing/2014/main" id="{F519AA20-9059-4CBC-9D3C-8EBE36C89149}"/>
              </a:ext>
            </a:extLst>
          </p:cNvPr>
          <p:cNvSpPr/>
          <p:nvPr/>
        </p:nvSpPr>
        <p:spPr>
          <a:xfrm>
            <a:off x="837981" y="2438658"/>
            <a:ext cx="2056864" cy="114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99" b="1" dirty="0"/>
              <a:t>69852</a:t>
            </a:r>
          </a:p>
        </p:txBody>
      </p:sp>
      <p:graphicFrame>
        <p:nvGraphicFramePr>
          <p:cNvPr id="5" name="Table 5">
            <a:extLst>
              <a:ext uri="{FF2B5EF4-FFF2-40B4-BE49-F238E27FC236}">
                <a16:creationId xmlns:a16="http://schemas.microsoft.com/office/drawing/2014/main" id="{467A7C6C-29AE-48A8-B34F-696F63EA194B}"/>
              </a:ext>
            </a:extLst>
          </p:cNvPr>
          <p:cNvGraphicFramePr>
            <a:graphicFrameLocks noGrp="1"/>
          </p:cNvGraphicFramePr>
          <p:nvPr/>
        </p:nvGraphicFramePr>
        <p:xfrm>
          <a:off x="880702" y="3685324"/>
          <a:ext cx="4908992" cy="2257620"/>
        </p:xfrm>
        <a:graphic>
          <a:graphicData uri="http://schemas.openxmlformats.org/drawingml/2006/table">
            <a:tbl>
              <a:tblPr firstRow="1" bandRow="1">
                <a:tableStyleId>{5C22544A-7EE6-4342-B048-85BDC9FD1C3A}</a:tableStyleId>
              </a:tblPr>
              <a:tblGrid>
                <a:gridCol w="613624">
                  <a:extLst>
                    <a:ext uri="{9D8B030D-6E8A-4147-A177-3AD203B41FA5}">
                      <a16:colId xmlns:a16="http://schemas.microsoft.com/office/drawing/2014/main" val="1319228659"/>
                    </a:ext>
                  </a:extLst>
                </a:gridCol>
                <a:gridCol w="613624">
                  <a:extLst>
                    <a:ext uri="{9D8B030D-6E8A-4147-A177-3AD203B41FA5}">
                      <a16:colId xmlns:a16="http://schemas.microsoft.com/office/drawing/2014/main" val="1380547443"/>
                    </a:ext>
                  </a:extLst>
                </a:gridCol>
                <a:gridCol w="613624">
                  <a:extLst>
                    <a:ext uri="{9D8B030D-6E8A-4147-A177-3AD203B41FA5}">
                      <a16:colId xmlns:a16="http://schemas.microsoft.com/office/drawing/2014/main" val="148954286"/>
                    </a:ext>
                  </a:extLst>
                </a:gridCol>
                <a:gridCol w="613624">
                  <a:extLst>
                    <a:ext uri="{9D8B030D-6E8A-4147-A177-3AD203B41FA5}">
                      <a16:colId xmlns:a16="http://schemas.microsoft.com/office/drawing/2014/main" val="1807084388"/>
                    </a:ext>
                  </a:extLst>
                </a:gridCol>
                <a:gridCol w="613624">
                  <a:extLst>
                    <a:ext uri="{9D8B030D-6E8A-4147-A177-3AD203B41FA5}">
                      <a16:colId xmlns:a16="http://schemas.microsoft.com/office/drawing/2014/main" val="790192861"/>
                    </a:ext>
                  </a:extLst>
                </a:gridCol>
                <a:gridCol w="613624">
                  <a:extLst>
                    <a:ext uri="{9D8B030D-6E8A-4147-A177-3AD203B41FA5}">
                      <a16:colId xmlns:a16="http://schemas.microsoft.com/office/drawing/2014/main" val="2061081753"/>
                    </a:ext>
                  </a:extLst>
                </a:gridCol>
                <a:gridCol w="613624">
                  <a:extLst>
                    <a:ext uri="{9D8B030D-6E8A-4147-A177-3AD203B41FA5}">
                      <a16:colId xmlns:a16="http://schemas.microsoft.com/office/drawing/2014/main" val="1833198922"/>
                    </a:ext>
                  </a:extLst>
                </a:gridCol>
                <a:gridCol w="613624">
                  <a:extLst>
                    <a:ext uri="{9D8B030D-6E8A-4147-A177-3AD203B41FA5}">
                      <a16:colId xmlns:a16="http://schemas.microsoft.com/office/drawing/2014/main" val="427888099"/>
                    </a:ext>
                  </a:extLst>
                </a:gridCol>
              </a:tblGrid>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1691413375"/>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3202567887"/>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624578881"/>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extLst>
                  <a:ext uri="{0D108BD9-81ED-4DB2-BD59-A6C34878D82A}">
                    <a16:rowId xmlns:a16="http://schemas.microsoft.com/office/drawing/2014/main" val="43618640"/>
                  </a:ext>
                </a:extLst>
              </a:tr>
              <a:tr h="451524">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a:p>
                  </a:txBody>
                  <a:tcPr marL="91416" marR="91416" marT="45708" marB="45708"/>
                </a:tc>
                <a:tc>
                  <a:txBody>
                    <a:bodyPr/>
                    <a:lstStyle/>
                    <a:p>
                      <a:endParaRPr lang="en-US" sz="1800" dirty="0"/>
                    </a:p>
                  </a:txBody>
                  <a:tcPr marL="91416" marR="91416" marT="45708" marB="45708"/>
                </a:tc>
                <a:extLst>
                  <a:ext uri="{0D108BD9-81ED-4DB2-BD59-A6C34878D82A}">
                    <a16:rowId xmlns:a16="http://schemas.microsoft.com/office/drawing/2014/main" val="36407899"/>
                  </a:ext>
                </a:extLst>
              </a:tr>
            </a:tbl>
          </a:graphicData>
        </a:graphic>
      </p:graphicFrame>
      <p:sp>
        <p:nvSpPr>
          <p:cNvPr id="6" name="Rectangle 5">
            <a:extLst>
              <a:ext uri="{FF2B5EF4-FFF2-40B4-BE49-F238E27FC236}">
                <a16:creationId xmlns:a16="http://schemas.microsoft.com/office/drawing/2014/main" id="{9B5326EC-ECD5-44C2-AE1A-9730BC51798A}"/>
              </a:ext>
            </a:extLst>
          </p:cNvPr>
          <p:cNvSpPr/>
          <p:nvPr/>
        </p:nvSpPr>
        <p:spPr>
          <a:xfrm>
            <a:off x="6094412" y="3685325"/>
            <a:ext cx="4723170" cy="217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aphicFrame>
        <p:nvGraphicFramePr>
          <p:cNvPr id="9" name="Chart 8">
            <a:extLst>
              <a:ext uri="{FF2B5EF4-FFF2-40B4-BE49-F238E27FC236}">
                <a16:creationId xmlns:a16="http://schemas.microsoft.com/office/drawing/2014/main" id="{9F2695F6-CA55-4AE2-BCCD-4882FC1E89DD}"/>
              </a:ext>
            </a:extLst>
          </p:cNvPr>
          <p:cNvGraphicFramePr/>
          <p:nvPr/>
        </p:nvGraphicFramePr>
        <p:xfrm>
          <a:off x="6252856" y="3677132"/>
          <a:ext cx="4290424" cy="24515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FF67D8B-1DAC-4837-BEEA-0E365D32158B}"/>
              </a:ext>
            </a:extLst>
          </p:cNvPr>
          <p:cNvSpPr txBox="1"/>
          <p:nvPr/>
        </p:nvSpPr>
        <p:spPr>
          <a:xfrm>
            <a:off x="152360" y="1067415"/>
            <a:ext cx="11884104" cy="4890706"/>
          </a:xfrm>
          <a:prstGeom prst="rect">
            <a:avLst/>
          </a:prstGeom>
          <a:noFill/>
        </p:spPr>
        <p:txBody>
          <a:bodyPr wrap="square" rtlCol="0">
            <a:spAutoFit/>
          </a:bodyPr>
          <a:lstStyle/>
          <a:p>
            <a:r>
              <a:rPr lang="en-US" sz="2399" dirty="0"/>
              <a:t>Event gets triggered when user perform an action on the screen. This event will cause a event handler getting executed. An even handler is a place where analytic designer can code the behavior (method).</a:t>
            </a:r>
          </a:p>
          <a:p>
            <a:r>
              <a:rPr lang="en-US" sz="2399" dirty="0"/>
              <a:t>SAC offers for each control pre-defined events where we can code.</a:t>
            </a:r>
          </a:p>
          <a:p>
            <a:endParaRPr lang="en-US" sz="2399" dirty="0"/>
          </a:p>
          <a:p>
            <a:r>
              <a:rPr lang="en-US" sz="2399" dirty="0">
                <a:hlinkClick r:id="rId3"/>
              </a:rPr>
              <a:t>https://help.sap.com/doc/958d4c11261f42e992e8d01a4c0dde25/2020.14/en-US/index.html</a:t>
            </a:r>
            <a:endParaRPr lang="en-US" sz="2399" dirty="0"/>
          </a:p>
          <a:p>
            <a:endParaRPr lang="en-US" sz="2399" dirty="0"/>
          </a:p>
          <a:p>
            <a:r>
              <a:rPr lang="en-US" sz="2399" dirty="0"/>
              <a:t>R Documentation</a:t>
            </a:r>
          </a:p>
          <a:p>
            <a:r>
              <a:rPr lang="en-US" sz="2399" dirty="0">
                <a:hlinkClick r:id="rId4"/>
              </a:rPr>
              <a:t>https://www.rdocumentation.org/packages/stats/versions/3.6.2/topics/cor</a:t>
            </a:r>
            <a:endParaRPr lang="en-US" sz="2399" dirty="0"/>
          </a:p>
          <a:p>
            <a:endParaRPr lang="en-US" sz="2399" dirty="0"/>
          </a:p>
          <a:p>
            <a:r>
              <a:rPr lang="en-US" sz="2399" dirty="0"/>
              <a:t>SAC Documentation for API</a:t>
            </a:r>
          </a:p>
          <a:p>
            <a:r>
              <a:rPr lang="en-US" sz="2399" dirty="0">
                <a:hlinkClick r:id="rId5"/>
              </a:rPr>
              <a:t>https://help.sap.com/doc/958d4c11261f42e992e8d01a4c0dde25/release/en-US/index.html</a:t>
            </a:r>
            <a:endParaRPr lang="en-US" sz="2399" dirty="0"/>
          </a:p>
          <a:p>
            <a:endParaRPr lang="en-US" sz="2399"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4" y="42237"/>
            <a:ext cx="10967086" cy="710896"/>
          </a:xfrm>
        </p:spPr>
        <p:txBody>
          <a:bodyPr>
            <a:noAutofit/>
          </a:bodyPr>
          <a:lstStyle/>
          <a:p>
            <a:r>
              <a:rPr lang="en-US" dirty="0">
                <a:latin typeface="Cooper Black" panose="0208090404030B020404" pitchFamily="18" charset="0"/>
              </a:rPr>
              <a:t>Creating Analytic Designer Application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2584" y="6549412"/>
            <a:ext cx="3455484" cy="307697"/>
          </a:xfrm>
          <a:prstGeom prst="rect">
            <a:avLst/>
          </a:prstGeom>
          <a:noFill/>
        </p:spPr>
        <p:txBody>
          <a:bodyPr wrap="square" rtlCol="0">
            <a:spAutoFit/>
          </a:bodyPr>
          <a:lstStyle/>
          <a:p>
            <a:pPr defTabSz="1218621">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887" y="106875"/>
            <a:ext cx="2334595" cy="762696"/>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7"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3"/>
          <a:stretch>
            <a:fillRect/>
          </a:stretch>
        </p:blipFill>
        <p:spPr>
          <a:xfrm>
            <a:off x="1356454" y="1418521"/>
            <a:ext cx="9590359" cy="4686112"/>
          </a:xfrm>
          <a:prstGeom prst="rect">
            <a:avLst/>
          </a:prstGeom>
        </p:spPr>
      </p:pic>
    </p:spTree>
    <p:extLst>
      <p:ext uri="{BB962C8B-B14F-4D97-AF65-F5344CB8AC3E}">
        <p14:creationId xmlns:p14="http://schemas.microsoft.com/office/powerpoint/2010/main" val="19779264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8404</TotalTime>
  <Words>496</Words>
  <Application>Microsoft Office PowerPoint</Application>
  <PresentationFormat>Custom</PresentationFormat>
  <Paragraphs>65</Paragraphs>
  <Slides>10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Arial Rounded MT Bold</vt:lpstr>
      <vt:lpstr>Calibri</vt:lpstr>
      <vt:lpstr>Calibri Light</vt:lpstr>
      <vt:lpstr>Cooper Black</vt:lpstr>
      <vt:lpstr>Patua One</vt:lpstr>
      <vt:lpstr>Segoe UI</vt:lpstr>
      <vt:lpstr>Segoe UI Black</vt:lpstr>
      <vt:lpstr>Office Theme</vt:lpstr>
      <vt:lpstr>1_Office Theme</vt:lpstr>
      <vt:lpstr>SAP S/4HANA CDS, SAC Training Day 12</vt:lpstr>
      <vt:lpstr>PowerPoint Presentation</vt:lpstr>
      <vt:lpstr>SAC Designer – SAP Analytic Designer</vt:lpstr>
      <vt:lpstr>Common b/w story and app</vt:lpstr>
      <vt:lpstr>Designer Scenario</vt:lpstr>
      <vt:lpstr>Sample App</vt:lpstr>
      <vt:lpstr>Events</vt:lpstr>
      <vt:lpstr>Creating Analytic Designer Application  </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234</cp:revision>
  <dcterms:created xsi:type="dcterms:W3CDTF">2013-09-12T13:05:01Z</dcterms:created>
  <dcterms:modified xsi:type="dcterms:W3CDTF">2024-01-24T04:22:07Z</dcterms:modified>
</cp:coreProperties>
</file>