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6" r:id="rId2"/>
    <p:sldId id="306" r:id="rId3"/>
    <p:sldId id="284" r:id="rId4"/>
    <p:sldId id="277" r:id="rId5"/>
    <p:sldId id="307" r:id="rId6"/>
    <p:sldId id="308" r:id="rId7"/>
    <p:sldId id="321" r:id="rId8"/>
    <p:sldId id="311" r:id="rId9"/>
    <p:sldId id="561" r:id="rId10"/>
    <p:sldId id="312" r:id="rId11"/>
    <p:sldId id="564" r:id="rId12"/>
    <p:sldId id="565" r:id="rId13"/>
    <p:sldId id="314" r:id="rId14"/>
    <p:sldId id="1017" r:id="rId15"/>
    <p:sldId id="1019" r:id="rId16"/>
    <p:sldId id="1020" r:id="rId17"/>
    <p:sldId id="1018" r:id="rId18"/>
    <p:sldId id="1021" r:id="rId19"/>
    <p:sldId id="320" r:id="rId20"/>
    <p:sldId id="1023" r:id="rId21"/>
    <p:sldId id="326" r:id="rId22"/>
    <p:sldId id="325" r:id="rId23"/>
    <p:sldId id="280" r:id="rId24"/>
    <p:sldId id="287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AC8"/>
    <a:srgbClr val="6249DF"/>
    <a:srgbClr val="4782E1"/>
    <a:srgbClr val="04CEDE"/>
    <a:srgbClr val="2AA6DE"/>
    <a:srgbClr val="2097CF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5033" autoAdjust="0"/>
  </p:normalViewPr>
  <p:slideViewPr>
    <p:cSldViewPr>
      <p:cViewPr varScale="1">
        <p:scale>
          <a:sx n="82" d="100"/>
          <a:sy n="82" d="100"/>
        </p:scale>
        <p:origin x="845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3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https://unsplash.com/photos/0Zx1bDv5BNY</a:t>
            </a:r>
          </a:p>
          <a:p>
            <a:r>
              <a:rPr lang="en-US" dirty="0"/>
              <a:t>https://unsplash.com/photos/315vPGsAFUk</a:t>
            </a:r>
          </a:p>
          <a:p>
            <a:r>
              <a:rPr lang="en-US" dirty="0"/>
              <a:t>https://unsplash.com/photos/DItYlc26zVI</a:t>
            </a:r>
          </a:p>
          <a:p>
            <a:r>
              <a:rPr lang="en-US" dirty="0"/>
              <a:t>https://unsplash.com/photos/FttBXHp7VZw</a:t>
            </a:r>
          </a:p>
          <a:p>
            <a:r>
              <a:rPr lang="en-US" dirty="0"/>
              <a:t>https://unsplash.com/photos/et_78QkMMQs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0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https://unsplash.com/photos/CPs2X8JYmS8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2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9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A5042B-1E63-40C1-80BF-457AA382B5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74289" y="457200"/>
            <a:ext cx="3814597" cy="59436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998069" y="3110614"/>
            <a:ext cx="4465623" cy="440969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254C7B-7BC5-221C-6C48-70919B87CB37}"/>
              </a:ext>
            </a:extLst>
          </p:cNvPr>
          <p:cNvSpPr/>
          <p:nvPr userDrawn="1"/>
        </p:nvSpPr>
        <p:spPr>
          <a:xfrm>
            <a:off x="1053852" y="-888882"/>
            <a:ext cx="1399981" cy="45339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C05CDE-C52B-40B7-B4BA-33724C1D8F8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8614599-D05F-E878-B5C9-AA292AE8F9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www.anubhavtrainings.com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E26D554-A29F-64E3-B8CB-826AAA4692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9077266-29FE-F506-13C7-062F5A7F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865608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80924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89236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769836EF-E50C-1D80-7BC5-2C1FCB443C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174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B3EB6BE3-0B1D-874E-F694-CFFDA07BF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2206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83EC2-3176-C1E7-9CC6-336F2EC89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6150404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70F5-62F7-D971-F2E0-3D95B8950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0147" y="1468760"/>
            <a:ext cx="6134241" cy="37161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395716-0E22-8C6D-2F09-AB6CE421CA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0144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81B83D-31CE-3BFF-D9DF-C48FD812AA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1137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DD001-3A33-5930-4A10-F3801EAF1F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Choose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CA82BE-AC51-50C1-6A5A-D410D10734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8065009" cy="6858000"/>
          </a:xfrm>
          <a:custGeom>
            <a:avLst/>
            <a:gdLst>
              <a:gd name="connsiteX0" fmla="*/ 0 w 8254652"/>
              <a:gd name="connsiteY0" fmla="*/ 0 h 6858000"/>
              <a:gd name="connsiteX1" fmla="*/ 8254652 w 8254652"/>
              <a:gd name="connsiteY1" fmla="*/ 0 h 6858000"/>
              <a:gd name="connsiteX2" fmla="*/ 8254652 w 8254652"/>
              <a:gd name="connsiteY2" fmla="*/ 6858000 h 6858000"/>
              <a:gd name="connsiteX3" fmla="*/ 0 w 82546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4652" h="6858000">
                <a:moveTo>
                  <a:pt x="0" y="0"/>
                </a:moveTo>
                <a:lnTo>
                  <a:pt x="8254652" y="0"/>
                </a:lnTo>
                <a:lnTo>
                  <a:pt x="82546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46A92-0BB3-6023-777C-EAD7FE4868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2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76FD07D-8E99-6464-FC01-0FA14F253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33972" y="0"/>
            <a:ext cx="5760640" cy="6858000"/>
          </a:xfrm>
          <a:custGeom>
            <a:avLst/>
            <a:gdLst>
              <a:gd name="connsiteX0" fmla="*/ 0 w 5760640"/>
              <a:gd name="connsiteY0" fmla="*/ 0 h 6858000"/>
              <a:gd name="connsiteX1" fmla="*/ 5760640 w 5760640"/>
              <a:gd name="connsiteY1" fmla="*/ 0 h 6858000"/>
              <a:gd name="connsiteX2" fmla="*/ 5760640 w 5760640"/>
              <a:gd name="connsiteY2" fmla="*/ 6858000 h 6858000"/>
              <a:gd name="connsiteX3" fmla="*/ 0 w 57606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0640" h="6858000">
                <a:moveTo>
                  <a:pt x="0" y="0"/>
                </a:moveTo>
                <a:lnTo>
                  <a:pt x="5760640" y="0"/>
                </a:lnTo>
                <a:lnTo>
                  <a:pt x="576064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9FD158-A786-2AAC-9D5D-2615B0E99F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87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012" y="932701"/>
            <a:ext cx="10972800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88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462E-5154-AC71-FFA6-22CFD9922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1833"/>
            <a:ext cx="9141619" cy="2387600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9E6F7-84BD-9422-8DD8-5061D3A5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568"/>
            <a:ext cx="9141619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/>
            </a:lvl1pPr>
            <a:lvl2pPr marL="609448" indent="0" algn="ctr">
              <a:buNone/>
              <a:defRPr sz="2666"/>
            </a:lvl2pPr>
            <a:lvl3pPr marL="1218895" indent="0" algn="ctr">
              <a:buNone/>
              <a:defRPr sz="2399"/>
            </a:lvl3pPr>
            <a:lvl4pPr marL="1828343" indent="0" algn="ctr">
              <a:buNone/>
              <a:defRPr sz="2133"/>
            </a:lvl4pPr>
            <a:lvl5pPr marL="2437790" indent="0" algn="ctr">
              <a:buNone/>
              <a:defRPr sz="2133"/>
            </a:lvl5pPr>
            <a:lvl6pPr marL="3047238" indent="0" algn="ctr">
              <a:buNone/>
              <a:defRPr sz="2133"/>
            </a:lvl6pPr>
            <a:lvl7pPr marL="3656686" indent="0" algn="ctr">
              <a:buNone/>
              <a:defRPr sz="2133"/>
            </a:lvl7pPr>
            <a:lvl8pPr marL="4266133" indent="0" algn="ctr">
              <a:buNone/>
              <a:defRPr sz="2133"/>
            </a:lvl8pPr>
            <a:lvl9pPr marL="4875581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0C307-7CB0-B200-618E-522BD365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6183"/>
          </a:xfrm>
          <a:prstGeom prst="rect">
            <a:avLst/>
          </a:prstGeom>
        </p:spPr>
        <p:txBody>
          <a:bodyPr/>
          <a:lstStyle/>
          <a:p>
            <a:fld id="{FE031C55-2ED4-439C-848E-820FDE6CA0B4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391F4-2588-4DD0-A573-80976921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49" y="6356351"/>
            <a:ext cx="4113728" cy="366183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E7F3E-3313-4B1F-BA34-08FF9BEC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6183"/>
          </a:xfrm>
          <a:prstGeom prst="rect">
            <a:avLst/>
          </a:prstGeom>
        </p:spPr>
        <p:txBody>
          <a:bodyPr/>
          <a:lstStyle/>
          <a:p>
            <a:fld id="{F84F8881-AFEB-4DBC-BB9F-5538E6483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52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597539" cy="711081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CAD9AC-C446-73A1-A83E-3588A6643FAE}"/>
              </a:ext>
            </a:extLst>
          </p:cNvPr>
          <p:cNvSpPr/>
          <p:nvPr userDrawn="1"/>
        </p:nvSpPr>
        <p:spPr>
          <a:xfrm>
            <a:off x="499937" y="3429000"/>
            <a:ext cx="11188950" cy="29718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DA78E8-E588-591E-0087-B179CF9C6C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0288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E099A52-B0F7-7BF6-EA1A-28737D8410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19744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84AB13-C9D3-4053-7C5E-865A3CBF21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61688" y="-1"/>
            <a:ext cx="4465448" cy="6858000"/>
          </a:xfrm>
          <a:custGeom>
            <a:avLst/>
            <a:gdLst>
              <a:gd name="connsiteX0" fmla="*/ 0 w 4465448"/>
              <a:gd name="connsiteY0" fmla="*/ 0 h 6858000"/>
              <a:gd name="connsiteX1" fmla="*/ 4465448 w 4465448"/>
              <a:gd name="connsiteY1" fmla="*/ 0 h 6858000"/>
              <a:gd name="connsiteX2" fmla="*/ 4465448 w 4465448"/>
              <a:gd name="connsiteY2" fmla="*/ 6858000 h 6858000"/>
              <a:gd name="connsiteX3" fmla="*/ 0 w 44654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5448" h="6858000">
                <a:moveTo>
                  <a:pt x="0" y="0"/>
                </a:moveTo>
                <a:lnTo>
                  <a:pt x="4465448" y="0"/>
                </a:lnTo>
                <a:lnTo>
                  <a:pt x="446544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D8408-9967-1388-5252-E942F46B11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0DE786-062C-9D51-A762-4F9A15889E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75025"/>
            <a:ext cx="4942284" cy="4230238"/>
          </a:xfrm>
          <a:custGeom>
            <a:avLst/>
            <a:gdLst>
              <a:gd name="connsiteX0" fmla="*/ 0 w 4942284"/>
              <a:gd name="connsiteY0" fmla="*/ 0 h 4230238"/>
              <a:gd name="connsiteX1" fmla="*/ 4942284 w 4942284"/>
              <a:gd name="connsiteY1" fmla="*/ 0 h 4230238"/>
              <a:gd name="connsiteX2" fmla="*/ 4942284 w 4942284"/>
              <a:gd name="connsiteY2" fmla="*/ 4230238 h 4230238"/>
              <a:gd name="connsiteX3" fmla="*/ 0 w 4942284"/>
              <a:gd name="connsiteY3" fmla="*/ 4230238 h 423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284" h="4230238">
                <a:moveTo>
                  <a:pt x="0" y="0"/>
                </a:moveTo>
                <a:lnTo>
                  <a:pt x="4942284" y="0"/>
                </a:lnTo>
                <a:lnTo>
                  <a:pt x="4942284" y="4230238"/>
                </a:lnTo>
                <a:lnTo>
                  <a:pt x="0" y="423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CA7EA-CD3C-75DE-B80B-8D5D76F4EF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1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30316" y="0"/>
            <a:ext cx="6958509" cy="68580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267456" cy="1404394"/>
          </a:xfrm>
        </p:spPr>
        <p:txBody>
          <a:bodyPr anchor="b"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AFEAD-3918-9081-9009-1291C2E73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9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206752"/>
            <a:ext cx="12188825" cy="3182112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D6D96-71EC-D78B-4FEF-3D48739F2E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66C1C5-F12C-8B5D-CA9B-857BD1216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88825" cy="3931921"/>
          </a:xfrm>
          <a:custGeom>
            <a:avLst/>
            <a:gdLst>
              <a:gd name="connsiteX0" fmla="*/ 0 w 12188825"/>
              <a:gd name="connsiteY0" fmla="*/ 0 h 4293096"/>
              <a:gd name="connsiteX1" fmla="*/ 12188825 w 12188825"/>
              <a:gd name="connsiteY1" fmla="*/ 0 h 4293096"/>
              <a:gd name="connsiteX2" fmla="*/ 12188825 w 12188825"/>
              <a:gd name="connsiteY2" fmla="*/ 4293096 h 4293096"/>
              <a:gd name="connsiteX3" fmla="*/ 0 w 12188825"/>
              <a:gd name="connsiteY3" fmla="*/ 4293096 h 429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825" h="4293096">
                <a:moveTo>
                  <a:pt x="0" y="0"/>
                </a:moveTo>
                <a:lnTo>
                  <a:pt x="12188825" y="0"/>
                </a:lnTo>
                <a:lnTo>
                  <a:pt x="12188825" y="4293096"/>
                </a:lnTo>
                <a:lnTo>
                  <a:pt x="0" y="42930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5157192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64561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39683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28EFC-3E01-A526-0AA4-3357F3452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7514AD-E87C-CA2A-D879-42F95D8DB3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42084" y="2780927"/>
            <a:ext cx="2448272" cy="5472608"/>
          </a:xfrm>
          <a:custGeom>
            <a:avLst/>
            <a:gdLst>
              <a:gd name="connsiteX0" fmla="*/ 1224136 w 2448272"/>
              <a:gd name="connsiteY0" fmla="*/ 0 h 5472608"/>
              <a:gd name="connsiteX1" fmla="*/ 2448272 w 2448272"/>
              <a:gd name="connsiteY1" fmla="*/ 1224136 h 5472608"/>
              <a:gd name="connsiteX2" fmla="*/ 2448272 w 2448272"/>
              <a:gd name="connsiteY2" fmla="*/ 4248472 h 5472608"/>
              <a:gd name="connsiteX3" fmla="*/ 1224136 w 2448272"/>
              <a:gd name="connsiteY3" fmla="*/ 5472608 h 5472608"/>
              <a:gd name="connsiteX4" fmla="*/ 0 w 2448272"/>
              <a:gd name="connsiteY4" fmla="*/ 4248472 h 5472608"/>
              <a:gd name="connsiteX5" fmla="*/ 0 w 2448272"/>
              <a:gd name="connsiteY5" fmla="*/ 1224136 h 5472608"/>
              <a:gd name="connsiteX6" fmla="*/ 1224136 w 2448272"/>
              <a:gd name="connsiteY6" fmla="*/ 0 h 547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8272" h="5472608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lnTo>
                  <a:pt x="2448272" y="4248472"/>
                </a:lnTo>
                <a:cubicBezTo>
                  <a:pt x="2448272" y="4924544"/>
                  <a:pt x="1900208" y="5472608"/>
                  <a:pt x="1224136" y="5472608"/>
                </a:cubicBezTo>
                <a:cubicBezTo>
                  <a:pt x="548064" y="5472608"/>
                  <a:pt x="0" y="4924544"/>
                  <a:pt x="0" y="4248472"/>
                </a:cubicBezTo>
                <a:lnTo>
                  <a:pt x="0" y="1224136"/>
                </a:ln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DFDC2-A0C9-CF19-4767-0181F69527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8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F0CBB-0DC1-7F2A-D522-1AA5EECA722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63" r:id="rId3"/>
    <p:sldLayoutId id="2147483655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0" r:id="rId13"/>
    <p:sldLayoutId id="2147483672" r:id="rId14"/>
    <p:sldLayoutId id="2147483673" r:id="rId1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windows/latest-supported-vc-redist?view=msvc-170#visual-studio-2013-vc-120" TargetMode="External"/><Relationship Id="rId2" Type="http://schemas.openxmlformats.org/officeDocument/2006/relationships/hyperlink" Target="https://tools.hana.ondemand.com/#abap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hyperlink" Target="https://www.eclipse.org/downloads/packages/release/2023-06/r/eclipse-ide-java-developers" TargetMode="External"/><Relationship Id="rId4" Type="http://schemas.openxmlformats.org/officeDocument/2006/relationships/hyperlink" Target="https://www.eclipse.org/downloads/packages/release/2023-06/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rTsAg_OGh-A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pi.sap.com/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erson sitting on the floor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163910DD-E4DC-EB5C-1DC5-26A4E9F6135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4289" y="457200"/>
            <a:ext cx="3814597" cy="5943600"/>
          </a:xfr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46CB52B3-4EAB-0A19-8364-27ADBDC7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242" y="182764"/>
            <a:ext cx="5040560" cy="5492080"/>
          </a:xfrm>
        </p:spPr>
        <p:txBody>
          <a:bodyPr>
            <a:normAutofit/>
          </a:bodyPr>
          <a:lstStyle/>
          <a:p>
            <a: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  <a:latin typeface="Cooper Black" panose="0208090404030B020404" pitchFamily="18" charset="0"/>
              </a:rPr>
              <a:t>SAP S/4HANA CDS, SAC Training</a:t>
            </a:r>
            <a:b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</a:rPr>
            </a:b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Day 1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6CFDB45A-0897-FF2D-1B30-8B859BC11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4050" y="5400408"/>
            <a:ext cx="4465623" cy="44096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spc="70" dirty="0">
                <a:solidFill>
                  <a:schemeClr val="accent3">
                    <a:lumMod val="25000"/>
                  </a:schemeClr>
                </a:solidFill>
              </a:rPr>
              <a:t>Anubhav Oberoy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25DB5B4-7E1C-3D2C-9F9C-01006A4C5D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1804" y="5947357"/>
            <a:ext cx="3043906" cy="365125"/>
          </a:xfrm>
        </p:spPr>
        <p:txBody>
          <a:bodyPr/>
          <a:lstStyle/>
          <a:p>
            <a:r>
              <a:rPr lang="en-US" dirty="0"/>
              <a:t>AnubhavTrainings.com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4009DB-85F1-7667-6D05-F1074DA9C281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Anchor with solid fill">
            <a:extLst>
              <a:ext uri="{FF2B5EF4-FFF2-40B4-BE49-F238E27FC236}">
                <a16:creationId xmlns:a16="http://schemas.microsoft.com/office/drawing/2014/main" id="{42403D08-73F6-329F-2B78-0A3EF69F4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1884" y="2403414"/>
            <a:ext cx="787858" cy="7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ADT Installation and System Access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ABAP Development Tools for SAP NetWeaver (ADT) enables ABAP developers to perform development tasks using the ABAP application server capabilities in an Eclipse-based IDE or on the classic ABAP Workbench. </a:t>
            </a:r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  <p:pic>
        <p:nvPicPr>
          <p:cNvPr id="1026" name="Picture 2" descr="Get Started with the ABAP Development Tools for SAP NetWeaver | SAP Blogs">
            <a:extLst>
              <a:ext uri="{FF2B5EF4-FFF2-40B4-BE49-F238E27FC236}">
                <a16:creationId xmlns:a16="http://schemas.microsoft.com/office/drawing/2014/main" id="{1F93032E-6A71-D053-DFBA-CE149777C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1988840"/>
            <a:ext cx="9489660" cy="394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1168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11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271988" y="722946"/>
            <a:ext cx="118062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Official documentation - </a:t>
            </a:r>
            <a:r>
              <a:rPr lang="en-US" sz="1800" dirty="0">
                <a:hlinkClick r:id="rId2"/>
              </a:rPr>
              <a:t>https://tools.hana.ondemand.com/#abap</a:t>
            </a:r>
            <a:endParaRPr lang="en-US" sz="1800" dirty="0"/>
          </a:p>
          <a:p>
            <a:r>
              <a:rPr lang="en-IN" sz="1800" b="1" dirty="0"/>
              <a:t>Pre-Requisites:</a:t>
            </a:r>
          </a:p>
          <a:p>
            <a:pPr marL="342900" indent="-342900">
              <a:buAutoNum type="arabicPeriod"/>
            </a:pPr>
            <a:r>
              <a:rPr lang="en-IN" sz="1800" dirty="0"/>
              <a:t>You must have to have Java 1.8 and above</a:t>
            </a:r>
          </a:p>
          <a:p>
            <a:pPr marL="342900" indent="-342900">
              <a:buAutoNum type="arabicPeriod"/>
            </a:pPr>
            <a:r>
              <a:rPr lang="en-IN" sz="1800" dirty="0"/>
              <a:t>You must have SAP GUI already installed in your system</a:t>
            </a:r>
          </a:p>
          <a:p>
            <a:pPr marL="342900" indent="-342900">
              <a:buAutoNum type="arabicPeriod"/>
            </a:pPr>
            <a:r>
              <a:rPr lang="en-IN" sz="1800" dirty="0"/>
              <a:t>Also for windows laptop needs the </a:t>
            </a:r>
            <a:r>
              <a:rPr lang="en-US" sz="1800" dirty="0"/>
              <a:t>For </a:t>
            </a:r>
            <a:r>
              <a:rPr lang="en-US" sz="1800" dirty="0">
                <a:hlinkClick r:id="rId3"/>
              </a:rPr>
              <a:t>Windows: Microsoft Visual C++ 2013 Redistributable </a:t>
            </a:r>
            <a:r>
              <a:rPr lang="en-US" sz="1800" dirty="0"/>
              <a:t>(x64) (Note: Precisely version Visual Studio 2013 (VC++ 12.0) x64 is required).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Procedure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install the front-end component of ADT, proceed as follows: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an installation of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/>
              </a:rPr>
              <a:t>Eclipse 2023-06 (x86_64)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(e.g.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5"/>
              </a:rPr>
              <a:t>Eclipse IDE for Java Developers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Eclipse, choose in the menu bar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Help &gt; Install New Software...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Enter the URL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https://tools.hana.ondemand.com/latest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Press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to display the available features.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ABAP Development Tools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choose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the next wizard page, you get an overview of the features to be installed. Choose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Confirm the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license agreements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choose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Finish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to start the installation.</a:t>
            </a:r>
          </a:p>
          <a:p>
            <a:endParaRPr lang="en-IN" sz="1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Setup of Eclipse and ADT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9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12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271988" y="722946"/>
            <a:ext cx="11806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Eclipse is a free tool and open source used by billions of developers in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You can work simultaneously with Dev, </a:t>
            </a:r>
            <a:r>
              <a:rPr lang="en-US" sz="1800" dirty="0" err="1"/>
              <a:t>Qlt</a:t>
            </a:r>
            <a:r>
              <a:rPr lang="en-US" sz="1800" dirty="0"/>
              <a:t>, and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is also seamlessly integrated with SAP GUI, you can use Ctrl+6 to open a GUI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Different systems, different landscapes, different types comes together in a single development environment, it will help to avoid context switching as a result we have better developer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Flexible and customizable development environment (</a:t>
            </a:r>
            <a:r>
              <a:rPr lang="en-US" sz="1800" b="1" dirty="0" err="1"/>
              <a:t>Ctrl+M</a:t>
            </a:r>
            <a:r>
              <a:rPr lang="en-US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Fast search and navigation capabilities using </a:t>
            </a:r>
            <a:r>
              <a:rPr lang="en-US" sz="1800" b="1" dirty="0" err="1"/>
              <a:t>Ctrl+Shift+A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ABAP on HANA development this is the Only tool you must have to use –CDS Views, AMDP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 for Transport, Debugging, Profiling and ATC check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Eclipse is multi purpose tool – ABAP, Java, Java Script, Web, C, EJB, UI5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supports all SAP developments – Scripts, Dialog, </a:t>
            </a:r>
            <a:r>
              <a:rPr lang="en-US" sz="1800" dirty="0" err="1"/>
              <a:t>Webdynpro</a:t>
            </a:r>
            <a:r>
              <a:rPr lang="en-US" sz="1800" dirty="0"/>
              <a:t>, DDIC, Classes, RICEF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Inbuilt Quick fix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Modularize your code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Benefits of ADT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957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Setting up VS Code Development tool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Development tool – VS Code (free, offline, billions of dev) + Extensions (Java Extension pack, Spring Extension pack, Fiori Extension pack and SAP CDS language support)</a:t>
            </a:r>
          </a:p>
          <a:p>
            <a:pPr lvl="1"/>
            <a:endParaRPr lang="en-US" sz="2000" dirty="0">
              <a:hlinkClick r:id="rId3"/>
            </a:endParaRPr>
          </a:p>
          <a:p>
            <a:pPr lvl="1"/>
            <a:endParaRPr lang="en-US" sz="2000" dirty="0">
              <a:hlinkClick r:id="rId3"/>
            </a:endParaRPr>
          </a:p>
          <a:p>
            <a:r>
              <a:rPr lang="en-IN" sz="2000" dirty="0">
                <a:hlinkClick r:id="rId3"/>
              </a:rPr>
              <a:t>https://code.visualstudio.com/download</a:t>
            </a:r>
            <a:endParaRPr lang="en-IN" sz="2000" dirty="0"/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  <p:pic>
        <p:nvPicPr>
          <p:cNvPr id="9218" name="Picture 2" descr="Microsoft Apps">
            <a:extLst>
              <a:ext uri="{FF2B5EF4-FFF2-40B4-BE49-F238E27FC236}">
                <a16:creationId xmlns:a16="http://schemas.microsoft.com/office/drawing/2014/main" id="{20A48273-D828-8C13-9C67-9DE0EB013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32" y="2132856"/>
            <a:ext cx="3717032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5799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14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271988" y="722946"/>
            <a:ext cx="118062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CDS stands for </a:t>
            </a:r>
            <a:r>
              <a:rPr lang="en-US" sz="1600" b="1" i="1" dirty="0"/>
              <a:t>Core Data and Services, </a:t>
            </a:r>
            <a:r>
              <a:rPr lang="en-US" sz="1600" dirty="0"/>
              <a:t>They are used ABAP on HANA systems (mainly S/4HANA) to define data definitions and semantically rich data (annotations) models. They supplements the SQL code in ABAP. It is an extension of SQL in ABAP layer. </a:t>
            </a:r>
          </a:p>
          <a:p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What has been extended?</a:t>
            </a:r>
          </a:p>
          <a:p>
            <a:pPr marL="895243" lvl="1" indent="-285750">
              <a:buFont typeface="Wingdings" panose="05000000000000000000" pitchFamily="2" charset="2"/>
              <a:buChar char="q"/>
            </a:pPr>
            <a:r>
              <a:rPr lang="en-IN" sz="1600" dirty="0"/>
              <a:t>DDL (Data Definition Language) – people don’t use this much because we have SE11 and its one time job</a:t>
            </a:r>
          </a:p>
          <a:p>
            <a:pPr marL="895243" lvl="1" indent="-285750">
              <a:buFont typeface="Wingdings" panose="05000000000000000000" pitchFamily="2" charset="2"/>
              <a:buChar char="q"/>
            </a:pPr>
            <a:r>
              <a:rPr lang="en-IN" sz="1600" dirty="0"/>
              <a:t>DQL (Data Query Language) – View concept – 95%</a:t>
            </a:r>
          </a:p>
          <a:p>
            <a:pPr marL="895243" lvl="1" indent="-285750">
              <a:buFont typeface="Wingdings" panose="05000000000000000000" pitchFamily="2" charset="2"/>
              <a:buChar char="q"/>
            </a:pPr>
            <a:r>
              <a:rPr lang="en-IN" sz="1600" dirty="0"/>
              <a:t>DEL (Data Expression Language)</a:t>
            </a:r>
          </a:p>
          <a:p>
            <a:pPr marL="895243" lvl="1" indent="-285750">
              <a:buFont typeface="Wingdings" panose="05000000000000000000" pitchFamily="2" charset="2"/>
              <a:buChar char="q"/>
            </a:pPr>
            <a:r>
              <a:rPr lang="en-IN" sz="1600" dirty="0"/>
              <a:t>DCL (Data Control Language)</a:t>
            </a:r>
          </a:p>
          <a:p>
            <a:pPr lvl="1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Can I create CDS views in my company system even we are not on HANA?</a:t>
            </a:r>
          </a:p>
          <a:p>
            <a:pPr lvl="1"/>
            <a:r>
              <a:rPr lang="en-IN" sz="1600" dirty="0"/>
              <a:t>Yes, Your SAP NetWeaver must be above NW 7.4 SP6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Is CDS concept only used to create views, or there can be another use case of CDS?</a:t>
            </a:r>
          </a:p>
          <a:p>
            <a:pPr lvl="1"/>
            <a:r>
              <a:rPr lang="en-IN" sz="1600" dirty="0"/>
              <a:t>We can define types using CDS.</a:t>
            </a:r>
          </a:p>
          <a:p>
            <a:pPr lvl="1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Which layer do we create CDS view.</a:t>
            </a:r>
          </a:p>
          <a:p>
            <a:pPr lvl="1"/>
            <a:r>
              <a:rPr lang="en-IN" sz="1600" dirty="0"/>
              <a:t>Create them in ABAP layer, on activation a HANA view (runtime object) gets created in HDB</a:t>
            </a:r>
          </a:p>
          <a:p>
            <a:pPr lvl="1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Which tool do we use to create CDS views, is SAPGUI used?</a:t>
            </a:r>
          </a:p>
          <a:p>
            <a:pPr lvl="1"/>
            <a:r>
              <a:rPr lang="en-IN" sz="1600" dirty="0"/>
              <a:t>ADT, GUI </a:t>
            </a:r>
            <a:r>
              <a:rPr lang="en-IN" sz="1600" b="1" dirty="0"/>
              <a:t>CANNOT</a:t>
            </a:r>
            <a:r>
              <a:rPr lang="en-IN" sz="1600" dirty="0"/>
              <a:t> be used.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What is CDS and Some common Myths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3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15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271988" y="722946"/>
            <a:ext cx="11806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Which is the minimum SAP NW version required to create CDS views, is it mandatory to use HDB?</a:t>
            </a:r>
          </a:p>
          <a:p>
            <a:pPr lvl="1"/>
            <a:r>
              <a:rPr lang="en-IN" sz="1800" dirty="0"/>
              <a:t>SAP NW 7.4SP6, HANA is not mandatory but for BEST performance you should use HANA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 heard about HANA CDS, how HANA CDS different from ABAP CDS?</a:t>
            </a:r>
          </a:p>
          <a:p>
            <a:pPr lvl="1"/>
            <a:r>
              <a:rPr lang="en-IN" sz="1800" dirty="0"/>
              <a:t>In this course, we only learn ABAP CDS. HANA CDS is used in Native HANA Dev.</a:t>
            </a:r>
          </a:p>
          <a:p>
            <a:pPr lvl="1"/>
            <a:r>
              <a:rPr lang="en-IN" sz="1800" dirty="0">
                <a:hlinkClick r:id="rId2"/>
              </a:rPr>
              <a:t>https://www.youtube.com/watch?v=rTsAg_OGh-A</a:t>
            </a:r>
            <a:endParaRPr lang="en-IN" sz="1800" dirty="0"/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If you got to choose between CDS and AMDP?</a:t>
            </a:r>
          </a:p>
          <a:p>
            <a:pPr lvl="1"/>
            <a:r>
              <a:rPr lang="en-IN" sz="1800" dirty="0"/>
              <a:t>CDS is first preference. CDS works on database agnostic, client handling, complexity.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We already have 4 types of views in ABAP, Why should I learn CDS view now?</a:t>
            </a:r>
          </a:p>
          <a:p>
            <a:pPr lvl="1"/>
            <a:r>
              <a:rPr lang="en-IN" sz="1800" b="1" dirty="0"/>
              <a:t>Park</a:t>
            </a:r>
          </a:p>
          <a:p>
            <a:pPr lvl="1"/>
            <a:endParaRPr lang="en-IN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What is the actual Code to data paradigm object which is created in HANADB?</a:t>
            </a:r>
          </a:p>
          <a:p>
            <a:pPr lvl="1"/>
            <a:r>
              <a:rPr lang="en-IN" sz="1800" dirty="0"/>
              <a:t>A HANA view gets created in HDB which is the actual runtime object called when you run CDS.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Some common Myths….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605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16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271988" y="722946"/>
            <a:ext cx="118062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 am from BW background, have no idea on ABAP, can I learn CDS views?</a:t>
            </a:r>
          </a:p>
          <a:p>
            <a:pPr lvl="1"/>
            <a:r>
              <a:rPr lang="en-IN" sz="1800" dirty="0"/>
              <a:t>Yes, You must learn because now a days companies moving from Bex to CDS views. No ABAP required.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Will CDS views only be created in S/4HANA systems?</a:t>
            </a:r>
          </a:p>
          <a:p>
            <a:pPr lvl="1"/>
            <a:r>
              <a:rPr lang="en-IN" sz="1800" dirty="0"/>
              <a:t>No, Any ABAP on HANA systems above NW7.4 SP6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How CDS views different from Calculation view you taught earlier?</a:t>
            </a:r>
          </a:p>
          <a:p>
            <a:pPr lvl="1"/>
            <a:r>
              <a:rPr lang="en-IN" sz="1800" dirty="0"/>
              <a:t>Calculation views are bottom-up approach cannot use this approach in S/4HANA. CDS views are top-down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What are the types of CDS views?</a:t>
            </a:r>
          </a:p>
          <a:p>
            <a:pPr lvl="1"/>
            <a:r>
              <a:rPr lang="en-IN" sz="1800" dirty="0"/>
              <a:t>Parameterized CDS views and Non-parameterized CDS views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Is it also possible to insert/update data using CDS views?</a:t>
            </a:r>
          </a:p>
          <a:p>
            <a:pPr lvl="1"/>
            <a:r>
              <a:rPr lang="en-IN" sz="1800" dirty="0"/>
              <a:t>No. If you combine CDS view concept with frameworks like BOPF or RAP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What is the best practice/gold standard to create CDS views?</a:t>
            </a:r>
          </a:p>
          <a:p>
            <a:r>
              <a:rPr lang="en-IN" sz="1800" dirty="0"/>
              <a:t>          VDM – Virtual data modelling – guidelines to build </a:t>
            </a:r>
            <a:r>
              <a:rPr lang="en-IN" sz="1800" dirty="0" err="1"/>
              <a:t>cds</a:t>
            </a:r>
            <a:r>
              <a:rPr lang="en-IN" sz="1800" dirty="0"/>
              <a:t> views in S/4HANA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Some common Myths…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188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17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271988" y="722946"/>
            <a:ext cx="118062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Are there standard CDS views delivered by SAP, can I see them?</a:t>
            </a:r>
          </a:p>
          <a:p>
            <a:pPr lvl="1"/>
            <a:r>
              <a:rPr lang="en-US" sz="1800" dirty="0"/>
              <a:t>Yes. </a:t>
            </a:r>
            <a:r>
              <a:rPr lang="en-US" sz="1800" dirty="0">
                <a:hlinkClick r:id="rId2"/>
              </a:rPr>
              <a:t>https://api.sap.com</a:t>
            </a:r>
            <a:endParaRPr lang="en-US" sz="1800" dirty="0"/>
          </a:p>
          <a:p>
            <a:pPr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Is it possible to extend standard SAP delivered CDS views?</a:t>
            </a:r>
          </a:p>
          <a:p>
            <a:pPr lvl="1"/>
            <a:r>
              <a:rPr lang="en-US" sz="1800" dirty="0"/>
              <a:t>Yes</a:t>
            </a:r>
          </a:p>
          <a:p>
            <a:pPr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Anubhav, recently my friend told me that CDS views are deprecated, is it true?</a:t>
            </a:r>
          </a:p>
          <a:p>
            <a:pPr lvl="1"/>
            <a:r>
              <a:rPr lang="en-US" sz="1800" dirty="0"/>
              <a:t>Yes, there is a new concept called CDS entity, which identically.</a:t>
            </a:r>
          </a:p>
          <a:p>
            <a:pPr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I worked in a project where we use something called VDM?</a:t>
            </a:r>
          </a:p>
          <a:p>
            <a:r>
              <a:rPr lang="en-IN" sz="1800" dirty="0"/>
              <a:t>          It is a best practice to create CDS views.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Some common Myths..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5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18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75FDA3-5EF9-E28D-894C-872BB03E42EE}"/>
              </a:ext>
            </a:extLst>
          </p:cNvPr>
          <p:cNvSpPr txBox="1"/>
          <p:nvPr/>
        </p:nvSpPr>
        <p:spPr>
          <a:xfrm>
            <a:off x="271988" y="722946"/>
            <a:ext cx="118062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Can I integrate SQL Script also using CDS?</a:t>
            </a:r>
          </a:p>
          <a:p>
            <a:pPr lvl="1"/>
            <a:r>
              <a:rPr lang="en-US" sz="1800" dirty="0"/>
              <a:t>Yes, there is a advance concept called CDS table function starting NW 7.5</a:t>
            </a:r>
          </a:p>
          <a:p>
            <a:pPr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Can I also secure my data coming out of CDS view with some kind of Authorization/Role?</a:t>
            </a:r>
          </a:p>
          <a:p>
            <a:pPr lvl="1"/>
            <a:r>
              <a:rPr lang="en-US" sz="1800" dirty="0"/>
              <a:t>Yes</a:t>
            </a:r>
          </a:p>
          <a:p>
            <a:pPr lvl="1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 tried hard to learn CDS from google, but rather learning I got more confused?</a:t>
            </a:r>
          </a:p>
          <a:p>
            <a:pPr lvl="1"/>
            <a:r>
              <a:rPr lang="en-IN" sz="1800" dirty="0"/>
              <a:t>Park</a:t>
            </a:r>
          </a:p>
          <a:p>
            <a:pPr lvl="1"/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What is metadata extension in CDS?</a:t>
            </a:r>
          </a:p>
          <a:p>
            <a:pPr lvl="1"/>
            <a:r>
              <a:rPr lang="en-IN" sz="1800" dirty="0"/>
              <a:t>Park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Some common Myths…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6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EPM Data Model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09302-4A4B-32E3-BAD2-03FFE35CF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314" y="944415"/>
            <a:ext cx="8701105" cy="534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145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porate Finance – Investments and Financing – Finance Ins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68" y="0"/>
            <a:ext cx="122150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ectangle 116"/>
          <p:cNvSpPr/>
          <p:nvPr/>
        </p:nvSpPr>
        <p:spPr>
          <a:xfrm>
            <a:off x="-26267" y="2780928"/>
            <a:ext cx="12215092" cy="151216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39E87A-2CAF-CD41-98DC-4526D06794F9}"/>
              </a:ext>
            </a:extLst>
          </p:cNvPr>
          <p:cNvSpPr txBox="1"/>
          <p:nvPr/>
        </p:nvSpPr>
        <p:spPr>
          <a:xfrm>
            <a:off x="301534" y="2921168"/>
            <a:ext cx="529406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217"/>
            <a:r>
              <a:rPr lang="en-US" sz="6000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8D153262-0D22-EE4B-8422-E83531E442C3}"/>
              </a:ext>
            </a:extLst>
          </p:cNvPr>
          <p:cNvSpPr/>
          <p:nvPr/>
        </p:nvSpPr>
        <p:spPr>
          <a:xfrm flipH="1">
            <a:off x="-10623" y="627903"/>
            <a:ext cx="560419" cy="270354"/>
          </a:xfrm>
          <a:custGeom>
            <a:avLst/>
            <a:gdLst>
              <a:gd name="connsiteX0" fmla="*/ 0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0 w 14981402"/>
              <a:gd name="connsiteY4" fmla="*/ 0 h 3987559"/>
              <a:gd name="connsiteX0" fmla="*/ 1261242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61242 w 14981402"/>
              <a:gd name="connsiteY4" fmla="*/ 0 h 3987559"/>
              <a:gd name="connsiteX0" fmla="*/ 1229711 w 14981402"/>
              <a:gd name="connsiteY0" fmla="*/ 0 h 3987559"/>
              <a:gd name="connsiteX1" fmla="*/ 14981402 w 14981402"/>
              <a:gd name="connsiteY1" fmla="*/ 0 h 3987559"/>
              <a:gd name="connsiteX2" fmla="*/ 14981402 w 14981402"/>
              <a:gd name="connsiteY2" fmla="*/ 3987559 h 3987559"/>
              <a:gd name="connsiteX3" fmla="*/ 0 w 14981402"/>
              <a:gd name="connsiteY3" fmla="*/ 3987559 h 3987559"/>
              <a:gd name="connsiteX4" fmla="*/ 1229711 w 14981402"/>
              <a:gd name="connsiteY4" fmla="*/ 0 h 3987559"/>
              <a:gd name="connsiteX0" fmla="*/ 2516033 w 16267724"/>
              <a:gd name="connsiteY0" fmla="*/ 0 h 3987559"/>
              <a:gd name="connsiteX1" fmla="*/ 16267724 w 16267724"/>
              <a:gd name="connsiteY1" fmla="*/ 0 h 3987559"/>
              <a:gd name="connsiteX2" fmla="*/ 16267724 w 16267724"/>
              <a:gd name="connsiteY2" fmla="*/ 3987559 h 3987559"/>
              <a:gd name="connsiteX3" fmla="*/ 0 w 16267724"/>
              <a:gd name="connsiteY3" fmla="*/ 3987559 h 3987559"/>
              <a:gd name="connsiteX4" fmla="*/ 2516033 w 16267724"/>
              <a:gd name="connsiteY4" fmla="*/ 0 h 3987559"/>
              <a:gd name="connsiteX0" fmla="*/ -1 w 13751690"/>
              <a:gd name="connsiteY0" fmla="*/ 0 h 3987559"/>
              <a:gd name="connsiteX1" fmla="*/ 13751690 w 13751690"/>
              <a:gd name="connsiteY1" fmla="*/ 0 h 3987559"/>
              <a:gd name="connsiteX2" fmla="*/ 13751690 w 13751690"/>
              <a:gd name="connsiteY2" fmla="*/ 3987559 h 3987559"/>
              <a:gd name="connsiteX3" fmla="*/ 354838 w 13751690"/>
              <a:gd name="connsiteY3" fmla="*/ 3226202 h 3987559"/>
              <a:gd name="connsiteX4" fmla="*/ -1 w 13751690"/>
              <a:gd name="connsiteY4" fmla="*/ 0 h 3987559"/>
              <a:gd name="connsiteX0" fmla="*/ 2409708 w 16161399"/>
              <a:gd name="connsiteY0" fmla="*/ 0 h 3987559"/>
              <a:gd name="connsiteX1" fmla="*/ 16161399 w 16161399"/>
              <a:gd name="connsiteY1" fmla="*/ 0 h 3987559"/>
              <a:gd name="connsiteX2" fmla="*/ 16161399 w 16161399"/>
              <a:gd name="connsiteY2" fmla="*/ 3987559 h 3987559"/>
              <a:gd name="connsiteX3" fmla="*/ 0 w 16161399"/>
              <a:gd name="connsiteY3" fmla="*/ 3960361 h 3987559"/>
              <a:gd name="connsiteX4" fmla="*/ 2409708 w 16161399"/>
              <a:gd name="connsiteY4" fmla="*/ 0 h 398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1399" h="3987559">
                <a:moveTo>
                  <a:pt x="2409708" y="0"/>
                </a:moveTo>
                <a:lnTo>
                  <a:pt x="16161399" y="0"/>
                </a:lnTo>
                <a:lnTo>
                  <a:pt x="16161399" y="3987559"/>
                </a:lnTo>
                <a:lnTo>
                  <a:pt x="0" y="3960361"/>
                </a:lnTo>
                <a:lnTo>
                  <a:pt x="24097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1179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20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What happens when we activate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31D421-D979-681C-B4DB-805CE790E703}"/>
              </a:ext>
            </a:extLst>
          </p:cNvPr>
          <p:cNvSpPr/>
          <p:nvPr/>
        </p:nvSpPr>
        <p:spPr>
          <a:xfrm>
            <a:off x="549796" y="3022182"/>
            <a:ext cx="3816424" cy="1152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CDS views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5CFD99-0495-9649-2A0D-1B1559C47FC6}"/>
              </a:ext>
            </a:extLst>
          </p:cNvPr>
          <p:cNvSpPr/>
          <p:nvPr/>
        </p:nvSpPr>
        <p:spPr>
          <a:xfrm>
            <a:off x="7966620" y="1896464"/>
            <a:ext cx="3456384" cy="9096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DDIC view SE11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A47966-331A-71F2-A058-D3A2D9BA9D4C}"/>
              </a:ext>
            </a:extLst>
          </p:cNvPr>
          <p:cNvSpPr/>
          <p:nvPr/>
        </p:nvSpPr>
        <p:spPr>
          <a:xfrm>
            <a:off x="7966620" y="4387489"/>
            <a:ext cx="3456384" cy="9096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HANA Views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63CD920-45B9-C1AC-67D6-8AEA3158719D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4366220" y="2351311"/>
            <a:ext cx="3600400" cy="1246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2DD8933-87FE-204D-6E24-AB7D41C06A9A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366220" y="3598246"/>
            <a:ext cx="3600400" cy="1244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C2F77F-3ADD-B475-95E5-5DB17AFC89BC}"/>
              </a:ext>
            </a:extLst>
          </p:cNvPr>
          <p:cNvSpPr txBox="1"/>
          <p:nvPr/>
        </p:nvSpPr>
        <p:spPr>
          <a:xfrm>
            <a:off x="4654252" y="320703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activate</a:t>
            </a:r>
          </a:p>
        </p:txBody>
      </p:sp>
    </p:spTree>
    <p:extLst>
      <p:ext uri="{BB962C8B-B14F-4D97-AF65-F5344CB8AC3E}">
        <p14:creationId xmlns:p14="http://schemas.microsoft.com/office/powerpoint/2010/main" val="3802903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Create First CDS view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@AbapCatalog.sqlViewName: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‘ZMTXXBASICCDS'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@AbapCatalog.compiler.compareFilter: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true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@AbapCatalog.preserveKey: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true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@AccessControl.authorizationCheck: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#NOT_REQUIRED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@EndUserText.label: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335CA2"/>
                </a:solidFill>
                <a:effectLst/>
                <a:latin typeface="Calibri" panose="020F0502020204030204" pitchFamily="34" charset="0"/>
              </a:rPr>
              <a:t>'Simple CDS view'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define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view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ZMT_XX_BASIC_CDS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snwd_bpa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{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key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node_key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NodeKey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,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bp_role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BpRole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,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email_address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EmailAddress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,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address_guid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AddressGuid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,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bp_id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BpId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,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company_name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CompanyName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74"/>
                </a:solidFill>
                <a:effectLst/>
                <a:latin typeface="Calibri" panose="020F0502020204030204" pitchFamily="34" charset="0"/>
              </a:rPr>
              <a:t>}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1800" dirty="0"/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421361383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Consume CDS in ABAP program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*&amp;---------------------------------------------------------------------*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*&amp; Report </a:t>
            </a:r>
            <a:r>
              <a:rPr lang="en-US" sz="1800" b="1" dirty="0" err="1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zmt_xx_call_cds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*&amp;---------------------------------------------------------------------*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*&amp;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*&amp;---------------------------------------------------------------------*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REPORT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zmt_xx_call_cds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data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ls_bp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 type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snwd_bpa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SELECT-OPTIONS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s_bpid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 for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ls_bp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bp_id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select * from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ZMT_XX_BASIC_CDS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 into table @data(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itab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) where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BpId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 in @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s_bpid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.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cl_demo_output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=&gt;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display_data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(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value</a:t>
            </a: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itab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 name =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 exclude =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646464"/>
                </a:solidFill>
                <a:effectLst/>
                <a:latin typeface="Calibri" panose="020F0502020204030204" pitchFamily="34" charset="0"/>
              </a:rPr>
              <a:t>* include =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).</a:t>
            </a:r>
            <a:endParaRPr lang="en-US" sz="1800" b="1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1800" dirty="0"/>
          </a:p>
        </p:txBody>
      </p:sp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411493973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rson holding a pen in a notebook&#10;&#10;Description automatically generated with low confidence">
            <a:extLst>
              <a:ext uri="{FF2B5EF4-FFF2-40B4-BE49-F238E27FC236}">
                <a16:creationId xmlns:a16="http://schemas.microsoft.com/office/drawing/2014/main" id="{B7A383F1-B332-C3B3-2D54-50078A8117E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06625"/>
            <a:ext cx="12188825" cy="31829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417D41-2D1C-FD0F-5664-A52D34F7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CB3F1-C977-3187-782E-5D7930F6594C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8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lock on a wall&#10;&#10;Description automatically generated with medium confidence">
            <a:extLst>
              <a:ext uri="{FF2B5EF4-FFF2-40B4-BE49-F238E27FC236}">
                <a16:creationId xmlns:a16="http://schemas.microsoft.com/office/drawing/2014/main" id="{E434A80B-4880-808E-70C8-B347C5B029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3972" y="0"/>
            <a:ext cx="5760640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25EAAF-B157-4C19-3FC6-28EC796F10B8}"/>
              </a:ext>
            </a:extLst>
          </p:cNvPr>
          <p:cNvSpPr/>
          <p:nvPr/>
        </p:nvSpPr>
        <p:spPr>
          <a:xfrm>
            <a:off x="7518400" y="0"/>
            <a:ext cx="4670424" cy="6858000"/>
          </a:xfrm>
          <a:prstGeom prst="rect">
            <a:avLst/>
          </a:prstGeom>
          <a:gradFill>
            <a:gsLst>
              <a:gs pos="400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2F5AEC-EA17-C090-17EB-A923D0D40815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D159A5-3D84-FC6E-7C02-7CC596336911}"/>
              </a:ext>
            </a:extLst>
          </p:cNvPr>
          <p:cNvGrpSpPr/>
          <p:nvPr/>
        </p:nvGrpSpPr>
        <p:grpSpPr>
          <a:xfrm>
            <a:off x="8039515" y="2130630"/>
            <a:ext cx="3649371" cy="2395427"/>
            <a:chOff x="8039516" y="1953264"/>
            <a:chExt cx="3142204" cy="23954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BF9E201-17B2-8A0A-B1BF-0531028D22DC}"/>
                </a:ext>
              </a:extLst>
            </p:cNvPr>
            <p:cNvGrpSpPr/>
            <p:nvPr/>
          </p:nvGrpSpPr>
          <p:grpSpPr>
            <a:xfrm>
              <a:off x="8039516" y="1953264"/>
              <a:ext cx="3117556" cy="830997"/>
              <a:chOff x="8216676" y="2308864"/>
              <a:chExt cx="3117556" cy="83099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AD51693-38A1-535A-1351-E63EB58A0EFC}"/>
                  </a:ext>
                </a:extLst>
              </p:cNvPr>
              <p:cNvSpPr/>
              <p:nvPr/>
            </p:nvSpPr>
            <p:spPr>
              <a:xfrm>
                <a:off x="8664978" y="2308864"/>
                <a:ext cx="2669254" cy="83099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Anubhav.abap@gmail.com</a:t>
                </a:r>
              </a:p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contact@anubhavtrainings.com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8A2CAB4-1E32-F76D-740E-1C488F62110F}"/>
                  </a:ext>
                </a:extLst>
              </p:cNvPr>
              <p:cNvGrpSpPr/>
              <p:nvPr/>
            </p:nvGrpSpPr>
            <p:grpSpPr>
              <a:xfrm>
                <a:off x="8216676" y="2570966"/>
                <a:ext cx="216451" cy="306793"/>
                <a:chOff x="-2689225" y="1136650"/>
                <a:chExt cx="3708401" cy="5256212"/>
              </a:xfrm>
              <a:solidFill>
                <a:schemeClr val="bg1"/>
              </a:solidFill>
            </p:grpSpPr>
            <p:sp>
              <p:nvSpPr>
                <p:cNvPr id="21" name="Freeform 5">
                  <a:extLst>
                    <a:ext uri="{FF2B5EF4-FFF2-40B4-BE49-F238E27FC236}">
                      <a16:creationId xmlns:a16="http://schemas.microsoft.com/office/drawing/2014/main" id="{B46A3159-021F-E57F-7C9F-F3846FBBF8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689225" y="1136650"/>
                  <a:ext cx="3708401" cy="5256212"/>
                </a:xfrm>
                <a:custGeom>
                  <a:avLst/>
                  <a:gdLst>
                    <a:gd name="T0" fmla="*/ 861 w 1722"/>
                    <a:gd name="T1" fmla="*/ 0 h 2448"/>
                    <a:gd name="T2" fmla="*/ 0 w 1722"/>
                    <a:gd name="T3" fmla="*/ 861 h 2448"/>
                    <a:gd name="T4" fmla="*/ 129 w 1722"/>
                    <a:gd name="T5" fmla="*/ 1313 h 2448"/>
                    <a:gd name="T6" fmla="*/ 812 w 1722"/>
                    <a:gd name="T7" fmla="*/ 2414 h 2448"/>
                    <a:gd name="T8" fmla="*/ 873 w 1722"/>
                    <a:gd name="T9" fmla="*/ 2448 h 2448"/>
                    <a:gd name="T10" fmla="*/ 874 w 1722"/>
                    <a:gd name="T11" fmla="*/ 2448 h 2448"/>
                    <a:gd name="T12" fmla="*/ 934 w 1722"/>
                    <a:gd name="T13" fmla="*/ 2413 h 2448"/>
                    <a:gd name="T14" fmla="*/ 1600 w 1722"/>
                    <a:gd name="T15" fmla="*/ 1302 h 2448"/>
                    <a:gd name="T16" fmla="*/ 1722 w 1722"/>
                    <a:gd name="T17" fmla="*/ 861 h 2448"/>
                    <a:gd name="T18" fmla="*/ 861 w 1722"/>
                    <a:gd name="T19" fmla="*/ 0 h 2448"/>
                    <a:gd name="T20" fmla="*/ 1477 w 1722"/>
                    <a:gd name="T21" fmla="*/ 1228 h 2448"/>
                    <a:gd name="T22" fmla="*/ 872 w 1722"/>
                    <a:gd name="T23" fmla="*/ 2239 h 2448"/>
                    <a:gd name="T24" fmla="*/ 251 w 1722"/>
                    <a:gd name="T25" fmla="*/ 1238 h 2448"/>
                    <a:gd name="T26" fmla="*/ 143 w 1722"/>
                    <a:gd name="T27" fmla="*/ 861 h 2448"/>
                    <a:gd name="T28" fmla="*/ 861 w 1722"/>
                    <a:gd name="T29" fmla="*/ 142 h 2448"/>
                    <a:gd name="T30" fmla="*/ 1579 w 1722"/>
                    <a:gd name="T31" fmla="*/ 861 h 2448"/>
                    <a:gd name="T32" fmla="*/ 1477 w 1722"/>
                    <a:gd name="T33" fmla="*/ 1228 h 2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2" h="2448">
                      <a:moveTo>
                        <a:pt x="861" y="0"/>
                      </a:moveTo>
                      <a:cubicBezTo>
                        <a:pt x="386" y="0"/>
                        <a:pt x="0" y="386"/>
                        <a:pt x="0" y="861"/>
                      </a:cubicBezTo>
                      <a:cubicBezTo>
                        <a:pt x="0" y="1021"/>
                        <a:pt x="45" y="1177"/>
                        <a:pt x="129" y="1313"/>
                      </a:cubicBezTo>
                      <a:cubicBezTo>
                        <a:pt x="812" y="2414"/>
                        <a:pt x="812" y="2414"/>
                        <a:pt x="812" y="2414"/>
                      </a:cubicBezTo>
                      <a:cubicBezTo>
                        <a:pt x="825" y="2435"/>
                        <a:pt x="848" y="2448"/>
                        <a:pt x="873" y="2448"/>
                      </a:cubicBezTo>
                      <a:cubicBezTo>
                        <a:pt x="873" y="2448"/>
                        <a:pt x="873" y="2448"/>
                        <a:pt x="874" y="2448"/>
                      </a:cubicBezTo>
                      <a:cubicBezTo>
                        <a:pt x="899" y="2448"/>
                        <a:pt x="922" y="2435"/>
                        <a:pt x="934" y="2413"/>
                      </a:cubicBezTo>
                      <a:cubicBezTo>
                        <a:pt x="1600" y="1302"/>
                        <a:pt x="1600" y="1302"/>
                        <a:pt x="1600" y="1302"/>
                      </a:cubicBezTo>
                      <a:cubicBezTo>
                        <a:pt x="1680" y="1169"/>
                        <a:pt x="1722" y="1016"/>
                        <a:pt x="1722" y="861"/>
                      </a:cubicBezTo>
                      <a:cubicBezTo>
                        <a:pt x="1722" y="386"/>
                        <a:pt x="1336" y="0"/>
                        <a:pt x="861" y="0"/>
                      </a:cubicBezTo>
                      <a:close/>
                      <a:moveTo>
                        <a:pt x="1477" y="1228"/>
                      </a:moveTo>
                      <a:cubicBezTo>
                        <a:pt x="872" y="2239"/>
                        <a:pt x="872" y="2239"/>
                        <a:pt x="872" y="2239"/>
                      </a:cubicBezTo>
                      <a:cubicBezTo>
                        <a:pt x="251" y="1238"/>
                        <a:pt x="251" y="1238"/>
                        <a:pt x="251" y="1238"/>
                      </a:cubicBezTo>
                      <a:cubicBezTo>
                        <a:pt x="181" y="1125"/>
                        <a:pt x="143" y="994"/>
                        <a:pt x="143" y="861"/>
                      </a:cubicBezTo>
                      <a:cubicBezTo>
                        <a:pt x="143" y="465"/>
                        <a:pt x="466" y="142"/>
                        <a:pt x="861" y="142"/>
                      </a:cubicBezTo>
                      <a:cubicBezTo>
                        <a:pt x="1256" y="142"/>
                        <a:pt x="1579" y="465"/>
                        <a:pt x="1579" y="861"/>
                      </a:cubicBezTo>
                      <a:cubicBezTo>
                        <a:pt x="1579" y="990"/>
                        <a:pt x="1543" y="1117"/>
                        <a:pt x="1477" y="12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2" name="Freeform 6">
                  <a:extLst>
                    <a:ext uri="{FF2B5EF4-FFF2-40B4-BE49-F238E27FC236}">
                      <a16:creationId xmlns:a16="http://schemas.microsoft.com/office/drawing/2014/main" id="{78C65B73-A63F-92FE-A97E-C0CBD96ABD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760538" y="2060575"/>
                  <a:ext cx="1852613" cy="1849437"/>
                </a:xfrm>
                <a:custGeom>
                  <a:avLst/>
                  <a:gdLst>
                    <a:gd name="T0" fmla="*/ 430 w 860"/>
                    <a:gd name="T1" fmla="*/ 0 h 861"/>
                    <a:gd name="T2" fmla="*/ 0 w 860"/>
                    <a:gd name="T3" fmla="*/ 431 h 861"/>
                    <a:gd name="T4" fmla="*/ 430 w 860"/>
                    <a:gd name="T5" fmla="*/ 861 h 861"/>
                    <a:gd name="T6" fmla="*/ 860 w 860"/>
                    <a:gd name="T7" fmla="*/ 431 h 861"/>
                    <a:gd name="T8" fmla="*/ 430 w 860"/>
                    <a:gd name="T9" fmla="*/ 0 h 861"/>
                    <a:gd name="T10" fmla="*/ 430 w 860"/>
                    <a:gd name="T11" fmla="*/ 718 h 861"/>
                    <a:gd name="T12" fmla="*/ 142 w 860"/>
                    <a:gd name="T13" fmla="*/ 431 h 861"/>
                    <a:gd name="T14" fmla="*/ 430 w 860"/>
                    <a:gd name="T15" fmla="*/ 143 h 861"/>
                    <a:gd name="T16" fmla="*/ 717 w 860"/>
                    <a:gd name="T17" fmla="*/ 431 h 861"/>
                    <a:gd name="T18" fmla="*/ 430 w 860"/>
                    <a:gd name="T19" fmla="*/ 71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0" h="861">
                      <a:moveTo>
                        <a:pt x="430" y="0"/>
                      </a:moveTo>
                      <a:cubicBezTo>
                        <a:pt x="193" y="0"/>
                        <a:pt x="0" y="193"/>
                        <a:pt x="0" y="431"/>
                      </a:cubicBezTo>
                      <a:cubicBezTo>
                        <a:pt x="0" y="666"/>
                        <a:pt x="190" y="861"/>
                        <a:pt x="430" y="861"/>
                      </a:cubicBezTo>
                      <a:cubicBezTo>
                        <a:pt x="673" y="861"/>
                        <a:pt x="860" y="664"/>
                        <a:pt x="860" y="431"/>
                      </a:cubicBezTo>
                      <a:cubicBezTo>
                        <a:pt x="860" y="193"/>
                        <a:pt x="667" y="0"/>
                        <a:pt x="430" y="0"/>
                      </a:cubicBezTo>
                      <a:close/>
                      <a:moveTo>
                        <a:pt x="430" y="718"/>
                      </a:moveTo>
                      <a:cubicBezTo>
                        <a:pt x="271" y="718"/>
                        <a:pt x="142" y="589"/>
                        <a:pt x="142" y="431"/>
                      </a:cubicBezTo>
                      <a:cubicBezTo>
                        <a:pt x="142" y="272"/>
                        <a:pt x="272" y="143"/>
                        <a:pt x="430" y="143"/>
                      </a:cubicBezTo>
                      <a:cubicBezTo>
                        <a:pt x="588" y="143"/>
                        <a:pt x="717" y="272"/>
                        <a:pt x="717" y="431"/>
                      </a:cubicBezTo>
                      <a:cubicBezTo>
                        <a:pt x="717" y="587"/>
                        <a:pt x="592" y="718"/>
                        <a:pt x="430" y="7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EF70C3E-1193-111D-EDCB-B2116653F8CA}"/>
                </a:ext>
              </a:extLst>
            </p:cNvPr>
            <p:cNvGrpSpPr/>
            <p:nvPr/>
          </p:nvGrpSpPr>
          <p:grpSpPr>
            <a:xfrm>
              <a:off x="8039516" y="3074033"/>
              <a:ext cx="3132044" cy="400110"/>
              <a:chOff x="8216676" y="3532419"/>
              <a:chExt cx="3132044" cy="40011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E3AFD1-8629-14D2-8FE1-EC3600B455D2}"/>
                  </a:ext>
                </a:extLst>
              </p:cNvPr>
              <p:cNvSpPr/>
              <p:nvPr/>
            </p:nvSpPr>
            <p:spPr>
              <a:xfrm>
                <a:off x="8664978" y="3532419"/>
                <a:ext cx="2683742" cy="4001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20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+91 84484 54549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46D98C3-DE44-4690-8771-D1CBFAF17BC9}"/>
                  </a:ext>
                </a:extLst>
              </p:cNvPr>
              <p:cNvGrpSpPr/>
              <p:nvPr/>
            </p:nvGrpSpPr>
            <p:grpSpPr>
              <a:xfrm>
                <a:off x="8216676" y="3599286"/>
                <a:ext cx="267741" cy="266376"/>
                <a:chOff x="-4170363" y="1123951"/>
                <a:chExt cx="5295900" cy="5268911"/>
              </a:xfrm>
              <a:solidFill>
                <a:schemeClr val="bg1"/>
              </a:solidFill>
            </p:grpSpPr>
            <p:sp>
              <p:nvSpPr>
                <p:cNvPr id="18" name="Freeform 10">
                  <a:extLst>
                    <a:ext uri="{FF2B5EF4-FFF2-40B4-BE49-F238E27FC236}">
                      <a16:creationId xmlns:a16="http://schemas.microsoft.com/office/drawing/2014/main" id="{4267D30F-E39E-5E7B-C853-7695C08765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170363" y="1441450"/>
                  <a:ext cx="4964113" cy="4951412"/>
                </a:xfrm>
                <a:custGeom>
                  <a:avLst/>
                  <a:gdLst>
                    <a:gd name="T0" fmla="*/ 1768 w 2306"/>
                    <a:gd name="T1" fmla="*/ 1294 h 2306"/>
                    <a:gd name="T2" fmla="*/ 1428 w 2306"/>
                    <a:gd name="T3" fmla="*/ 1537 h 2306"/>
                    <a:gd name="T4" fmla="*/ 1337 w 2306"/>
                    <a:gd name="T5" fmla="*/ 1489 h 2306"/>
                    <a:gd name="T6" fmla="*/ 772 w 2306"/>
                    <a:gd name="T7" fmla="*/ 881 h 2306"/>
                    <a:gd name="T8" fmla="*/ 936 w 2306"/>
                    <a:gd name="T9" fmla="*/ 719 h 2306"/>
                    <a:gd name="T10" fmla="*/ 795 w 2306"/>
                    <a:gd name="T11" fmla="*/ 221 h 2306"/>
                    <a:gd name="T12" fmla="*/ 649 w 2306"/>
                    <a:gd name="T13" fmla="*/ 76 h 2306"/>
                    <a:gd name="T14" fmla="*/ 301 w 2306"/>
                    <a:gd name="T15" fmla="*/ 76 h 2306"/>
                    <a:gd name="T16" fmla="*/ 124 w 2306"/>
                    <a:gd name="T17" fmla="*/ 254 h 2306"/>
                    <a:gd name="T18" fmla="*/ 78 w 2306"/>
                    <a:gd name="T19" fmla="*/ 877 h 2306"/>
                    <a:gd name="T20" fmla="*/ 1283 w 2306"/>
                    <a:gd name="T21" fmla="*/ 2171 h 2306"/>
                    <a:gd name="T22" fmla="*/ 1770 w 2306"/>
                    <a:gd name="T23" fmla="*/ 2306 h 2306"/>
                    <a:gd name="T24" fmla="*/ 2070 w 2306"/>
                    <a:gd name="T25" fmla="*/ 2175 h 2306"/>
                    <a:gd name="T26" fmla="*/ 2228 w 2306"/>
                    <a:gd name="T27" fmla="*/ 2015 h 2306"/>
                    <a:gd name="T28" fmla="*/ 2226 w 2306"/>
                    <a:gd name="T29" fmla="*/ 1659 h 2306"/>
                    <a:gd name="T30" fmla="*/ 2128 w 2306"/>
                    <a:gd name="T31" fmla="*/ 1918 h 2306"/>
                    <a:gd name="T32" fmla="*/ 2065 w 2306"/>
                    <a:gd name="T33" fmla="*/ 1982 h 2306"/>
                    <a:gd name="T34" fmla="*/ 1771 w 2306"/>
                    <a:gd name="T35" fmla="*/ 2167 h 2306"/>
                    <a:gd name="T36" fmla="*/ 1344 w 2306"/>
                    <a:gd name="T37" fmla="*/ 2046 h 2306"/>
                    <a:gd name="T38" fmla="*/ 209 w 2306"/>
                    <a:gd name="T39" fmla="*/ 829 h 2306"/>
                    <a:gd name="T40" fmla="*/ 223 w 2306"/>
                    <a:gd name="T41" fmla="*/ 352 h 2306"/>
                    <a:gd name="T42" fmla="*/ 477 w 2306"/>
                    <a:gd name="T43" fmla="*/ 139 h 2306"/>
                    <a:gd name="T44" fmla="*/ 554 w 2306"/>
                    <a:gd name="T45" fmla="*/ 177 h 2306"/>
                    <a:gd name="T46" fmla="*/ 696 w 2306"/>
                    <a:gd name="T47" fmla="*/ 319 h 2306"/>
                    <a:gd name="T48" fmla="*/ 838 w 2306"/>
                    <a:gd name="T49" fmla="*/ 621 h 2306"/>
                    <a:gd name="T50" fmla="*/ 663 w 2306"/>
                    <a:gd name="T51" fmla="*/ 791 h 2306"/>
                    <a:gd name="T52" fmla="*/ 634 w 2306"/>
                    <a:gd name="T53" fmla="*/ 911 h 2306"/>
                    <a:gd name="T54" fmla="*/ 802 w 2306"/>
                    <a:gd name="T55" fmla="*/ 1188 h 2306"/>
                    <a:gd name="T56" fmla="*/ 1262 w 2306"/>
                    <a:gd name="T57" fmla="*/ 1606 h 2306"/>
                    <a:gd name="T58" fmla="*/ 1376 w 2306"/>
                    <a:gd name="T59" fmla="*/ 1668 h 2306"/>
                    <a:gd name="T60" fmla="*/ 1434 w 2306"/>
                    <a:gd name="T61" fmla="*/ 1684 h 2306"/>
                    <a:gd name="T62" fmla="*/ 1689 w 2306"/>
                    <a:gd name="T63" fmla="*/ 1472 h 2306"/>
                    <a:gd name="T64" fmla="*/ 1841 w 2306"/>
                    <a:gd name="T65" fmla="*/ 1471 h 2306"/>
                    <a:gd name="T66" fmla="*/ 2127 w 2306"/>
                    <a:gd name="T67" fmla="*/ 1757 h 2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06" h="2306">
                      <a:moveTo>
                        <a:pt x="1943" y="1374"/>
                      </a:moveTo>
                      <a:cubicBezTo>
                        <a:pt x="1893" y="1322"/>
                        <a:pt x="1832" y="1294"/>
                        <a:pt x="1768" y="1294"/>
                      </a:cubicBezTo>
                      <a:cubicBezTo>
                        <a:pt x="1705" y="1294"/>
                        <a:pt x="1644" y="1322"/>
                        <a:pt x="1591" y="1374"/>
                      </a:cubicBezTo>
                      <a:cubicBezTo>
                        <a:pt x="1428" y="1537"/>
                        <a:pt x="1428" y="1537"/>
                        <a:pt x="1428" y="1537"/>
                      </a:cubicBezTo>
                      <a:cubicBezTo>
                        <a:pt x="1415" y="1529"/>
                        <a:pt x="1401" y="1523"/>
                        <a:pt x="1388" y="1516"/>
                      </a:cubicBezTo>
                      <a:cubicBezTo>
                        <a:pt x="1370" y="1507"/>
                        <a:pt x="1352" y="1498"/>
                        <a:pt x="1337" y="1489"/>
                      </a:cubicBezTo>
                      <a:cubicBezTo>
                        <a:pt x="1184" y="1391"/>
                        <a:pt x="1045" y="1265"/>
                        <a:pt x="912" y="1101"/>
                      </a:cubicBezTo>
                      <a:cubicBezTo>
                        <a:pt x="847" y="1019"/>
                        <a:pt x="804" y="951"/>
                        <a:pt x="772" y="881"/>
                      </a:cubicBezTo>
                      <a:cubicBezTo>
                        <a:pt x="815" y="842"/>
                        <a:pt x="854" y="802"/>
                        <a:pt x="892" y="763"/>
                      </a:cubicBezTo>
                      <a:cubicBezTo>
                        <a:pt x="907" y="749"/>
                        <a:pt x="921" y="734"/>
                        <a:pt x="936" y="719"/>
                      </a:cubicBezTo>
                      <a:cubicBezTo>
                        <a:pt x="1044" y="611"/>
                        <a:pt x="1044" y="470"/>
                        <a:pt x="936" y="362"/>
                      </a:cubicBezTo>
                      <a:cubicBezTo>
                        <a:pt x="795" y="221"/>
                        <a:pt x="795" y="221"/>
                        <a:pt x="795" y="221"/>
                      </a:cubicBezTo>
                      <a:cubicBezTo>
                        <a:pt x="779" y="205"/>
                        <a:pt x="762" y="188"/>
                        <a:pt x="747" y="172"/>
                      </a:cubicBezTo>
                      <a:cubicBezTo>
                        <a:pt x="716" y="140"/>
                        <a:pt x="683" y="107"/>
                        <a:pt x="649" y="76"/>
                      </a:cubicBezTo>
                      <a:cubicBezTo>
                        <a:pt x="599" y="26"/>
                        <a:pt x="539" y="0"/>
                        <a:pt x="476" y="0"/>
                      </a:cubicBezTo>
                      <a:cubicBezTo>
                        <a:pt x="413" y="0"/>
                        <a:pt x="352" y="26"/>
                        <a:pt x="301" y="76"/>
                      </a:cubicBezTo>
                      <a:cubicBezTo>
                        <a:pt x="300" y="76"/>
                        <a:pt x="300" y="76"/>
                        <a:pt x="300" y="77"/>
                      </a:cubicBezTo>
                      <a:cubicBezTo>
                        <a:pt x="124" y="254"/>
                        <a:pt x="124" y="254"/>
                        <a:pt x="124" y="254"/>
                      </a:cubicBezTo>
                      <a:cubicBezTo>
                        <a:pt x="58" y="320"/>
                        <a:pt x="20" y="401"/>
                        <a:pt x="12" y="494"/>
                      </a:cubicBezTo>
                      <a:cubicBezTo>
                        <a:pt x="0" y="645"/>
                        <a:pt x="44" y="785"/>
                        <a:pt x="78" y="877"/>
                      </a:cubicBezTo>
                      <a:cubicBezTo>
                        <a:pt x="162" y="1103"/>
                        <a:pt x="287" y="1312"/>
                        <a:pt x="473" y="1537"/>
                      </a:cubicBezTo>
                      <a:cubicBezTo>
                        <a:pt x="700" y="1807"/>
                        <a:pt x="972" y="2020"/>
                        <a:pt x="1283" y="2171"/>
                      </a:cubicBezTo>
                      <a:cubicBezTo>
                        <a:pt x="1402" y="2227"/>
                        <a:pt x="1560" y="2294"/>
                        <a:pt x="1738" y="2305"/>
                      </a:cubicBezTo>
                      <a:cubicBezTo>
                        <a:pt x="1748" y="2305"/>
                        <a:pt x="1760" y="2306"/>
                        <a:pt x="1770" y="2306"/>
                      </a:cubicBezTo>
                      <a:cubicBezTo>
                        <a:pt x="1889" y="2306"/>
                        <a:pt x="1990" y="2263"/>
                        <a:pt x="2068" y="2178"/>
                      </a:cubicBezTo>
                      <a:cubicBezTo>
                        <a:pt x="2069" y="2177"/>
                        <a:pt x="2070" y="2176"/>
                        <a:pt x="2070" y="2175"/>
                      </a:cubicBezTo>
                      <a:cubicBezTo>
                        <a:pt x="2097" y="2143"/>
                        <a:pt x="2128" y="2113"/>
                        <a:pt x="2161" y="2082"/>
                      </a:cubicBezTo>
                      <a:cubicBezTo>
                        <a:pt x="2183" y="2061"/>
                        <a:pt x="2206" y="2038"/>
                        <a:pt x="2228" y="2015"/>
                      </a:cubicBezTo>
                      <a:cubicBezTo>
                        <a:pt x="2279" y="1962"/>
                        <a:pt x="2306" y="1900"/>
                        <a:pt x="2306" y="1836"/>
                      </a:cubicBezTo>
                      <a:cubicBezTo>
                        <a:pt x="2306" y="1772"/>
                        <a:pt x="2279" y="1711"/>
                        <a:pt x="2226" y="1659"/>
                      </a:cubicBezTo>
                      <a:lnTo>
                        <a:pt x="1943" y="1374"/>
                      </a:lnTo>
                      <a:close/>
                      <a:moveTo>
                        <a:pt x="2128" y="1918"/>
                      </a:moveTo>
                      <a:cubicBezTo>
                        <a:pt x="2127" y="1918"/>
                        <a:pt x="2127" y="1919"/>
                        <a:pt x="2128" y="1918"/>
                      </a:cubicBezTo>
                      <a:cubicBezTo>
                        <a:pt x="2108" y="1940"/>
                        <a:pt x="2087" y="1960"/>
                        <a:pt x="2065" y="1982"/>
                      </a:cubicBezTo>
                      <a:cubicBezTo>
                        <a:pt x="2031" y="2014"/>
                        <a:pt x="1997" y="2047"/>
                        <a:pt x="1965" y="2085"/>
                      </a:cubicBezTo>
                      <a:cubicBezTo>
                        <a:pt x="1913" y="2141"/>
                        <a:pt x="1851" y="2167"/>
                        <a:pt x="1771" y="2167"/>
                      </a:cubicBezTo>
                      <a:cubicBezTo>
                        <a:pt x="1763" y="2167"/>
                        <a:pt x="1755" y="2167"/>
                        <a:pt x="1747" y="2166"/>
                      </a:cubicBezTo>
                      <a:cubicBezTo>
                        <a:pt x="1593" y="2157"/>
                        <a:pt x="1451" y="2097"/>
                        <a:pt x="1344" y="2046"/>
                      </a:cubicBezTo>
                      <a:cubicBezTo>
                        <a:pt x="1051" y="1904"/>
                        <a:pt x="795" y="1703"/>
                        <a:pt x="581" y="1448"/>
                      </a:cubicBezTo>
                      <a:cubicBezTo>
                        <a:pt x="405" y="1236"/>
                        <a:pt x="287" y="1040"/>
                        <a:pt x="209" y="829"/>
                      </a:cubicBezTo>
                      <a:cubicBezTo>
                        <a:pt x="161" y="700"/>
                        <a:pt x="144" y="600"/>
                        <a:pt x="151" y="505"/>
                      </a:cubicBezTo>
                      <a:cubicBezTo>
                        <a:pt x="157" y="445"/>
                        <a:pt x="180" y="395"/>
                        <a:pt x="223" y="352"/>
                      </a:cubicBezTo>
                      <a:cubicBezTo>
                        <a:pt x="399" y="176"/>
                        <a:pt x="399" y="176"/>
                        <a:pt x="399" y="176"/>
                      </a:cubicBezTo>
                      <a:cubicBezTo>
                        <a:pt x="424" y="152"/>
                        <a:pt x="451" y="139"/>
                        <a:pt x="477" y="139"/>
                      </a:cubicBezTo>
                      <a:cubicBezTo>
                        <a:pt x="510" y="139"/>
                        <a:pt x="536" y="159"/>
                        <a:pt x="553" y="175"/>
                      </a:cubicBezTo>
                      <a:cubicBezTo>
                        <a:pt x="553" y="176"/>
                        <a:pt x="554" y="176"/>
                        <a:pt x="554" y="177"/>
                      </a:cubicBezTo>
                      <a:cubicBezTo>
                        <a:pt x="586" y="206"/>
                        <a:pt x="616" y="237"/>
                        <a:pt x="647" y="269"/>
                      </a:cubicBezTo>
                      <a:cubicBezTo>
                        <a:pt x="663" y="286"/>
                        <a:pt x="680" y="302"/>
                        <a:pt x="696" y="319"/>
                      </a:cubicBezTo>
                      <a:cubicBezTo>
                        <a:pt x="838" y="460"/>
                        <a:pt x="838" y="460"/>
                        <a:pt x="838" y="460"/>
                      </a:cubicBezTo>
                      <a:cubicBezTo>
                        <a:pt x="892" y="515"/>
                        <a:pt x="892" y="566"/>
                        <a:pt x="838" y="621"/>
                      </a:cubicBezTo>
                      <a:cubicBezTo>
                        <a:pt x="823" y="636"/>
                        <a:pt x="808" y="651"/>
                        <a:pt x="793" y="665"/>
                      </a:cubicBezTo>
                      <a:cubicBezTo>
                        <a:pt x="750" y="709"/>
                        <a:pt x="708" y="751"/>
                        <a:pt x="663" y="791"/>
                      </a:cubicBezTo>
                      <a:cubicBezTo>
                        <a:pt x="662" y="792"/>
                        <a:pt x="661" y="793"/>
                        <a:pt x="661" y="794"/>
                      </a:cubicBezTo>
                      <a:cubicBezTo>
                        <a:pt x="616" y="838"/>
                        <a:pt x="625" y="882"/>
                        <a:pt x="634" y="911"/>
                      </a:cubicBezTo>
                      <a:cubicBezTo>
                        <a:pt x="634" y="913"/>
                        <a:pt x="635" y="914"/>
                        <a:pt x="636" y="916"/>
                      </a:cubicBezTo>
                      <a:cubicBezTo>
                        <a:pt x="672" y="1005"/>
                        <a:pt x="724" y="1088"/>
                        <a:pt x="802" y="1188"/>
                      </a:cubicBezTo>
                      <a:cubicBezTo>
                        <a:pt x="803" y="1188"/>
                        <a:pt x="803" y="1188"/>
                        <a:pt x="803" y="1188"/>
                      </a:cubicBezTo>
                      <a:cubicBezTo>
                        <a:pt x="946" y="1364"/>
                        <a:pt x="1096" y="1501"/>
                        <a:pt x="1262" y="1606"/>
                      </a:cubicBezTo>
                      <a:cubicBezTo>
                        <a:pt x="1283" y="1619"/>
                        <a:pt x="1305" y="1630"/>
                        <a:pt x="1325" y="1641"/>
                      </a:cubicBezTo>
                      <a:cubicBezTo>
                        <a:pt x="1344" y="1650"/>
                        <a:pt x="1361" y="1659"/>
                        <a:pt x="1376" y="1668"/>
                      </a:cubicBezTo>
                      <a:cubicBezTo>
                        <a:pt x="1378" y="1669"/>
                        <a:pt x="1381" y="1670"/>
                        <a:pt x="1383" y="1672"/>
                      </a:cubicBezTo>
                      <a:cubicBezTo>
                        <a:pt x="1400" y="1680"/>
                        <a:pt x="1417" y="1684"/>
                        <a:pt x="1434" y="1684"/>
                      </a:cubicBezTo>
                      <a:cubicBezTo>
                        <a:pt x="1477" y="1684"/>
                        <a:pt x="1504" y="1658"/>
                        <a:pt x="1512" y="1649"/>
                      </a:cubicBezTo>
                      <a:cubicBezTo>
                        <a:pt x="1689" y="1472"/>
                        <a:pt x="1689" y="1472"/>
                        <a:pt x="1689" y="1472"/>
                      </a:cubicBezTo>
                      <a:cubicBezTo>
                        <a:pt x="1707" y="1455"/>
                        <a:pt x="1734" y="1433"/>
                        <a:pt x="1767" y="1433"/>
                      </a:cubicBezTo>
                      <a:cubicBezTo>
                        <a:pt x="1799" y="1433"/>
                        <a:pt x="1825" y="1453"/>
                        <a:pt x="1841" y="1471"/>
                      </a:cubicBezTo>
                      <a:cubicBezTo>
                        <a:pt x="1842" y="1472"/>
                        <a:pt x="1842" y="1472"/>
                        <a:pt x="1842" y="1472"/>
                      </a:cubicBezTo>
                      <a:cubicBezTo>
                        <a:pt x="2127" y="1757"/>
                        <a:pt x="2127" y="1757"/>
                        <a:pt x="2127" y="1757"/>
                      </a:cubicBezTo>
                      <a:cubicBezTo>
                        <a:pt x="2180" y="1809"/>
                        <a:pt x="2180" y="1864"/>
                        <a:pt x="2128" y="19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" name="Freeform 11">
                  <a:extLst>
                    <a:ext uri="{FF2B5EF4-FFF2-40B4-BE49-F238E27FC236}">
                      <a16:creationId xmlns:a16="http://schemas.microsoft.com/office/drawing/2014/main" id="{C1C264D8-7A2E-DCCF-02A1-EA38209C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41450" y="2079625"/>
                  <a:ext cx="1612900" cy="1595437"/>
                </a:xfrm>
                <a:custGeom>
                  <a:avLst/>
                  <a:gdLst>
                    <a:gd name="T0" fmla="*/ 63 w 749"/>
                    <a:gd name="T1" fmla="*/ 143 h 743"/>
                    <a:gd name="T2" fmla="*/ 419 w 749"/>
                    <a:gd name="T3" fmla="*/ 328 h 743"/>
                    <a:gd name="T4" fmla="*/ 604 w 749"/>
                    <a:gd name="T5" fmla="*/ 685 h 743"/>
                    <a:gd name="T6" fmla="*/ 673 w 749"/>
                    <a:gd name="T7" fmla="*/ 743 h 743"/>
                    <a:gd name="T8" fmla="*/ 685 w 749"/>
                    <a:gd name="T9" fmla="*/ 742 h 743"/>
                    <a:gd name="T10" fmla="*/ 742 w 749"/>
                    <a:gd name="T11" fmla="*/ 661 h 743"/>
                    <a:gd name="T12" fmla="*/ 519 w 749"/>
                    <a:gd name="T13" fmla="*/ 230 h 743"/>
                    <a:gd name="T14" fmla="*/ 87 w 749"/>
                    <a:gd name="T15" fmla="*/ 6 h 743"/>
                    <a:gd name="T16" fmla="*/ 7 w 749"/>
                    <a:gd name="T17" fmla="*/ 63 h 743"/>
                    <a:gd name="T18" fmla="*/ 63 w 749"/>
                    <a:gd name="T19" fmla="*/ 143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9" h="743">
                      <a:moveTo>
                        <a:pt x="63" y="143"/>
                      </a:moveTo>
                      <a:cubicBezTo>
                        <a:pt x="198" y="166"/>
                        <a:pt x="321" y="230"/>
                        <a:pt x="419" y="328"/>
                      </a:cubicBezTo>
                      <a:cubicBezTo>
                        <a:pt x="518" y="426"/>
                        <a:pt x="581" y="549"/>
                        <a:pt x="604" y="685"/>
                      </a:cubicBezTo>
                      <a:cubicBezTo>
                        <a:pt x="610" y="719"/>
                        <a:pt x="640" y="743"/>
                        <a:pt x="673" y="743"/>
                      </a:cubicBezTo>
                      <a:cubicBezTo>
                        <a:pt x="677" y="743"/>
                        <a:pt x="681" y="742"/>
                        <a:pt x="685" y="742"/>
                      </a:cubicBezTo>
                      <a:cubicBezTo>
                        <a:pt x="723" y="735"/>
                        <a:pt x="749" y="699"/>
                        <a:pt x="742" y="661"/>
                      </a:cubicBezTo>
                      <a:cubicBezTo>
                        <a:pt x="714" y="497"/>
                        <a:pt x="637" y="348"/>
                        <a:pt x="519" y="230"/>
                      </a:cubicBezTo>
                      <a:cubicBezTo>
                        <a:pt x="400" y="111"/>
                        <a:pt x="251" y="34"/>
                        <a:pt x="87" y="6"/>
                      </a:cubicBezTo>
                      <a:cubicBezTo>
                        <a:pt x="49" y="0"/>
                        <a:pt x="13" y="25"/>
                        <a:pt x="7" y="63"/>
                      </a:cubicBezTo>
                      <a:cubicBezTo>
                        <a:pt x="0" y="100"/>
                        <a:pt x="25" y="137"/>
                        <a:pt x="63" y="1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" name="Freeform 12">
                  <a:extLst>
                    <a:ext uri="{FF2B5EF4-FFF2-40B4-BE49-F238E27FC236}">
                      <a16:creationId xmlns:a16="http://schemas.microsoft.com/office/drawing/2014/main" id="{49F0590E-207A-15DE-7F7E-9782A4A969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398588" y="1123951"/>
                  <a:ext cx="2524125" cy="2503487"/>
                </a:xfrm>
                <a:custGeom>
                  <a:avLst/>
                  <a:gdLst>
                    <a:gd name="T0" fmla="*/ 1165 w 1172"/>
                    <a:gd name="T1" fmla="*/ 1086 h 1166"/>
                    <a:gd name="T2" fmla="*/ 797 w 1172"/>
                    <a:gd name="T3" fmla="*/ 375 h 1166"/>
                    <a:gd name="T4" fmla="*/ 86 w 1172"/>
                    <a:gd name="T5" fmla="*/ 7 h 1166"/>
                    <a:gd name="T6" fmla="*/ 6 w 1172"/>
                    <a:gd name="T7" fmla="*/ 64 h 1166"/>
                    <a:gd name="T8" fmla="*/ 64 w 1172"/>
                    <a:gd name="T9" fmla="*/ 144 h 1166"/>
                    <a:gd name="T10" fmla="*/ 699 w 1172"/>
                    <a:gd name="T11" fmla="*/ 474 h 1166"/>
                    <a:gd name="T12" fmla="*/ 1028 w 1172"/>
                    <a:gd name="T13" fmla="*/ 1109 h 1166"/>
                    <a:gd name="T14" fmla="*/ 1096 w 1172"/>
                    <a:gd name="T15" fmla="*/ 1166 h 1166"/>
                    <a:gd name="T16" fmla="*/ 1108 w 1172"/>
                    <a:gd name="T17" fmla="*/ 1165 h 1166"/>
                    <a:gd name="T18" fmla="*/ 1165 w 1172"/>
                    <a:gd name="T19" fmla="*/ 1086 h 1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72" h="1166">
                      <a:moveTo>
                        <a:pt x="1165" y="1086"/>
                      </a:moveTo>
                      <a:cubicBezTo>
                        <a:pt x="1119" y="816"/>
                        <a:pt x="992" y="571"/>
                        <a:pt x="797" y="375"/>
                      </a:cubicBezTo>
                      <a:cubicBezTo>
                        <a:pt x="601" y="180"/>
                        <a:pt x="356" y="53"/>
                        <a:pt x="86" y="7"/>
                      </a:cubicBezTo>
                      <a:cubicBezTo>
                        <a:pt x="49" y="0"/>
                        <a:pt x="13" y="26"/>
                        <a:pt x="6" y="64"/>
                      </a:cubicBezTo>
                      <a:cubicBezTo>
                        <a:pt x="0" y="102"/>
                        <a:pt x="25" y="138"/>
                        <a:pt x="64" y="144"/>
                      </a:cubicBezTo>
                      <a:cubicBezTo>
                        <a:pt x="304" y="185"/>
                        <a:pt x="524" y="299"/>
                        <a:pt x="699" y="474"/>
                      </a:cubicBezTo>
                      <a:cubicBezTo>
                        <a:pt x="873" y="648"/>
                        <a:pt x="987" y="868"/>
                        <a:pt x="1028" y="1109"/>
                      </a:cubicBezTo>
                      <a:cubicBezTo>
                        <a:pt x="1033" y="1143"/>
                        <a:pt x="1063" y="1166"/>
                        <a:pt x="1096" y="1166"/>
                      </a:cubicBezTo>
                      <a:cubicBezTo>
                        <a:pt x="1101" y="1166"/>
                        <a:pt x="1104" y="1166"/>
                        <a:pt x="1108" y="1165"/>
                      </a:cubicBezTo>
                      <a:cubicBezTo>
                        <a:pt x="1146" y="1160"/>
                        <a:pt x="1172" y="1124"/>
                        <a:pt x="1165" y="10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60731E-B2C0-EBFB-4A25-864FAA4DD28E}"/>
                </a:ext>
              </a:extLst>
            </p:cNvPr>
            <p:cNvGrpSpPr/>
            <p:nvPr/>
          </p:nvGrpSpPr>
          <p:grpSpPr>
            <a:xfrm>
              <a:off x="8039516" y="4010137"/>
              <a:ext cx="3142204" cy="338554"/>
              <a:chOff x="8216676" y="4365737"/>
              <a:chExt cx="3142204" cy="338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0E9B82-2792-FF35-34B5-46CEEF223D15}"/>
                  </a:ext>
                </a:extLst>
              </p:cNvPr>
              <p:cNvSpPr/>
              <p:nvPr/>
            </p:nvSpPr>
            <p:spPr>
              <a:xfrm>
                <a:off x="8664978" y="4365737"/>
                <a:ext cx="2693902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www.anubhavtrainings.com</a:t>
                </a: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F0CB8A1-849A-49DE-8DB1-4120952B10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6676" y="4391195"/>
                <a:ext cx="288365" cy="287639"/>
              </a:xfrm>
              <a:custGeom>
                <a:avLst/>
                <a:gdLst>
                  <a:gd name="T0" fmla="*/ 1171 w 2342"/>
                  <a:gd name="T1" fmla="*/ 0 h 2342"/>
                  <a:gd name="T2" fmla="*/ 0 w 2342"/>
                  <a:gd name="T3" fmla="*/ 1171 h 2342"/>
                  <a:gd name="T4" fmla="*/ 1171 w 2342"/>
                  <a:gd name="T5" fmla="*/ 2342 h 2342"/>
                  <a:gd name="T6" fmla="*/ 2342 w 2342"/>
                  <a:gd name="T7" fmla="*/ 1171 h 2342"/>
                  <a:gd name="T8" fmla="*/ 2236 w 2342"/>
                  <a:gd name="T9" fmla="*/ 1118 h 2342"/>
                  <a:gd name="T10" fmla="*/ 1708 w 2342"/>
                  <a:gd name="T11" fmla="*/ 609 h 2342"/>
                  <a:gd name="T12" fmla="*/ 2236 w 2342"/>
                  <a:gd name="T13" fmla="*/ 1118 h 2342"/>
                  <a:gd name="T14" fmla="*/ 1677 w 2342"/>
                  <a:gd name="T15" fmla="*/ 1224 h 2342"/>
                  <a:gd name="T16" fmla="*/ 1224 w 2342"/>
                  <a:gd name="T17" fmla="*/ 1608 h 2342"/>
                  <a:gd name="T18" fmla="*/ 1874 w 2342"/>
                  <a:gd name="T19" fmla="*/ 370 h 2342"/>
                  <a:gd name="T20" fmla="*/ 1613 w 2342"/>
                  <a:gd name="T21" fmla="*/ 364 h 2342"/>
                  <a:gd name="T22" fmla="*/ 1874 w 2342"/>
                  <a:gd name="T23" fmla="*/ 370 h 2342"/>
                  <a:gd name="T24" fmla="*/ 1520 w 2342"/>
                  <a:gd name="T25" fmla="*/ 411 h 2342"/>
                  <a:gd name="T26" fmla="*/ 1224 w 2342"/>
                  <a:gd name="T27" fmla="*/ 633 h 2342"/>
                  <a:gd name="T28" fmla="*/ 1611 w 2342"/>
                  <a:gd name="T29" fmla="*/ 654 h 2342"/>
                  <a:gd name="T30" fmla="*/ 1224 w 2342"/>
                  <a:gd name="T31" fmla="*/ 1119 h 2342"/>
                  <a:gd name="T32" fmla="*/ 1611 w 2342"/>
                  <a:gd name="T33" fmla="*/ 654 h 2342"/>
                  <a:gd name="T34" fmla="*/ 665 w 2342"/>
                  <a:gd name="T35" fmla="*/ 1118 h 2342"/>
                  <a:gd name="T36" fmla="*/ 1118 w 2342"/>
                  <a:gd name="T37" fmla="*/ 737 h 2342"/>
                  <a:gd name="T38" fmla="*/ 1119 w 2342"/>
                  <a:gd name="T39" fmla="*/ 121 h 2342"/>
                  <a:gd name="T40" fmla="*/ 763 w 2342"/>
                  <a:gd name="T41" fmla="*/ 553 h 2342"/>
                  <a:gd name="T42" fmla="*/ 1119 w 2342"/>
                  <a:gd name="T43" fmla="*/ 121 h 2342"/>
                  <a:gd name="T44" fmla="*/ 729 w 2342"/>
                  <a:gd name="T45" fmla="*/ 364 h 2342"/>
                  <a:gd name="T46" fmla="*/ 469 w 2342"/>
                  <a:gd name="T47" fmla="*/ 370 h 2342"/>
                  <a:gd name="T48" fmla="*/ 393 w 2342"/>
                  <a:gd name="T49" fmla="*/ 443 h 2342"/>
                  <a:gd name="T50" fmla="*/ 560 w 2342"/>
                  <a:gd name="T51" fmla="*/ 1118 h 2342"/>
                  <a:gd name="T52" fmla="*/ 393 w 2342"/>
                  <a:gd name="T53" fmla="*/ 443 h 2342"/>
                  <a:gd name="T54" fmla="*/ 560 w 2342"/>
                  <a:gd name="T55" fmla="*/ 1224 h 2342"/>
                  <a:gd name="T56" fmla="*/ 395 w 2342"/>
                  <a:gd name="T57" fmla="*/ 1901 h 2342"/>
                  <a:gd name="T58" fmla="*/ 471 w 2342"/>
                  <a:gd name="T59" fmla="*/ 1974 h 2342"/>
                  <a:gd name="T60" fmla="*/ 729 w 2342"/>
                  <a:gd name="T61" fmla="*/ 1978 h 2342"/>
                  <a:gd name="T62" fmla="*/ 471 w 2342"/>
                  <a:gd name="T63" fmla="*/ 1974 h 2342"/>
                  <a:gd name="T64" fmla="*/ 823 w 2342"/>
                  <a:gd name="T65" fmla="*/ 1931 h 2342"/>
                  <a:gd name="T66" fmla="*/ 1119 w 2342"/>
                  <a:gd name="T67" fmla="*/ 1713 h 2342"/>
                  <a:gd name="T68" fmla="*/ 732 w 2342"/>
                  <a:gd name="T69" fmla="*/ 1692 h 2342"/>
                  <a:gd name="T70" fmla="*/ 1119 w 2342"/>
                  <a:gd name="T71" fmla="*/ 1224 h 2342"/>
                  <a:gd name="T72" fmla="*/ 732 w 2342"/>
                  <a:gd name="T73" fmla="*/ 1692 h 2342"/>
                  <a:gd name="T74" fmla="*/ 1224 w 2342"/>
                  <a:gd name="T75" fmla="*/ 1713 h 2342"/>
                  <a:gd name="T76" fmla="*/ 1520 w 2342"/>
                  <a:gd name="T77" fmla="*/ 1931 h 2342"/>
                  <a:gd name="T78" fmla="*/ 1460 w 2342"/>
                  <a:gd name="T79" fmla="*/ 2198 h 2342"/>
                  <a:gd name="T80" fmla="*/ 1674 w 2342"/>
                  <a:gd name="T81" fmla="*/ 1837 h 2342"/>
                  <a:gd name="T82" fmla="*/ 1460 w 2342"/>
                  <a:gd name="T83" fmla="*/ 2198 h 2342"/>
                  <a:gd name="T84" fmla="*/ 1708 w 2342"/>
                  <a:gd name="T85" fmla="*/ 1736 h 2342"/>
                  <a:gd name="T86" fmla="*/ 2237 w 2342"/>
                  <a:gd name="T87" fmla="*/ 1224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42" h="2342">
                    <a:moveTo>
                      <a:pt x="1999" y="343"/>
                    </a:moveTo>
                    <a:cubicBezTo>
                      <a:pt x="1778" y="122"/>
                      <a:pt x="1484" y="0"/>
                      <a:pt x="1171" y="0"/>
                    </a:cubicBezTo>
                    <a:cubicBezTo>
                      <a:pt x="858" y="0"/>
                      <a:pt x="564" y="122"/>
                      <a:pt x="343" y="343"/>
                    </a:cubicBezTo>
                    <a:cubicBezTo>
                      <a:pt x="122" y="564"/>
                      <a:pt x="0" y="858"/>
                      <a:pt x="0" y="1171"/>
                    </a:cubicBezTo>
                    <a:cubicBezTo>
                      <a:pt x="0" y="1484"/>
                      <a:pt x="122" y="1778"/>
                      <a:pt x="343" y="1999"/>
                    </a:cubicBezTo>
                    <a:cubicBezTo>
                      <a:pt x="564" y="2220"/>
                      <a:pt x="858" y="2342"/>
                      <a:pt x="1171" y="2342"/>
                    </a:cubicBezTo>
                    <a:cubicBezTo>
                      <a:pt x="1484" y="2342"/>
                      <a:pt x="1778" y="2220"/>
                      <a:pt x="1999" y="1999"/>
                    </a:cubicBezTo>
                    <a:cubicBezTo>
                      <a:pt x="2220" y="1778"/>
                      <a:pt x="2342" y="1484"/>
                      <a:pt x="2342" y="1171"/>
                    </a:cubicBezTo>
                    <a:cubicBezTo>
                      <a:pt x="2342" y="858"/>
                      <a:pt x="2220" y="564"/>
                      <a:pt x="1999" y="343"/>
                    </a:cubicBezTo>
                    <a:close/>
                    <a:moveTo>
                      <a:pt x="2236" y="1118"/>
                    </a:moveTo>
                    <a:cubicBezTo>
                      <a:pt x="1782" y="1118"/>
                      <a:pt x="1782" y="1118"/>
                      <a:pt x="1782" y="1118"/>
                    </a:cubicBezTo>
                    <a:cubicBezTo>
                      <a:pt x="1778" y="938"/>
                      <a:pt x="1752" y="764"/>
                      <a:pt x="1708" y="609"/>
                    </a:cubicBezTo>
                    <a:cubicBezTo>
                      <a:pt x="1794" y="565"/>
                      <a:pt x="1875" y="509"/>
                      <a:pt x="1949" y="443"/>
                    </a:cubicBezTo>
                    <a:cubicBezTo>
                      <a:pt x="2117" y="622"/>
                      <a:pt x="2223" y="858"/>
                      <a:pt x="2236" y="1118"/>
                    </a:cubicBezTo>
                    <a:close/>
                    <a:moveTo>
                      <a:pt x="1224" y="1224"/>
                    </a:moveTo>
                    <a:cubicBezTo>
                      <a:pt x="1677" y="1224"/>
                      <a:pt x="1677" y="1224"/>
                      <a:pt x="1677" y="1224"/>
                    </a:cubicBezTo>
                    <a:cubicBezTo>
                      <a:pt x="1674" y="1390"/>
                      <a:pt x="1651" y="1549"/>
                      <a:pt x="1611" y="1692"/>
                    </a:cubicBezTo>
                    <a:cubicBezTo>
                      <a:pt x="1488" y="1642"/>
                      <a:pt x="1358" y="1614"/>
                      <a:pt x="1224" y="1608"/>
                    </a:cubicBezTo>
                    <a:lnTo>
                      <a:pt x="1224" y="1224"/>
                    </a:lnTo>
                    <a:close/>
                    <a:moveTo>
                      <a:pt x="1874" y="370"/>
                    </a:moveTo>
                    <a:cubicBezTo>
                      <a:pt x="1813" y="424"/>
                      <a:pt x="1746" y="470"/>
                      <a:pt x="1675" y="508"/>
                    </a:cubicBezTo>
                    <a:cubicBezTo>
                      <a:pt x="1657" y="457"/>
                      <a:pt x="1636" y="409"/>
                      <a:pt x="1613" y="364"/>
                    </a:cubicBezTo>
                    <a:cubicBezTo>
                      <a:pt x="1568" y="275"/>
                      <a:pt x="1516" y="201"/>
                      <a:pt x="1459" y="144"/>
                    </a:cubicBezTo>
                    <a:cubicBezTo>
                      <a:pt x="1615" y="188"/>
                      <a:pt x="1756" y="266"/>
                      <a:pt x="1874" y="370"/>
                    </a:cubicBezTo>
                    <a:close/>
                    <a:moveTo>
                      <a:pt x="1224" y="121"/>
                    </a:moveTo>
                    <a:cubicBezTo>
                      <a:pt x="1333" y="145"/>
                      <a:pt x="1436" y="246"/>
                      <a:pt x="1520" y="411"/>
                    </a:cubicBezTo>
                    <a:cubicBezTo>
                      <a:pt x="1542" y="455"/>
                      <a:pt x="1562" y="503"/>
                      <a:pt x="1580" y="553"/>
                    </a:cubicBezTo>
                    <a:cubicBezTo>
                      <a:pt x="1467" y="599"/>
                      <a:pt x="1347" y="626"/>
                      <a:pt x="1224" y="633"/>
                    </a:cubicBezTo>
                    <a:lnTo>
                      <a:pt x="1224" y="121"/>
                    </a:lnTo>
                    <a:close/>
                    <a:moveTo>
                      <a:pt x="1611" y="654"/>
                    </a:moveTo>
                    <a:cubicBezTo>
                      <a:pt x="1651" y="795"/>
                      <a:pt x="1673" y="953"/>
                      <a:pt x="1677" y="1119"/>
                    </a:cubicBezTo>
                    <a:cubicBezTo>
                      <a:pt x="1224" y="1119"/>
                      <a:pt x="1224" y="1119"/>
                      <a:pt x="1224" y="1119"/>
                    </a:cubicBezTo>
                    <a:cubicBezTo>
                      <a:pt x="1224" y="738"/>
                      <a:pt x="1224" y="738"/>
                      <a:pt x="1224" y="738"/>
                    </a:cubicBezTo>
                    <a:cubicBezTo>
                      <a:pt x="1358" y="732"/>
                      <a:pt x="1489" y="703"/>
                      <a:pt x="1611" y="654"/>
                    </a:cubicBezTo>
                    <a:close/>
                    <a:moveTo>
                      <a:pt x="1118" y="1118"/>
                    </a:moveTo>
                    <a:cubicBezTo>
                      <a:pt x="665" y="1118"/>
                      <a:pt x="665" y="1118"/>
                      <a:pt x="665" y="1118"/>
                    </a:cubicBezTo>
                    <a:cubicBezTo>
                      <a:pt x="668" y="953"/>
                      <a:pt x="691" y="795"/>
                      <a:pt x="730" y="653"/>
                    </a:cubicBezTo>
                    <a:cubicBezTo>
                      <a:pt x="853" y="703"/>
                      <a:pt x="984" y="732"/>
                      <a:pt x="1118" y="737"/>
                    </a:cubicBezTo>
                    <a:cubicBezTo>
                      <a:pt x="1118" y="1118"/>
                      <a:pt x="1118" y="1118"/>
                      <a:pt x="1118" y="1118"/>
                    </a:cubicBezTo>
                    <a:close/>
                    <a:moveTo>
                      <a:pt x="1119" y="121"/>
                    </a:moveTo>
                    <a:cubicBezTo>
                      <a:pt x="1119" y="633"/>
                      <a:pt x="1119" y="633"/>
                      <a:pt x="1119" y="633"/>
                    </a:cubicBezTo>
                    <a:cubicBezTo>
                      <a:pt x="995" y="626"/>
                      <a:pt x="875" y="599"/>
                      <a:pt x="763" y="553"/>
                    </a:cubicBezTo>
                    <a:cubicBezTo>
                      <a:pt x="780" y="503"/>
                      <a:pt x="800" y="455"/>
                      <a:pt x="823" y="411"/>
                    </a:cubicBezTo>
                    <a:cubicBezTo>
                      <a:pt x="906" y="246"/>
                      <a:pt x="1009" y="145"/>
                      <a:pt x="1119" y="121"/>
                    </a:cubicBezTo>
                    <a:close/>
                    <a:moveTo>
                      <a:pt x="883" y="144"/>
                    </a:moveTo>
                    <a:cubicBezTo>
                      <a:pt x="826" y="201"/>
                      <a:pt x="775" y="275"/>
                      <a:pt x="729" y="364"/>
                    </a:cubicBezTo>
                    <a:cubicBezTo>
                      <a:pt x="707" y="409"/>
                      <a:pt x="686" y="457"/>
                      <a:pt x="668" y="508"/>
                    </a:cubicBezTo>
                    <a:cubicBezTo>
                      <a:pt x="597" y="470"/>
                      <a:pt x="530" y="424"/>
                      <a:pt x="469" y="370"/>
                    </a:cubicBezTo>
                    <a:cubicBezTo>
                      <a:pt x="587" y="266"/>
                      <a:pt x="728" y="188"/>
                      <a:pt x="883" y="144"/>
                    </a:cubicBezTo>
                    <a:close/>
                    <a:moveTo>
                      <a:pt x="393" y="443"/>
                    </a:moveTo>
                    <a:cubicBezTo>
                      <a:pt x="467" y="509"/>
                      <a:pt x="548" y="564"/>
                      <a:pt x="635" y="609"/>
                    </a:cubicBezTo>
                    <a:cubicBezTo>
                      <a:pt x="590" y="764"/>
                      <a:pt x="564" y="938"/>
                      <a:pt x="560" y="1118"/>
                    </a:cubicBezTo>
                    <a:cubicBezTo>
                      <a:pt x="106" y="1118"/>
                      <a:pt x="106" y="1118"/>
                      <a:pt x="106" y="1118"/>
                    </a:cubicBezTo>
                    <a:cubicBezTo>
                      <a:pt x="119" y="858"/>
                      <a:pt x="226" y="622"/>
                      <a:pt x="393" y="443"/>
                    </a:cubicBezTo>
                    <a:close/>
                    <a:moveTo>
                      <a:pt x="106" y="1224"/>
                    </a:moveTo>
                    <a:cubicBezTo>
                      <a:pt x="560" y="1224"/>
                      <a:pt x="560" y="1224"/>
                      <a:pt x="560" y="1224"/>
                    </a:cubicBezTo>
                    <a:cubicBezTo>
                      <a:pt x="565" y="1406"/>
                      <a:pt x="591" y="1580"/>
                      <a:pt x="636" y="1736"/>
                    </a:cubicBezTo>
                    <a:cubicBezTo>
                      <a:pt x="549" y="1780"/>
                      <a:pt x="469" y="1835"/>
                      <a:pt x="395" y="1901"/>
                    </a:cubicBezTo>
                    <a:cubicBezTo>
                      <a:pt x="226" y="1722"/>
                      <a:pt x="119" y="1485"/>
                      <a:pt x="106" y="1224"/>
                    </a:cubicBezTo>
                    <a:close/>
                    <a:moveTo>
                      <a:pt x="471" y="1974"/>
                    </a:moveTo>
                    <a:cubicBezTo>
                      <a:pt x="532" y="1921"/>
                      <a:pt x="598" y="1875"/>
                      <a:pt x="668" y="1837"/>
                    </a:cubicBezTo>
                    <a:cubicBezTo>
                      <a:pt x="687" y="1886"/>
                      <a:pt x="707" y="1934"/>
                      <a:pt x="729" y="1978"/>
                    </a:cubicBezTo>
                    <a:cubicBezTo>
                      <a:pt x="775" y="2067"/>
                      <a:pt x="826" y="2141"/>
                      <a:pt x="883" y="2198"/>
                    </a:cubicBezTo>
                    <a:cubicBezTo>
                      <a:pt x="729" y="2154"/>
                      <a:pt x="588" y="2077"/>
                      <a:pt x="471" y="1974"/>
                    </a:cubicBezTo>
                    <a:close/>
                    <a:moveTo>
                      <a:pt x="1119" y="2221"/>
                    </a:moveTo>
                    <a:cubicBezTo>
                      <a:pt x="1009" y="2197"/>
                      <a:pt x="906" y="2096"/>
                      <a:pt x="823" y="1931"/>
                    </a:cubicBezTo>
                    <a:cubicBezTo>
                      <a:pt x="801" y="1888"/>
                      <a:pt x="781" y="1841"/>
                      <a:pt x="764" y="1792"/>
                    </a:cubicBezTo>
                    <a:cubicBezTo>
                      <a:pt x="876" y="1746"/>
                      <a:pt x="996" y="1718"/>
                      <a:pt x="1119" y="1713"/>
                    </a:cubicBezTo>
                    <a:cubicBezTo>
                      <a:pt x="1119" y="2221"/>
                      <a:pt x="1119" y="2221"/>
                      <a:pt x="1119" y="2221"/>
                    </a:cubicBezTo>
                    <a:close/>
                    <a:moveTo>
                      <a:pt x="732" y="1692"/>
                    </a:moveTo>
                    <a:cubicBezTo>
                      <a:pt x="692" y="1549"/>
                      <a:pt x="669" y="1390"/>
                      <a:pt x="665" y="1224"/>
                    </a:cubicBezTo>
                    <a:cubicBezTo>
                      <a:pt x="1119" y="1224"/>
                      <a:pt x="1119" y="1224"/>
                      <a:pt x="1119" y="1224"/>
                    </a:cubicBezTo>
                    <a:cubicBezTo>
                      <a:pt x="1119" y="1608"/>
                      <a:pt x="1119" y="1608"/>
                      <a:pt x="1119" y="1608"/>
                    </a:cubicBezTo>
                    <a:cubicBezTo>
                      <a:pt x="985" y="1613"/>
                      <a:pt x="854" y="1642"/>
                      <a:pt x="732" y="1692"/>
                    </a:cubicBezTo>
                    <a:close/>
                    <a:moveTo>
                      <a:pt x="1224" y="2221"/>
                    </a:moveTo>
                    <a:cubicBezTo>
                      <a:pt x="1224" y="1713"/>
                      <a:pt x="1224" y="1713"/>
                      <a:pt x="1224" y="1713"/>
                    </a:cubicBezTo>
                    <a:cubicBezTo>
                      <a:pt x="1347" y="1719"/>
                      <a:pt x="1467" y="1746"/>
                      <a:pt x="1579" y="1792"/>
                    </a:cubicBezTo>
                    <a:cubicBezTo>
                      <a:pt x="1562" y="1841"/>
                      <a:pt x="1542" y="1888"/>
                      <a:pt x="1520" y="1931"/>
                    </a:cubicBezTo>
                    <a:cubicBezTo>
                      <a:pt x="1437" y="2096"/>
                      <a:pt x="1334" y="2197"/>
                      <a:pt x="1224" y="2221"/>
                    </a:cubicBezTo>
                    <a:close/>
                    <a:moveTo>
                      <a:pt x="1460" y="2198"/>
                    </a:moveTo>
                    <a:cubicBezTo>
                      <a:pt x="1517" y="2141"/>
                      <a:pt x="1568" y="2067"/>
                      <a:pt x="1614" y="1977"/>
                    </a:cubicBezTo>
                    <a:cubicBezTo>
                      <a:pt x="1636" y="1933"/>
                      <a:pt x="1656" y="1886"/>
                      <a:pt x="1674" y="1837"/>
                    </a:cubicBezTo>
                    <a:cubicBezTo>
                      <a:pt x="1745" y="1874"/>
                      <a:pt x="1811" y="1920"/>
                      <a:pt x="1872" y="1974"/>
                    </a:cubicBezTo>
                    <a:cubicBezTo>
                      <a:pt x="1755" y="2077"/>
                      <a:pt x="1614" y="2154"/>
                      <a:pt x="1460" y="2198"/>
                    </a:cubicBezTo>
                    <a:close/>
                    <a:moveTo>
                      <a:pt x="1948" y="1901"/>
                    </a:moveTo>
                    <a:cubicBezTo>
                      <a:pt x="1875" y="1836"/>
                      <a:pt x="1794" y="1780"/>
                      <a:pt x="1708" y="1736"/>
                    </a:cubicBezTo>
                    <a:cubicBezTo>
                      <a:pt x="1753" y="1580"/>
                      <a:pt x="1779" y="1405"/>
                      <a:pt x="1783" y="1224"/>
                    </a:cubicBezTo>
                    <a:cubicBezTo>
                      <a:pt x="2237" y="1224"/>
                      <a:pt x="2237" y="1224"/>
                      <a:pt x="2237" y="1224"/>
                    </a:cubicBezTo>
                    <a:cubicBezTo>
                      <a:pt x="2224" y="1485"/>
                      <a:pt x="2117" y="1722"/>
                      <a:pt x="1948" y="19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" name="Title 4">
            <a:extLst>
              <a:ext uri="{FF2B5EF4-FFF2-40B4-BE49-F238E27FC236}">
                <a16:creationId xmlns:a16="http://schemas.microsoft.com/office/drawing/2014/main" id="{19F2014F-ABC5-E39E-B083-4A504E0543C6}"/>
              </a:ext>
            </a:extLst>
          </p:cNvPr>
          <p:cNvSpPr txBox="1">
            <a:spLocks/>
          </p:cNvSpPr>
          <p:nvPr/>
        </p:nvSpPr>
        <p:spPr>
          <a:xfrm>
            <a:off x="7963754" y="816405"/>
            <a:ext cx="3193318" cy="1200936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AEB94-2681-66BD-158B-E16E5BFF38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16" y="4715082"/>
            <a:ext cx="1706702" cy="16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EE226B-2C54-F952-21BF-C525D23FEEEC}"/>
              </a:ext>
            </a:extLst>
          </p:cNvPr>
          <p:cNvSpPr/>
          <p:nvPr/>
        </p:nvSpPr>
        <p:spPr>
          <a:xfrm>
            <a:off x="499937" y="457200"/>
            <a:ext cx="11188950" cy="318782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09358C-2ABD-6387-46E4-2A850FDF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course for?</a:t>
            </a:r>
          </a:p>
        </p:txBody>
      </p:sp>
      <p:pic>
        <p:nvPicPr>
          <p:cNvPr id="25" name="Picture Placeholder 24" descr="A person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1F183882-4EFE-ADB1-9886-317C8CE4041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0924" y="2782859"/>
            <a:ext cx="1691148" cy="1691148"/>
          </a:xfrm>
        </p:spPr>
      </p:pic>
      <p:pic>
        <p:nvPicPr>
          <p:cNvPr id="27" name="Picture Placeholder 26" descr="A person with curly hair and glasses smiling&#10;&#10;Description automatically generated with low confidence">
            <a:extLst>
              <a:ext uri="{FF2B5EF4-FFF2-40B4-BE49-F238E27FC236}">
                <a16:creationId xmlns:a16="http://schemas.microsoft.com/office/drawing/2014/main" id="{8277A16D-6354-E30C-E314-BAF0655E353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9236" y="2782859"/>
            <a:ext cx="1691148" cy="1691148"/>
          </a:xfrm>
        </p:spPr>
      </p:pic>
      <p:pic>
        <p:nvPicPr>
          <p:cNvPr id="33" name="Picture Placeholder 32" descr="A person in a yellow jacket&#10;&#10;Description automatically generated with medium confidence">
            <a:extLst>
              <a:ext uri="{FF2B5EF4-FFF2-40B4-BE49-F238E27FC236}">
                <a16:creationId xmlns:a16="http://schemas.microsoft.com/office/drawing/2014/main" id="{27DAEFDA-9114-A014-AB2A-59E9D7341C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5" name="Picture Placeholder 34" descr="A perso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733BC8D9-02B4-92D9-45A0-87C00F24D7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22068" y="2782859"/>
            <a:ext cx="1691148" cy="169114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3A303E-32CE-869E-86DC-E60208EED591}"/>
              </a:ext>
            </a:extLst>
          </p:cNvPr>
          <p:cNvSpPr txBox="1"/>
          <p:nvPr/>
        </p:nvSpPr>
        <p:spPr>
          <a:xfrm>
            <a:off x="3191128" y="1762030"/>
            <a:ext cx="5806568" cy="60321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endParaRPr lang="en-US" sz="1600" kern="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BC7B5-6115-DB23-F367-0A7A06897985}"/>
              </a:ext>
            </a:extLst>
          </p:cNvPr>
          <p:cNvSpPr txBox="1"/>
          <p:nvPr/>
        </p:nvSpPr>
        <p:spPr>
          <a:xfrm>
            <a:off x="1011006" y="4941168"/>
            <a:ext cx="2196784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5C83F9-4552-43F4-264F-15F0249143B9}"/>
              </a:ext>
            </a:extLst>
          </p:cNvPr>
          <p:cNvSpPr txBox="1"/>
          <p:nvPr/>
        </p:nvSpPr>
        <p:spPr>
          <a:xfrm>
            <a:off x="1011006" y="5420884"/>
            <a:ext cx="2196784" cy="3337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SAP ABAP Consultant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233AA-D9D7-5D35-FC4E-AE4AD300083B}"/>
              </a:ext>
            </a:extLst>
          </p:cNvPr>
          <p:cNvSpPr txBox="1"/>
          <p:nvPr/>
        </p:nvSpPr>
        <p:spPr>
          <a:xfrm>
            <a:off x="3839550" y="4941168"/>
            <a:ext cx="2196784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Raphel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CBB5F5-B9D1-78E8-DDC0-465BE1F20629}"/>
              </a:ext>
            </a:extLst>
          </p:cNvPr>
          <p:cNvSpPr txBox="1"/>
          <p:nvPr/>
        </p:nvSpPr>
        <p:spPr>
          <a:xfrm>
            <a:off x="3839550" y="5420884"/>
            <a:ext cx="2196784" cy="3337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SAP Solution Architect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55E8B-FFB5-154A-30F3-AD61FD09640A}"/>
              </a:ext>
            </a:extLst>
          </p:cNvPr>
          <p:cNvSpPr txBox="1"/>
          <p:nvPr/>
        </p:nvSpPr>
        <p:spPr>
          <a:xfrm>
            <a:off x="6412062" y="4941168"/>
            <a:ext cx="2196784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Rohan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642262-323F-9C6A-599A-51074438B714}"/>
              </a:ext>
            </a:extLst>
          </p:cNvPr>
          <p:cNvSpPr txBox="1"/>
          <p:nvPr/>
        </p:nvSpPr>
        <p:spPr>
          <a:xfrm>
            <a:off x="6412062" y="5420884"/>
            <a:ext cx="2346646" cy="3337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SAP Technical Consultant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12737-257F-A51A-072C-457D3D97BB7D}"/>
              </a:ext>
            </a:extLst>
          </p:cNvPr>
          <p:cNvSpPr txBox="1"/>
          <p:nvPr/>
        </p:nvSpPr>
        <p:spPr>
          <a:xfrm>
            <a:off x="8973616" y="4941168"/>
            <a:ext cx="2196784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Sofia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C75C89-A1EB-AB97-D1F1-9E8E57C29E9B}"/>
              </a:ext>
            </a:extLst>
          </p:cNvPr>
          <p:cNvSpPr txBox="1"/>
          <p:nvPr/>
        </p:nvSpPr>
        <p:spPr>
          <a:xfrm>
            <a:off x="8973616" y="5420884"/>
            <a:ext cx="2521396" cy="3337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52098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 person sitting at a desk with a computer&#10;&#10;Description automatically generated with low confidence">
            <a:extLst>
              <a:ext uri="{FF2B5EF4-FFF2-40B4-BE49-F238E27FC236}">
                <a16:creationId xmlns:a16="http://schemas.microsoft.com/office/drawing/2014/main" id="{D92B8D88-76D3-BC83-3CAA-D98B9A60002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75025"/>
            <a:ext cx="4942284" cy="4230238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DA022C3-481E-4D69-3555-C2E48288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5574340" cy="509048"/>
          </a:xfrm>
        </p:spPr>
        <p:txBody>
          <a:bodyPr/>
          <a:lstStyle/>
          <a:p>
            <a:r>
              <a:rPr lang="en-IN" dirty="0"/>
              <a:t>Agenda – Day 1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0C9A54-B6A1-56BF-E02F-5726F1DEAF77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34B679-1B28-E34E-1111-DB27BA1902D8}"/>
              </a:ext>
            </a:extLst>
          </p:cNvPr>
          <p:cNvSpPr/>
          <p:nvPr/>
        </p:nvSpPr>
        <p:spPr>
          <a:xfrm>
            <a:off x="10793831" y="1576873"/>
            <a:ext cx="1394994" cy="422839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A5EAC-59FE-EB72-A2AE-FE35C6F098E5}"/>
              </a:ext>
            </a:extLst>
          </p:cNvPr>
          <p:cNvSpPr txBox="1"/>
          <p:nvPr/>
        </p:nvSpPr>
        <p:spPr>
          <a:xfrm>
            <a:off x="5131753" y="1508772"/>
            <a:ext cx="54726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What is SAP HANA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Hardware and Software Innovations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Row v/s Column Store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SAP HANA System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SAP HANA programming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Setting up Eclipse and ABAP Dev Tool (ADT)</a:t>
            </a:r>
          </a:p>
          <a:p>
            <a:r>
              <a:rPr lang="en-US" sz="1800" i="1"/>
              <a:t>--</a:t>
            </a:r>
            <a:r>
              <a:rPr lang="en-US" sz="1800" i="1" dirty="0"/>
              <a:t>Break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Introduction to CDS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Common Myths about CDS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Create your first CDS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Consume CDS view in ABAP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332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51097" y="164940"/>
            <a:ext cx="10969943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What is SAP HANA?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/>
              <a:t>SAP HANA</a:t>
            </a:r>
            <a:r>
              <a:rPr lang="en-US" sz="1800" dirty="0"/>
              <a:t> (high-performance analytic appliance) is an application that uses in-memory database technology that allows the processing of massive amounts of real-time data in a short time. The in-memory computing engine allows </a:t>
            </a:r>
            <a:r>
              <a:rPr lang="en-US" sz="1800" b="1" dirty="0"/>
              <a:t>HANA</a:t>
            </a:r>
            <a:r>
              <a:rPr lang="en-US" sz="1800" dirty="0"/>
              <a:t> to process data stored in RAM as opposed to reading it from a disk.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 </a:t>
            </a:r>
            <a:r>
              <a:rPr lang="en-US" sz="1800" b="1" dirty="0"/>
              <a:t>INNOVATIONS IN HANA</a:t>
            </a:r>
          </a:p>
          <a:p>
            <a:pPr algn="just"/>
            <a:r>
              <a:rPr lang="en-US" sz="1800" dirty="0"/>
              <a:t>Several SAP HANA developers have made significant innovations in IT and in business models. Because of its in-memory approach, SAP HANA enables both hardware and software innovations which are unparalleled, replacing traditional databases in many spheres of business world! On the hardware side, SAP HANA facilitates Multi-Core Architecture (8×8 core CPU per blade), huge parallel scaling with several blades, 64 bit address space – 2 TB in current servers, data throughput as high as 100 GB/s, cost effectiveness and so on. On the software side, SAP HANA enables columnar data storage, partitioning, compression, eliminating aggregate tables, to name a few</a:t>
            </a:r>
            <a:endParaRPr lang="en-US" sz="18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980" y="3883710"/>
            <a:ext cx="3998422" cy="2641634"/>
          </a:xfrm>
          <a:prstGeom prst="rect">
            <a:avLst/>
          </a:prstGeom>
        </p:spPr>
      </p:pic>
      <p:sp>
        <p:nvSpPr>
          <p:cNvPr id="31" name="Freeform: Shape 40">
            <a:extLst>
              <a:ext uri="{FF2B5EF4-FFF2-40B4-BE49-F238E27FC236}">
                <a16:creationId xmlns:a16="http://schemas.microsoft.com/office/drawing/2014/main" id="{68A6A011-5608-4209-8153-58CE8443BCA7}"/>
              </a:ext>
            </a:extLst>
          </p:cNvPr>
          <p:cNvSpPr/>
          <p:nvPr/>
        </p:nvSpPr>
        <p:spPr>
          <a:xfrm flipV="1">
            <a:off x="494801" y="5495241"/>
            <a:ext cx="5400838" cy="796098"/>
          </a:xfrm>
          <a:custGeom>
            <a:avLst/>
            <a:gdLst>
              <a:gd name="connsiteX0" fmla="*/ 7316982 w 7827301"/>
              <a:gd name="connsiteY0" fmla="*/ 0 h 1020639"/>
              <a:gd name="connsiteX1" fmla="*/ 510320 w 7827301"/>
              <a:gd name="connsiteY1" fmla="*/ 0 h 1020639"/>
              <a:gd name="connsiteX2" fmla="*/ 0 w 7827301"/>
              <a:gd name="connsiteY2" fmla="*/ 510320 h 1020639"/>
              <a:gd name="connsiteX3" fmla="*/ 510320 w 7827301"/>
              <a:gd name="connsiteY3" fmla="*/ 1020640 h 1020639"/>
              <a:gd name="connsiteX4" fmla="*/ 7316982 w 7827301"/>
              <a:gd name="connsiteY4" fmla="*/ 1020640 h 1020639"/>
              <a:gd name="connsiteX5" fmla="*/ 7827302 w 7827301"/>
              <a:gd name="connsiteY5" fmla="*/ 1020640 h 1020639"/>
              <a:gd name="connsiteX6" fmla="*/ 7827302 w 7827301"/>
              <a:gd name="connsiteY6" fmla="*/ 510320 h 1020639"/>
              <a:gd name="connsiteX7" fmla="*/ 7316982 w 7827301"/>
              <a:gd name="connsiteY7" fmla="*/ 0 h 102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7301" h="1020639">
                <a:moveTo>
                  <a:pt x="7316982" y="0"/>
                </a:moveTo>
                <a:lnTo>
                  <a:pt x="510320" y="0"/>
                </a:lnTo>
                <a:cubicBezTo>
                  <a:pt x="228566" y="0"/>
                  <a:pt x="0" y="228566"/>
                  <a:pt x="0" y="510320"/>
                </a:cubicBezTo>
                <a:cubicBezTo>
                  <a:pt x="0" y="792074"/>
                  <a:pt x="228566" y="1020640"/>
                  <a:pt x="510320" y="1020640"/>
                </a:cubicBezTo>
                <a:lnTo>
                  <a:pt x="7316982" y="1020640"/>
                </a:lnTo>
                <a:lnTo>
                  <a:pt x="7827302" y="1020640"/>
                </a:lnTo>
                <a:lnTo>
                  <a:pt x="7827302" y="510320"/>
                </a:lnTo>
                <a:cubicBezTo>
                  <a:pt x="7827302" y="228566"/>
                  <a:pt x="7598736" y="0"/>
                  <a:pt x="7316982" y="0"/>
                </a:cubicBezTo>
                <a:close/>
              </a:path>
            </a:pathLst>
          </a:custGeom>
          <a:solidFill>
            <a:schemeClr val="accent5"/>
          </a:solidFill>
          <a:ln w="14367" cap="flat">
            <a:noFill/>
            <a:prstDash val="solid"/>
            <a:miter/>
          </a:ln>
        </p:spPr>
        <p:txBody>
          <a:bodyPr rtlCol="0" anchor="ctr"/>
          <a:lstStyle/>
          <a:p>
            <a:endParaRPr lang="aa-ET"/>
          </a:p>
        </p:txBody>
      </p:sp>
      <p:sp>
        <p:nvSpPr>
          <p:cNvPr id="32" name="Freeform: Shape 14">
            <a:extLst>
              <a:ext uri="{FF2B5EF4-FFF2-40B4-BE49-F238E27FC236}">
                <a16:creationId xmlns:a16="http://schemas.microsoft.com/office/drawing/2014/main" id="{7146D1D7-9DC1-46E4-A6DF-29D95976F80B}"/>
              </a:ext>
            </a:extLst>
          </p:cNvPr>
          <p:cNvSpPr/>
          <p:nvPr/>
        </p:nvSpPr>
        <p:spPr>
          <a:xfrm>
            <a:off x="494803" y="4143253"/>
            <a:ext cx="5448819" cy="821342"/>
          </a:xfrm>
          <a:custGeom>
            <a:avLst/>
            <a:gdLst>
              <a:gd name="connsiteX0" fmla="*/ 7316982 w 7827301"/>
              <a:gd name="connsiteY0" fmla="*/ 0 h 1020639"/>
              <a:gd name="connsiteX1" fmla="*/ 510320 w 7827301"/>
              <a:gd name="connsiteY1" fmla="*/ 0 h 1020639"/>
              <a:gd name="connsiteX2" fmla="*/ 0 w 7827301"/>
              <a:gd name="connsiteY2" fmla="*/ 510320 h 1020639"/>
              <a:gd name="connsiteX3" fmla="*/ 510320 w 7827301"/>
              <a:gd name="connsiteY3" fmla="*/ 1020640 h 1020639"/>
              <a:gd name="connsiteX4" fmla="*/ 7316982 w 7827301"/>
              <a:gd name="connsiteY4" fmla="*/ 1020640 h 1020639"/>
              <a:gd name="connsiteX5" fmla="*/ 7827302 w 7827301"/>
              <a:gd name="connsiteY5" fmla="*/ 1020640 h 1020639"/>
              <a:gd name="connsiteX6" fmla="*/ 7827302 w 7827301"/>
              <a:gd name="connsiteY6" fmla="*/ 510320 h 1020639"/>
              <a:gd name="connsiteX7" fmla="*/ 7316982 w 7827301"/>
              <a:gd name="connsiteY7" fmla="*/ 0 h 102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7301" h="1020639">
                <a:moveTo>
                  <a:pt x="7316982" y="0"/>
                </a:moveTo>
                <a:lnTo>
                  <a:pt x="510320" y="0"/>
                </a:lnTo>
                <a:cubicBezTo>
                  <a:pt x="228566" y="0"/>
                  <a:pt x="0" y="228566"/>
                  <a:pt x="0" y="510320"/>
                </a:cubicBezTo>
                <a:cubicBezTo>
                  <a:pt x="0" y="792074"/>
                  <a:pt x="228566" y="1020640"/>
                  <a:pt x="510320" y="1020640"/>
                </a:cubicBezTo>
                <a:lnTo>
                  <a:pt x="7316982" y="1020640"/>
                </a:lnTo>
                <a:lnTo>
                  <a:pt x="7827302" y="1020640"/>
                </a:lnTo>
                <a:lnTo>
                  <a:pt x="7827302" y="510320"/>
                </a:lnTo>
                <a:cubicBezTo>
                  <a:pt x="7827302" y="228566"/>
                  <a:pt x="7598736" y="0"/>
                  <a:pt x="7316982" y="0"/>
                </a:cubicBezTo>
                <a:close/>
              </a:path>
            </a:pathLst>
          </a:custGeom>
          <a:solidFill>
            <a:schemeClr val="accent2"/>
          </a:solidFill>
          <a:ln w="14367" cap="flat">
            <a:noFill/>
            <a:prstDash val="solid"/>
            <a:miter/>
          </a:ln>
        </p:spPr>
        <p:txBody>
          <a:bodyPr rtlCol="0" anchor="ctr"/>
          <a:lstStyle/>
          <a:p>
            <a:endParaRPr lang="aa-ET"/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EC434CE7-FE93-4A27-8A5D-5B2B644BFB7F}"/>
              </a:ext>
            </a:extLst>
          </p:cNvPr>
          <p:cNvSpPr/>
          <p:nvPr/>
        </p:nvSpPr>
        <p:spPr>
          <a:xfrm>
            <a:off x="5705265" y="4198075"/>
            <a:ext cx="921450" cy="2066760"/>
          </a:xfrm>
          <a:custGeom>
            <a:avLst/>
            <a:gdLst>
              <a:gd name="connsiteX0" fmla="*/ 38813 w 921450"/>
              <a:gd name="connsiteY0" fmla="*/ 0 h 2232470"/>
              <a:gd name="connsiteX1" fmla="*/ 815075 w 921450"/>
              <a:gd name="connsiteY1" fmla="*/ 819387 h 2232470"/>
              <a:gd name="connsiteX2" fmla="*/ 921451 w 921450"/>
              <a:gd name="connsiteY2" fmla="*/ 1102579 h 2232470"/>
              <a:gd name="connsiteX3" fmla="*/ 842387 w 921450"/>
              <a:gd name="connsiteY3" fmla="*/ 1390083 h 2232470"/>
              <a:gd name="connsiteX4" fmla="*/ 0 w 921450"/>
              <a:gd name="connsiteY4" fmla="*/ 2232470 h 2232470"/>
              <a:gd name="connsiteX5" fmla="*/ 143752 w 921450"/>
              <a:gd name="connsiteY5" fmla="*/ 1919091 h 2232470"/>
              <a:gd name="connsiteX6" fmla="*/ 143752 w 921450"/>
              <a:gd name="connsiteY6" fmla="*/ 342130 h 2232470"/>
              <a:gd name="connsiteX7" fmla="*/ 38813 w 921450"/>
              <a:gd name="connsiteY7" fmla="*/ 0 h 223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1450" h="2232470">
                <a:moveTo>
                  <a:pt x="38813" y="0"/>
                </a:moveTo>
                <a:lnTo>
                  <a:pt x="815075" y="819387"/>
                </a:lnTo>
                <a:cubicBezTo>
                  <a:pt x="815075" y="819387"/>
                  <a:pt x="921451" y="921451"/>
                  <a:pt x="921451" y="1102579"/>
                </a:cubicBezTo>
                <a:cubicBezTo>
                  <a:pt x="921451" y="1289456"/>
                  <a:pt x="842387" y="1390083"/>
                  <a:pt x="842387" y="1390083"/>
                </a:cubicBezTo>
                <a:lnTo>
                  <a:pt x="0" y="2232470"/>
                </a:lnTo>
                <a:cubicBezTo>
                  <a:pt x="0" y="2232470"/>
                  <a:pt x="139440" y="2091593"/>
                  <a:pt x="143752" y="1919091"/>
                </a:cubicBezTo>
                <a:lnTo>
                  <a:pt x="143752" y="342130"/>
                </a:lnTo>
                <a:cubicBezTo>
                  <a:pt x="143752" y="342130"/>
                  <a:pt x="163878" y="158127"/>
                  <a:pt x="3881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19000">
                <a:schemeClr val="bg1">
                  <a:lumMod val="85000"/>
                </a:schemeClr>
              </a:gs>
              <a:gs pos="80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  <a:gs pos="50000">
                <a:schemeClr val="bg1">
                  <a:lumMod val="95000"/>
                </a:schemeClr>
              </a:gs>
            </a:gsLst>
            <a:lin ang="5400000" scaled="1"/>
            <a:tileRect/>
          </a:gradFill>
          <a:ln w="1436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aa-ET"/>
          </a:p>
        </p:txBody>
      </p:sp>
      <p:sp>
        <p:nvSpPr>
          <p:cNvPr id="34" name="Graphic 20">
            <a:extLst>
              <a:ext uri="{FF2B5EF4-FFF2-40B4-BE49-F238E27FC236}">
                <a16:creationId xmlns:a16="http://schemas.microsoft.com/office/drawing/2014/main" id="{EC2C68F3-1F7E-4DE4-8516-EA29053D2DFD}"/>
              </a:ext>
            </a:extLst>
          </p:cNvPr>
          <p:cNvSpPr/>
          <p:nvPr/>
        </p:nvSpPr>
        <p:spPr>
          <a:xfrm>
            <a:off x="4948002" y="4188220"/>
            <a:ext cx="1020640" cy="2103120"/>
          </a:xfrm>
          <a:custGeom>
            <a:avLst/>
            <a:gdLst>
              <a:gd name="connsiteX0" fmla="*/ 338138 w 676275"/>
              <a:gd name="connsiteY0" fmla="*/ 0 h 1712595"/>
              <a:gd name="connsiteX1" fmla="*/ 0 w 676275"/>
              <a:gd name="connsiteY1" fmla="*/ 0 h 1712595"/>
              <a:gd name="connsiteX2" fmla="*/ 0 w 676275"/>
              <a:gd name="connsiteY2" fmla="*/ 676275 h 1712595"/>
              <a:gd name="connsiteX3" fmla="*/ 0 w 676275"/>
              <a:gd name="connsiteY3" fmla="*/ 1036320 h 1712595"/>
              <a:gd name="connsiteX4" fmla="*/ 0 w 676275"/>
              <a:gd name="connsiteY4" fmla="*/ 1712595 h 1712595"/>
              <a:gd name="connsiteX5" fmla="*/ 338138 w 676275"/>
              <a:gd name="connsiteY5" fmla="*/ 1712595 h 1712595"/>
              <a:gd name="connsiteX6" fmla="*/ 676275 w 676275"/>
              <a:gd name="connsiteY6" fmla="*/ 1374458 h 1712595"/>
              <a:gd name="connsiteX7" fmla="*/ 676275 w 676275"/>
              <a:gd name="connsiteY7" fmla="*/ 1264920 h 1712595"/>
              <a:gd name="connsiteX8" fmla="*/ 676275 w 676275"/>
              <a:gd name="connsiteY8" fmla="*/ 1036320 h 1712595"/>
              <a:gd name="connsiteX9" fmla="*/ 676275 w 676275"/>
              <a:gd name="connsiteY9" fmla="*/ 676275 h 1712595"/>
              <a:gd name="connsiteX10" fmla="*/ 676275 w 676275"/>
              <a:gd name="connsiteY10" fmla="*/ 447675 h 1712595"/>
              <a:gd name="connsiteX11" fmla="*/ 676275 w 676275"/>
              <a:gd name="connsiteY11" fmla="*/ 338138 h 1712595"/>
              <a:gd name="connsiteX12" fmla="*/ 338138 w 676275"/>
              <a:gd name="connsiteY12" fmla="*/ 0 h 171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6275" h="1712595">
                <a:moveTo>
                  <a:pt x="338138" y="0"/>
                </a:moveTo>
                <a:lnTo>
                  <a:pt x="0" y="0"/>
                </a:lnTo>
                <a:lnTo>
                  <a:pt x="0" y="676275"/>
                </a:lnTo>
                <a:lnTo>
                  <a:pt x="0" y="1036320"/>
                </a:lnTo>
                <a:lnTo>
                  <a:pt x="0" y="1712595"/>
                </a:lnTo>
                <a:lnTo>
                  <a:pt x="338138" y="1712595"/>
                </a:lnTo>
                <a:cubicBezTo>
                  <a:pt x="524828" y="1712595"/>
                  <a:pt x="676275" y="1561148"/>
                  <a:pt x="676275" y="1374458"/>
                </a:cubicBezTo>
                <a:lnTo>
                  <a:pt x="676275" y="1264920"/>
                </a:lnTo>
                <a:lnTo>
                  <a:pt x="676275" y="1036320"/>
                </a:lnTo>
                <a:lnTo>
                  <a:pt x="676275" y="676275"/>
                </a:lnTo>
                <a:lnTo>
                  <a:pt x="676275" y="447675"/>
                </a:lnTo>
                <a:lnTo>
                  <a:pt x="676275" y="338138"/>
                </a:lnTo>
                <a:cubicBezTo>
                  <a:pt x="676275" y="151448"/>
                  <a:pt x="524828" y="0"/>
                  <a:pt x="33813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tx1">
                  <a:alpha val="35000"/>
                </a:schemeClr>
              </a:gs>
              <a:gs pos="53000">
                <a:schemeClr val="bg1">
                  <a:lumMod val="75000"/>
                  <a:alpha val="0"/>
                </a:schemeClr>
              </a:gs>
            </a:gsLst>
            <a:lin ang="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aa-ET"/>
          </a:p>
        </p:txBody>
      </p:sp>
      <p:sp>
        <p:nvSpPr>
          <p:cNvPr id="35" name="Freeform: Shape 30">
            <a:extLst>
              <a:ext uri="{FF2B5EF4-FFF2-40B4-BE49-F238E27FC236}">
                <a16:creationId xmlns:a16="http://schemas.microsoft.com/office/drawing/2014/main" id="{56ADA979-C8D9-4943-B045-BAC9532C76E9}"/>
              </a:ext>
            </a:extLst>
          </p:cNvPr>
          <p:cNvSpPr/>
          <p:nvPr/>
        </p:nvSpPr>
        <p:spPr>
          <a:xfrm flipH="1">
            <a:off x="1727962" y="5616308"/>
            <a:ext cx="215900" cy="621004"/>
          </a:xfrm>
          <a:custGeom>
            <a:avLst/>
            <a:gdLst>
              <a:gd name="connsiteX0" fmla="*/ 0 w 0"/>
              <a:gd name="connsiteY0" fmla="*/ 0 h 838200"/>
              <a:gd name="connsiteX1" fmla="*/ 0 w 0"/>
              <a:gd name="connsiteY1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4875D0-394E-4AF2-A3E5-0E3479FCA849}"/>
              </a:ext>
            </a:extLst>
          </p:cNvPr>
          <p:cNvSpPr txBox="1"/>
          <p:nvPr/>
        </p:nvSpPr>
        <p:spPr>
          <a:xfrm>
            <a:off x="1127220" y="5691188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aa-ET" sz="3600" dirty="0"/>
          </a:p>
        </p:txBody>
      </p:sp>
      <p:sp>
        <p:nvSpPr>
          <p:cNvPr id="37" name="Freeform: Shape 38">
            <a:extLst>
              <a:ext uri="{FF2B5EF4-FFF2-40B4-BE49-F238E27FC236}">
                <a16:creationId xmlns:a16="http://schemas.microsoft.com/office/drawing/2014/main" id="{96FB8FF6-6704-4635-922A-843D32F201B2}"/>
              </a:ext>
            </a:extLst>
          </p:cNvPr>
          <p:cNvSpPr/>
          <p:nvPr/>
        </p:nvSpPr>
        <p:spPr>
          <a:xfrm flipH="1">
            <a:off x="1727962" y="4293096"/>
            <a:ext cx="215900" cy="621004"/>
          </a:xfrm>
          <a:custGeom>
            <a:avLst/>
            <a:gdLst>
              <a:gd name="connsiteX0" fmla="*/ 0 w 0"/>
              <a:gd name="connsiteY0" fmla="*/ 0 h 838200"/>
              <a:gd name="connsiteX1" fmla="*/ 0 w 0"/>
              <a:gd name="connsiteY1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179A51-5460-4ADA-9A06-1ABE87F06D1D}"/>
              </a:ext>
            </a:extLst>
          </p:cNvPr>
          <p:cNvSpPr txBox="1"/>
          <p:nvPr/>
        </p:nvSpPr>
        <p:spPr>
          <a:xfrm>
            <a:off x="1127220" y="4331835"/>
            <a:ext cx="770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aa-ET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70E0F5-2AC9-46A0-8FB7-F6F2FAE52514}"/>
              </a:ext>
            </a:extLst>
          </p:cNvPr>
          <p:cNvSpPr txBox="1"/>
          <p:nvPr/>
        </p:nvSpPr>
        <p:spPr>
          <a:xfrm>
            <a:off x="2185457" y="5659428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latin typeface="Segoe UI" panose="020B0502040204020203" pitchFamily="34" charset="0"/>
                <a:cs typeface="Segoe UI" panose="020B0502040204020203" pitchFamily="34" charset="0"/>
              </a:rPr>
              <a:t>Hardware Innovation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D86FD3-2AA8-4AC3-8DC8-6F086208D51C}"/>
              </a:ext>
            </a:extLst>
          </p:cNvPr>
          <p:cNvSpPr txBox="1"/>
          <p:nvPr/>
        </p:nvSpPr>
        <p:spPr>
          <a:xfrm>
            <a:off x="2185457" y="4300075"/>
            <a:ext cx="4953472" cy="6844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US" dirty="0">
                <a:latin typeface="Segoe UI" panose="020B0502040204020203" pitchFamily="34" charset="0"/>
                <a:cs typeface="Segoe UI" panose="020B0502040204020203" pitchFamily="34" charset="0"/>
              </a:rPr>
              <a:t>Software Innovation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4937048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5420" y="114064"/>
            <a:ext cx="10969943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Hardware &amp; Software Innovation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E80AF3-F62D-46E0-9648-E425F34F7249}"/>
              </a:ext>
            </a:extLst>
          </p:cNvPr>
          <p:cNvSpPr txBox="1"/>
          <p:nvPr/>
        </p:nvSpPr>
        <p:spPr>
          <a:xfrm>
            <a:off x="348343" y="862874"/>
            <a:ext cx="115127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Hardware innovations</a:t>
            </a:r>
          </a:p>
          <a:p>
            <a:endParaRPr lang="en-US" sz="1800" b="1" dirty="0"/>
          </a:p>
          <a:p>
            <a:pPr marL="342900" indent="-342900">
              <a:buAutoNum type="arabicPeriod"/>
            </a:pPr>
            <a:r>
              <a:rPr lang="en-US" sz="1800" dirty="0"/>
              <a:t>Drastic reduction in memory price</a:t>
            </a:r>
          </a:p>
          <a:p>
            <a:pPr marL="342900" indent="-342900">
              <a:buAutoNum type="arabicPeriod"/>
            </a:pPr>
            <a:r>
              <a:rPr lang="en-US" sz="1800" dirty="0"/>
              <a:t>Ability to fabricate large memory in small chips</a:t>
            </a:r>
          </a:p>
          <a:p>
            <a:pPr marL="342900" indent="-342900">
              <a:buAutoNum type="arabicPeriod"/>
            </a:pPr>
            <a:r>
              <a:rPr lang="en-US" sz="1800" dirty="0"/>
              <a:t>Multi-core CPU</a:t>
            </a:r>
          </a:p>
          <a:p>
            <a:pPr marL="342900" indent="-342900">
              <a:buAutoNum type="arabicPeriod"/>
            </a:pPr>
            <a:r>
              <a:rPr lang="en-US" sz="1800" dirty="0"/>
              <a:t>Interruptible power supply</a:t>
            </a:r>
          </a:p>
          <a:p>
            <a:pPr marL="342900" indent="-342900">
              <a:buAutoNum type="arabicPeriod"/>
            </a:pPr>
            <a:r>
              <a:rPr lang="en-US" sz="1800" dirty="0"/>
              <a:t>64-bit OS</a:t>
            </a:r>
          </a:p>
          <a:p>
            <a:pPr marL="342900" indent="-342900">
              <a:buAutoNum type="arabicPeriod"/>
            </a:pPr>
            <a:r>
              <a:rPr lang="en-US" sz="1800" dirty="0"/>
              <a:t>Specialized hardware which even process data in upper cache of CPU</a:t>
            </a:r>
          </a:p>
          <a:p>
            <a:endParaRPr lang="en-US" sz="1800" dirty="0"/>
          </a:p>
          <a:p>
            <a:r>
              <a:rPr lang="en-US" sz="1800" dirty="0"/>
              <a:t>HANA installation only works on specialized hardware certified by SAP – HP, Lenovo, Dell</a:t>
            </a:r>
          </a:p>
          <a:p>
            <a:endParaRPr lang="en-US" sz="1800" dirty="0"/>
          </a:p>
          <a:p>
            <a:r>
              <a:rPr lang="en-US" sz="1800" b="1" dirty="0"/>
              <a:t>Software Innovations</a:t>
            </a:r>
          </a:p>
          <a:p>
            <a:endParaRPr lang="en-US" sz="1800" b="1" dirty="0"/>
          </a:p>
          <a:p>
            <a:pPr marL="342900" indent="-342900">
              <a:buAutoNum type="arabicPeriod"/>
            </a:pPr>
            <a:r>
              <a:rPr lang="en-US" sz="1800" dirty="0"/>
              <a:t>Able to compress data and store</a:t>
            </a:r>
          </a:p>
          <a:p>
            <a:pPr marL="342900" indent="-342900">
              <a:buAutoNum type="arabicPeriod"/>
            </a:pPr>
            <a:r>
              <a:rPr lang="en-US" sz="1800" dirty="0"/>
              <a:t>Row store v/s Column Store</a:t>
            </a:r>
          </a:p>
          <a:p>
            <a:pPr marL="342900" indent="-342900">
              <a:buAutoNum type="arabicPeriod"/>
            </a:pPr>
            <a:r>
              <a:rPr lang="en-US" sz="1800" dirty="0"/>
              <a:t>Able to use the OS level virtualization</a:t>
            </a:r>
          </a:p>
          <a:p>
            <a:pPr marL="342900" indent="-342900">
              <a:buAutoNum type="arabicPeriod"/>
            </a:pPr>
            <a:r>
              <a:rPr lang="en-US" sz="1800" dirty="0"/>
              <a:t>Process data parallel</a:t>
            </a:r>
          </a:p>
          <a:p>
            <a:pPr marL="342900" indent="-342900">
              <a:buAutoNum type="arabicPeriod"/>
            </a:pPr>
            <a:r>
              <a:rPr lang="en-US" sz="1800" dirty="0"/>
              <a:t>Insert-only approach</a:t>
            </a:r>
          </a:p>
          <a:p>
            <a:pPr marL="342900" indent="-342900">
              <a:buAutoNum type="arabicPeriod"/>
            </a:pPr>
            <a:r>
              <a:rPr lang="en-US" sz="1800" dirty="0"/>
              <a:t>No Aggregation</a:t>
            </a:r>
          </a:p>
        </p:txBody>
      </p:sp>
      <p:sp>
        <p:nvSpPr>
          <p:cNvPr id="7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0013603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8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Trainer: </a:t>
            </a:r>
            <a:r>
              <a:rPr lang="en-US" sz="1400" noProof="0" dirty="0">
                <a:solidFill>
                  <a:schemeClr val="tx1"/>
                </a:solidFill>
                <a:latin typeface="Calibri" panose="020F0502020204030204"/>
              </a:rPr>
              <a:t>Anubhav Oberoy &amp; Shubham Singh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7DFFBA00-3F6B-7530-4FCB-CBDCDC582F28}"/>
              </a:ext>
            </a:extLst>
          </p:cNvPr>
          <p:cNvSpPr txBox="1">
            <a:spLocks/>
          </p:cNvSpPr>
          <p:nvPr/>
        </p:nvSpPr>
        <p:spPr>
          <a:xfrm>
            <a:off x="310766" y="45119"/>
            <a:ext cx="11245612" cy="711081"/>
          </a:xfrm>
          <a:prstGeom prst="rect">
            <a:avLst/>
          </a:prstGeom>
        </p:spPr>
        <p:txBody>
          <a:bodyPr vert="horz" lIns="0" tIns="60949" rIns="0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oper Black" panose="0208090404030B020404" pitchFamily="18" charset="0"/>
              </a:rPr>
              <a:t>SAP HANA Architecture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A36A59-F648-0128-749B-CA78EC1A9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078" y="209217"/>
            <a:ext cx="716699" cy="7078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ED1E98-3CB2-61C5-CF3E-37A69D658D39}"/>
              </a:ext>
            </a:extLst>
          </p:cNvPr>
          <p:cNvSpPr txBox="1"/>
          <p:nvPr/>
        </p:nvSpPr>
        <p:spPr>
          <a:xfrm>
            <a:off x="310766" y="815451"/>
            <a:ext cx="11691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SAP HANA</a:t>
            </a:r>
            <a:r>
              <a:rPr lang="en-US" sz="1800" dirty="0"/>
              <a:t> System </a:t>
            </a:r>
            <a:r>
              <a:rPr lang="en-US" sz="1800" b="1" dirty="0"/>
              <a:t>Architecture</a:t>
            </a:r>
            <a:r>
              <a:rPr lang="en-US" sz="1800" dirty="0"/>
              <a:t> Overview. An </a:t>
            </a:r>
            <a:r>
              <a:rPr lang="en-US" sz="1800" b="1" dirty="0"/>
              <a:t>SAP HANA</a:t>
            </a:r>
            <a:r>
              <a:rPr lang="en-US" sz="1800" dirty="0"/>
              <a:t> system comprises multiple isolated databases and may consist of one host or a cluster of several hosts. An </a:t>
            </a:r>
            <a:r>
              <a:rPr lang="en-US" sz="1800" b="1" dirty="0"/>
              <a:t>SAP HANA</a:t>
            </a:r>
            <a:r>
              <a:rPr lang="en-US" sz="1800" dirty="0"/>
              <a:t> system is identified by a single system ID (SID) and contains one or more tenant databases and one system database.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B2EEB4-9464-A7F5-C8D3-2994CD924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891181"/>
            <a:ext cx="10811650" cy="4606748"/>
          </a:xfrm>
          <a:prstGeom prst="rect">
            <a:avLst/>
          </a:prstGeom>
        </p:spPr>
      </p:pic>
      <p:sp>
        <p:nvSpPr>
          <p:cNvPr id="17" name="Footer Placeholder 45">
            <a:extLst>
              <a:ext uri="{FF2B5EF4-FFF2-40B4-BE49-F238E27FC236}">
                <a16:creationId xmlns:a16="http://schemas.microsoft.com/office/drawing/2014/main" id="{EFF61D2F-759B-E852-061F-251F40295E39}"/>
              </a:ext>
            </a:extLst>
          </p:cNvPr>
          <p:cNvSpPr txBox="1">
            <a:spLocks/>
          </p:cNvSpPr>
          <p:nvPr/>
        </p:nvSpPr>
        <p:spPr>
          <a:xfrm>
            <a:off x="8767092" y="6677744"/>
            <a:ext cx="3528392" cy="287537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sz="1400">
                <a:solidFill>
                  <a:schemeClr val="tx1"/>
                </a:solidFill>
                <a:latin typeface="Calibri" panose="020F0502020204030204"/>
              </a:rPr>
              <a:t>Trainer: Anubhav Oberoy &amp; Shubham Singh</a:t>
            </a:r>
            <a:endParaRPr lang="en-US" sz="1400" dirty="0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34654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61764" y="133136"/>
            <a:ext cx="11245612" cy="711081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S/4 HANA, Suite on HANA and ABAP on HANA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D05779-92C9-4167-9FAF-2640F8D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68874E-C0FA-4ADA-BBF6-2FE5710B408A}"/>
              </a:ext>
            </a:extLst>
          </p:cNvPr>
          <p:cNvSpPr txBox="1"/>
          <p:nvPr/>
        </p:nvSpPr>
        <p:spPr>
          <a:xfrm>
            <a:off x="261764" y="923731"/>
            <a:ext cx="11802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Suite on HANA – Replace existing Any DB with HANA – SAP Product</a:t>
            </a:r>
          </a:p>
          <a:p>
            <a:r>
              <a:rPr lang="en-US" sz="1800" dirty="0"/>
              <a:t>S/4HANA – is also a product which is successor of Suite on HANA, Only runs on HANA – 2029 (all companies will be S/4)</a:t>
            </a:r>
          </a:p>
          <a:p>
            <a:endParaRPr lang="en-US" sz="1800" dirty="0"/>
          </a:p>
          <a:p>
            <a:r>
              <a:rPr lang="en-US" sz="1800" dirty="0"/>
              <a:t>ABAP on HANA – Technology on which these products are designed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842416-E174-4BCB-979E-6DFC3C0F5942}"/>
              </a:ext>
            </a:extLst>
          </p:cNvPr>
          <p:cNvSpPr txBox="1"/>
          <p:nvPr/>
        </p:nvSpPr>
        <p:spPr>
          <a:xfrm>
            <a:off x="9049205" y="3121268"/>
            <a:ext cx="294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Code push down</a:t>
            </a:r>
          </a:p>
          <a:p>
            <a:r>
              <a:rPr lang="en-US" sz="1800" dirty="0"/>
              <a:t>Code-to-data-paradigm</a:t>
            </a:r>
          </a:p>
          <a:p>
            <a:r>
              <a:rPr lang="en-US" sz="1800" dirty="0"/>
              <a:t>Most of the processing is pushed down to DB</a:t>
            </a:r>
          </a:p>
          <a:p>
            <a:endParaRPr lang="en-US" sz="1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38" y="2545700"/>
            <a:ext cx="8466667" cy="3504762"/>
          </a:xfrm>
          <a:prstGeom prst="rect">
            <a:avLst/>
          </a:prstGeom>
        </p:spPr>
      </p:pic>
      <p:sp>
        <p:nvSpPr>
          <p:cNvPr id="9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4692" y="6525344"/>
            <a:ext cx="3528392" cy="28753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298732194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CC554-5F5F-4C41-842A-E233080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1102" y="6446501"/>
            <a:ext cx="330114" cy="366087"/>
          </a:xfrm>
        </p:spPr>
        <p:txBody>
          <a:bodyPr/>
          <a:lstStyle/>
          <a:p>
            <a:fld id="{96E69268-9C8B-4EBF-A9EE-DC5DC2D48DC3}" type="slidenum">
              <a:rPr lang="en-US" sz="1333"/>
              <a:pPr/>
              <a:t>9</a:t>
            </a:fld>
            <a:endParaRPr lang="en-US" sz="1333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312175-0071-5A91-06A9-3499F67EC833}"/>
              </a:ext>
            </a:extLst>
          </p:cNvPr>
          <p:cNvSpPr txBox="1"/>
          <p:nvPr/>
        </p:nvSpPr>
        <p:spPr>
          <a:xfrm>
            <a:off x="191293" y="895"/>
            <a:ext cx="11388090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99" dirty="0">
                <a:latin typeface="Cooper Black" panose="0208090404030B020404" pitchFamily="18" charset="0"/>
              </a:rPr>
              <a:t>Development Tools</a:t>
            </a:r>
            <a:endParaRPr lang="en-IN" sz="3599" dirty="0">
              <a:latin typeface="Cooper Black" panose="0208090404030B020404" pitchFamily="18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D74A459-5026-1C16-D687-693CF0DC1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731" y="22701"/>
            <a:ext cx="467292" cy="46154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D4A4263-31BE-CA6B-BA36-2720426F88EB}"/>
              </a:ext>
            </a:extLst>
          </p:cNvPr>
          <p:cNvSpPr txBox="1"/>
          <p:nvPr/>
        </p:nvSpPr>
        <p:spPr>
          <a:xfrm>
            <a:off x="-12654" y="6538842"/>
            <a:ext cx="2604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www.anubhavtrainings.com</a:t>
            </a:r>
            <a:endParaRPr lang="en-IN" sz="1400" dirty="0">
              <a:solidFill>
                <a:srgbClr val="FFC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2F322C-AB09-FCE1-062F-85ED109867FC}"/>
              </a:ext>
            </a:extLst>
          </p:cNvPr>
          <p:cNvSpPr/>
          <p:nvPr/>
        </p:nvSpPr>
        <p:spPr>
          <a:xfrm>
            <a:off x="6067121" y="1936786"/>
            <a:ext cx="4680520" cy="16561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SAP </a:t>
            </a:r>
            <a:r>
              <a:rPr lang="en-US" dirty="0" err="1"/>
              <a:t>Netweaver</a:t>
            </a:r>
            <a:endParaRPr lang="en-US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EB28A3DE-4048-AF1D-309B-3DDCD840E0E6}"/>
              </a:ext>
            </a:extLst>
          </p:cNvPr>
          <p:cNvSpPr/>
          <p:nvPr/>
        </p:nvSpPr>
        <p:spPr>
          <a:xfrm>
            <a:off x="6895213" y="4450610"/>
            <a:ext cx="3024336" cy="208823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- HANA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6C4CAB-CD8E-1D05-58C5-2032936023E2}"/>
              </a:ext>
            </a:extLst>
          </p:cNvPr>
          <p:cNvSpPr/>
          <p:nvPr/>
        </p:nvSpPr>
        <p:spPr>
          <a:xfrm>
            <a:off x="405780" y="836712"/>
            <a:ext cx="2304256" cy="1080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SAPGUI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1D4C17C-133E-4C6D-7D1D-79E61CF9EAA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710036" y="1376772"/>
            <a:ext cx="3240360" cy="828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30A5FE6-8AF4-8BA2-BFB0-3BBE91C02A02}"/>
              </a:ext>
            </a:extLst>
          </p:cNvPr>
          <p:cNvSpPr/>
          <p:nvPr/>
        </p:nvSpPr>
        <p:spPr>
          <a:xfrm>
            <a:off x="372549" y="5599550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HANA Studio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65796-8940-B84F-2A50-40BB48E9303B}"/>
              </a:ext>
            </a:extLst>
          </p:cNvPr>
          <p:cNvSpPr/>
          <p:nvPr/>
        </p:nvSpPr>
        <p:spPr>
          <a:xfrm>
            <a:off x="405780" y="3254135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Eclipse </a:t>
            </a:r>
          </a:p>
          <a:p>
            <a:pPr algn="ctr"/>
            <a:r>
              <a:rPr lang="en-US" sz="1600" dirty="0"/>
              <a:t>(open source)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3C0BC1-AF71-4325-2CA0-AB68D44F745F}"/>
              </a:ext>
            </a:extLst>
          </p:cNvPr>
          <p:cNvSpPr/>
          <p:nvPr/>
        </p:nvSpPr>
        <p:spPr>
          <a:xfrm>
            <a:off x="405780" y="2764878"/>
            <a:ext cx="2376264" cy="4892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ADT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7C5E406A-6E90-65C0-6F29-233326A5BEA0}"/>
              </a:ext>
            </a:extLst>
          </p:cNvPr>
          <p:cNvSpPr/>
          <p:nvPr/>
        </p:nvSpPr>
        <p:spPr>
          <a:xfrm>
            <a:off x="-1250404" y="1988839"/>
            <a:ext cx="1656184" cy="1003673"/>
          </a:xfrm>
          <a:prstGeom prst="wedgeEllipseCallout">
            <a:avLst>
              <a:gd name="adj1" fmla="val 67426"/>
              <a:gd name="adj2" fmla="val 435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ABAP Development Tools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0BF7056-0A9C-F7D9-30D3-6C5028925D3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782044" y="2992512"/>
            <a:ext cx="3240360" cy="621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2F9A4DD-F029-9903-8239-6239EF83B319}"/>
              </a:ext>
            </a:extLst>
          </p:cNvPr>
          <p:cNvCxnSpPr>
            <a:stCxn id="9" idx="3"/>
          </p:cNvCxnSpPr>
          <p:nvPr/>
        </p:nvCxnSpPr>
        <p:spPr>
          <a:xfrm flipV="1">
            <a:off x="2748813" y="5517232"/>
            <a:ext cx="4065679" cy="442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E3D6349F-BB2C-18E8-D939-3C18A78BC860}"/>
              </a:ext>
            </a:extLst>
          </p:cNvPr>
          <p:cNvSpPr/>
          <p:nvPr/>
        </p:nvSpPr>
        <p:spPr>
          <a:xfrm>
            <a:off x="8398668" y="3592970"/>
            <a:ext cx="288032" cy="85764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B7FACB-89EB-4439-9F54-1FF21251BC93}"/>
              </a:ext>
            </a:extLst>
          </p:cNvPr>
          <p:cNvCxnSpPr>
            <a:cxnSpLocks/>
          </p:cNvCxnSpPr>
          <p:nvPr/>
        </p:nvCxnSpPr>
        <p:spPr>
          <a:xfrm>
            <a:off x="5230316" y="647098"/>
            <a:ext cx="72008" cy="609427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37D839D-99CB-BFCC-F2F6-7CBDDEC72F65}"/>
              </a:ext>
            </a:extLst>
          </p:cNvPr>
          <p:cNvSpPr/>
          <p:nvPr/>
        </p:nvSpPr>
        <p:spPr>
          <a:xfrm>
            <a:off x="9766820" y="2691845"/>
            <a:ext cx="1659833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24558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26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6249DF"/>
      </a:accent1>
      <a:accent2>
        <a:srgbClr val="03BAC8"/>
      </a:accent2>
      <a:accent3>
        <a:srgbClr val="F9F7F3"/>
      </a:accent3>
      <a:accent4>
        <a:srgbClr val="EDDEA4"/>
      </a:accent4>
      <a:accent5>
        <a:srgbClr val="F7A072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7224</TotalTime>
  <Words>2086</Words>
  <Application>Microsoft Office PowerPoint</Application>
  <PresentationFormat>Custom</PresentationFormat>
  <Paragraphs>272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Cooper Black</vt:lpstr>
      <vt:lpstr>Franklin Gothic Heavy</vt:lpstr>
      <vt:lpstr>Segoe UI</vt:lpstr>
      <vt:lpstr>Segoe UI Black</vt:lpstr>
      <vt:lpstr>Wingdings</vt:lpstr>
      <vt:lpstr>Office Theme</vt:lpstr>
      <vt:lpstr>SAP S/4HANA CDS, SAC Training Day 1</vt:lpstr>
      <vt:lpstr>PowerPoint Presentation</vt:lpstr>
      <vt:lpstr>Who is this course for?</vt:lpstr>
      <vt:lpstr>Agenda – Day 1</vt:lpstr>
      <vt:lpstr>What is SAP HANA?</vt:lpstr>
      <vt:lpstr>Hardware &amp; Software Innovation</vt:lpstr>
      <vt:lpstr>PowerPoint Presentation</vt:lpstr>
      <vt:lpstr>S/4 HANA, Suite on HANA and ABAP on HANA</vt:lpstr>
      <vt:lpstr>PowerPoint Presentation</vt:lpstr>
      <vt:lpstr>ADT Installation and System Access</vt:lpstr>
      <vt:lpstr>PowerPoint Presentation</vt:lpstr>
      <vt:lpstr>PowerPoint Presentation</vt:lpstr>
      <vt:lpstr>Setting up VS Code Development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EPM Data Model</vt:lpstr>
      <vt:lpstr>PowerPoint Presentation</vt:lpstr>
      <vt:lpstr>Create First CDS view</vt:lpstr>
      <vt:lpstr>Consume CDS in ABAP program</vt:lpstr>
      <vt:lpstr>Questions?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174</cp:revision>
  <dcterms:created xsi:type="dcterms:W3CDTF">2013-09-12T13:05:01Z</dcterms:created>
  <dcterms:modified xsi:type="dcterms:W3CDTF">2023-12-05T07:28:24Z</dcterms:modified>
</cp:coreProperties>
</file>