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5" r:id="rId3"/>
  </p:sldMasterIdLst>
  <p:notesMasterIdLst>
    <p:notesMasterId r:id="rId17"/>
  </p:notesMasterIdLst>
  <p:sldIdLst>
    <p:sldId id="276" r:id="rId4"/>
    <p:sldId id="463" r:id="rId5"/>
    <p:sldId id="421" r:id="rId6"/>
    <p:sldId id="422" r:id="rId7"/>
    <p:sldId id="478" r:id="rId8"/>
    <p:sldId id="414" r:id="rId9"/>
    <p:sldId id="424" r:id="rId10"/>
    <p:sldId id="476" r:id="rId11"/>
    <p:sldId id="425" r:id="rId12"/>
    <p:sldId id="1054" r:id="rId13"/>
    <p:sldId id="1038" r:id="rId14"/>
    <p:sldId id="280" r:id="rId15"/>
    <p:sldId id="287"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9444" autoAdjust="0"/>
  </p:normalViewPr>
  <p:slideViewPr>
    <p:cSldViewPr>
      <p:cViewPr varScale="1">
        <p:scale>
          <a:sx n="99" d="100"/>
          <a:sy n="99" d="100"/>
        </p:scale>
        <p:origin x="1052" y="4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1/24/2024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4262152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4925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5231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509240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67765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779520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2690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64326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57122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30197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29065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5877965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355856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6"/>
            <a:ext cx="10827834" cy="1362075"/>
          </a:xfrm>
        </p:spPr>
        <p:txBody>
          <a:bodyPr anchor="t"/>
          <a:lstStyle>
            <a:lvl1pPr algn="ctr">
              <a:defRPr sz="5298"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992805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4"/>
            <a:ext cx="9195625" cy="1470025"/>
          </a:xfrm>
        </p:spPr>
        <p:txBody>
          <a:bodyPr anchor="t">
            <a:normAutofit/>
          </a:bodyPr>
          <a:lstStyle>
            <a:lvl1pPr algn="l">
              <a:defRPr sz="4399"/>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399">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947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80998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8667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1507929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560130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3" y="4794325"/>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3" y="4277817"/>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797972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2944023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22029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1196752"/>
            <a:ext cx="440469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615077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41"/>
            <a:ext cx="4404851" cy="1642193"/>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2060848"/>
            <a:ext cx="4404692" cy="3816424"/>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17068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7439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1628019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641430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83964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14015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1/24/2024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30513912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8712750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amui5/saccorptraining/blob/master/day%202/SAC%20Requirement%20-%20Mobility%20Company.pdf" TargetMode="External"/><Relationship Id="rId2" Type="http://schemas.openxmlformats.org/officeDocument/2006/relationships/image" Target="../media/image5.png"/><Relationship Id="rId1" Type="http://schemas.openxmlformats.org/officeDocument/2006/relationships/slideLayout" Target="../slideLayouts/slideLayout33.xml"/><Relationship Id="rId4" Type="http://schemas.openxmlformats.org/officeDocument/2006/relationships/hyperlink" Target="https://github.com/samui5/saccorptraining/blob/master/day%202/Sales_Data_Target.xlsx"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amui5/saccorptraining/blob/master/day%203/HR%20Delta.xlsx" TargetMode="External"/><Relationship Id="rId2" Type="http://schemas.openxmlformats.org/officeDocument/2006/relationships/image" Target="../media/image5.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696" y="189484"/>
            <a:ext cx="11289067" cy="710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defRPr/>
            </a:pPr>
            <a:r>
              <a:rPr lang="en-US" sz="4399" b="1" dirty="0">
                <a:solidFill>
                  <a:prstClr val="black"/>
                </a:solidFill>
                <a:latin typeface="Calibri Light" panose="020F0302020204030204"/>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0419" y="6547770"/>
            <a:ext cx="2224715" cy="203567"/>
          </a:xfrm>
        </p:spPr>
        <p:txBody>
          <a:bodyPr/>
          <a:lstStyle/>
          <a:p>
            <a:pPr defTabSz="914126">
              <a:defRPr/>
            </a:pPr>
            <a:r>
              <a:rPr lang="en-US" b="1" dirty="0">
                <a:solidFill>
                  <a:prstClr val="black"/>
                </a:solidFill>
                <a:latin typeface="Calibri" panose="020F0502020204030204"/>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14" y="982990"/>
            <a:ext cx="11693197"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Hands on- BI Scenario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Add Waterfall chart</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Stack Column Chart with Heatmaps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Dynamic page filtering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Table Control and Styling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Measure based dimension </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Filtering data based on dimension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Blending</a:t>
            </a:r>
          </a:p>
          <a:p>
            <a:pPr>
              <a:defRPr/>
            </a:pPr>
            <a:r>
              <a:rPr lang="en-US" sz="1600" dirty="0">
                <a:solidFill>
                  <a:prstClr val="black"/>
                </a:solidFill>
                <a:latin typeface="Calibri" panose="020F0502020204030204"/>
              </a:rPr>
              <a:t>	- Concept of Trellis and Chart Scaling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 updates &amp; Advance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data model using google drive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hierarchies and Basic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Update Models using Draft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Concept of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Create Reference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Conditional Formatting</a:t>
            </a: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Types of filters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25761C1B-BB4B-4309-8F96-649C079CD9A7}"/>
              </a:ext>
            </a:extLst>
          </p:cNvPr>
          <p:cNvSpPr txBox="1"/>
          <p:nvPr/>
        </p:nvSpPr>
        <p:spPr>
          <a:xfrm>
            <a:off x="76180" y="991236"/>
            <a:ext cx="7389475" cy="1076937"/>
          </a:xfrm>
          <a:prstGeom prst="rect">
            <a:avLst/>
          </a:prstGeom>
          <a:noFill/>
        </p:spPr>
        <p:txBody>
          <a:bodyPr wrap="square" rtlCol="0">
            <a:spAutoFit/>
          </a:bodyPr>
          <a:lstStyle/>
          <a:p>
            <a:pPr defTabSz="914126"/>
            <a:r>
              <a:rPr lang="en-US" sz="3199" dirty="0">
                <a:solidFill>
                  <a:prstClr val="black"/>
                </a:solidFill>
                <a:latin typeface="Calibri"/>
              </a:rPr>
              <a:t>Page filter – Applies only to current page</a:t>
            </a:r>
          </a:p>
          <a:p>
            <a:pPr defTabSz="914126"/>
            <a:r>
              <a:rPr lang="en-US" sz="3199" dirty="0">
                <a:solidFill>
                  <a:prstClr val="black"/>
                </a:solidFill>
                <a:latin typeface="Calibri"/>
              </a:rPr>
              <a:t>Story Filter – Entire story</a:t>
            </a:r>
          </a:p>
        </p:txBody>
      </p:sp>
    </p:spTree>
    <p:extLst>
      <p:ext uri="{BB962C8B-B14F-4D97-AF65-F5344CB8AC3E}">
        <p14:creationId xmlns:p14="http://schemas.microsoft.com/office/powerpoint/2010/main" val="37019368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Standard Practice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64096A4-ACF5-4B89-84C0-06BEDE6C22A2}"/>
              </a:ext>
            </a:extLst>
          </p:cNvPr>
          <p:cNvSpPr txBox="1"/>
          <p:nvPr/>
        </p:nvSpPr>
        <p:spPr>
          <a:xfrm>
            <a:off x="152360" y="991235"/>
            <a:ext cx="11960285" cy="1569251"/>
          </a:xfrm>
          <a:prstGeom prst="rect">
            <a:avLst/>
          </a:prstGeom>
          <a:noFill/>
        </p:spPr>
        <p:txBody>
          <a:bodyPr wrap="square" rtlCol="0">
            <a:spAutoFit/>
          </a:bodyPr>
          <a:lstStyle/>
          <a:p>
            <a:pPr marL="342797" indent="-342797" defTabSz="914126">
              <a:buFont typeface="Arial" panose="020B0604020202020204" pitchFamily="34" charset="0"/>
              <a:buChar char="•"/>
            </a:pPr>
            <a:r>
              <a:rPr lang="en-US" sz="2399" dirty="0">
                <a:solidFill>
                  <a:prstClr val="black"/>
                </a:solidFill>
                <a:latin typeface="Calibri"/>
              </a:rPr>
              <a:t>The pre-requisite to make sure that our design is a good dashboard with accuracy, it depends on input data. </a:t>
            </a:r>
          </a:p>
          <a:p>
            <a:pPr marL="342797" indent="-342797" defTabSz="914126">
              <a:buFont typeface="Arial" panose="020B0604020202020204" pitchFamily="34" charset="0"/>
              <a:buChar char="•"/>
            </a:pPr>
            <a:r>
              <a:rPr lang="en-US" sz="2399" dirty="0">
                <a:solidFill>
                  <a:prstClr val="black"/>
                </a:solidFill>
                <a:latin typeface="Calibri"/>
              </a:rPr>
              <a:t>In case the data has anomalies (blank, errors) You can use data wrangling to correct it but remember that we should ask the source to correct as much as possible.</a:t>
            </a:r>
          </a:p>
        </p:txBody>
      </p:sp>
      <p:sp>
        <p:nvSpPr>
          <p:cNvPr id="136" name="TextBox 135">
            <a:extLst>
              <a:ext uri="{FF2B5EF4-FFF2-40B4-BE49-F238E27FC236}">
                <a16:creationId xmlns:a16="http://schemas.microsoft.com/office/drawing/2014/main" id="{CABA582B-59ED-49F2-A08E-9E0857A8D8D7}"/>
              </a:ext>
            </a:extLst>
          </p:cNvPr>
          <p:cNvSpPr txBox="1"/>
          <p:nvPr/>
        </p:nvSpPr>
        <p:spPr>
          <a:xfrm>
            <a:off x="152360" y="2745483"/>
            <a:ext cx="11825002" cy="369236"/>
          </a:xfrm>
          <a:prstGeom prst="rect">
            <a:avLst/>
          </a:prstGeom>
          <a:noFill/>
        </p:spPr>
        <p:txBody>
          <a:bodyPr wrap="square">
            <a:spAutoFit/>
          </a:bodyPr>
          <a:lstStyle/>
          <a:p>
            <a:pPr defTabSz="914126"/>
            <a:r>
              <a:rPr lang="en-US" sz="1799" dirty="0">
                <a:solidFill>
                  <a:prstClr val="black"/>
                </a:solidFill>
                <a:latin typeface="Calibri"/>
              </a:rPr>
              <a:t>https://www.rdocumentation.org/packages/wordcloud/versions/2.6/topics/wordcloud</a:t>
            </a:r>
          </a:p>
        </p:txBody>
      </p:sp>
    </p:spTree>
    <p:extLst>
      <p:ext uri="{BB962C8B-B14F-4D97-AF65-F5344CB8AC3E}">
        <p14:creationId xmlns:p14="http://schemas.microsoft.com/office/powerpoint/2010/main" val="34707250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92511-C87D-4501-AA28-268903810C73}"/>
              </a:ext>
            </a:extLst>
          </p:cNvPr>
          <p:cNvSpPr/>
          <p:nvPr/>
        </p:nvSpPr>
        <p:spPr>
          <a:xfrm>
            <a:off x="1475990" y="943622"/>
            <a:ext cx="3056729" cy="2342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Table 1</a:t>
            </a:r>
          </a:p>
          <a:p>
            <a:pPr algn="ctr" defTabSz="914126"/>
            <a:r>
              <a:rPr lang="en-US" sz="1799" dirty="0">
                <a:solidFill>
                  <a:prstClr val="white"/>
                </a:solidFill>
                <a:latin typeface="Calibri" panose="020F0502020204030204"/>
              </a:rPr>
              <a:t>Model 1</a:t>
            </a:r>
          </a:p>
          <a:p>
            <a:pPr algn="ctr" defTabSz="914126"/>
            <a:endParaRPr lang="en-US" sz="1799" dirty="0">
              <a:solidFill>
                <a:prstClr val="white"/>
              </a:solidFill>
              <a:latin typeface="Calibri" panose="020F0502020204030204"/>
            </a:endParaRPr>
          </a:p>
          <a:p>
            <a:pPr algn="ctr" defTabSz="914126"/>
            <a:r>
              <a:rPr lang="en-US" sz="1799" dirty="0">
                <a:solidFill>
                  <a:prstClr val="white"/>
                </a:solidFill>
                <a:latin typeface="Calibri" panose="020F0502020204030204"/>
              </a:rPr>
              <a:t>Actual Sales Data</a:t>
            </a:r>
          </a:p>
        </p:txBody>
      </p:sp>
      <p:sp>
        <p:nvSpPr>
          <p:cNvPr id="3" name="Rectangle 2">
            <a:extLst>
              <a:ext uri="{FF2B5EF4-FFF2-40B4-BE49-F238E27FC236}">
                <a16:creationId xmlns:a16="http://schemas.microsoft.com/office/drawing/2014/main" id="{56A72DA0-41C8-490D-80FB-0180E1CD9D86}"/>
              </a:ext>
            </a:extLst>
          </p:cNvPr>
          <p:cNvSpPr/>
          <p:nvPr/>
        </p:nvSpPr>
        <p:spPr>
          <a:xfrm>
            <a:off x="6589583" y="1895874"/>
            <a:ext cx="3056729" cy="2342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Table 2</a:t>
            </a:r>
          </a:p>
          <a:p>
            <a:pPr algn="ctr" defTabSz="914126"/>
            <a:r>
              <a:rPr lang="en-US" sz="1799" dirty="0">
                <a:solidFill>
                  <a:prstClr val="white"/>
                </a:solidFill>
                <a:latin typeface="Calibri" panose="020F0502020204030204"/>
              </a:rPr>
              <a:t>Model 2</a:t>
            </a:r>
          </a:p>
          <a:p>
            <a:pPr algn="ctr" defTabSz="914126"/>
            <a:endParaRPr lang="en-US" sz="1799" dirty="0">
              <a:solidFill>
                <a:prstClr val="white"/>
              </a:solidFill>
              <a:latin typeface="Calibri" panose="020F0502020204030204"/>
            </a:endParaRPr>
          </a:p>
          <a:p>
            <a:pPr algn="ctr" defTabSz="914126"/>
            <a:r>
              <a:rPr lang="en-US" sz="1799" dirty="0">
                <a:solidFill>
                  <a:prstClr val="white"/>
                </a:solidFill>
                <a:latin typeface="Calibri" panose="020F0502020204030204"/>
              </a:rPr>
              <a:t>Target Sales Data</a:t>
            </a:r>
          </a:p>
        </p:txBody>
      </p:sp>
      <p:cxnSp>
        <p:nvCxnSpPr>
          <p:cNvPr id="5" name="Connector: Elbow 4">
            <a:extLst>
              <a:ext uri="{FF2B5EF4-FFF2-40B4-BE49-F238E27FC236}">
                <a16:creationId xmlns:a16="http://schemas.microsoft.com/office/drawing/2014/main" id="{C21F0BBA-2CE2-4366-B851-19B6E82163ED}"/>
              </a:ext>
            </a:extLst>
          </p:cNvPr>
          <p:cNvCxnSpPr>
            <a:cxnSpLocks/>
          </p:cNvCxnSpPr>
          <p:nvPr/>
        </p:nvCxnSpPr>
        <p:spPr>
          <a:xfrm>
            <a:off x="4570810" y="2114892"/>
            <a:ext cx="2056864" cy="9522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D17A8E-996A-42E4-AFEA-4A3D51B6DF2E}"/>
              </a:ext>
            </a:extLst>
          </p:cNvPr>
          <p:cNvSpPr txBox="1"/>
          <p:nvPr/>
        </p:nvSpPr>
        <p:spPr>
          <a:xfrm>
            <a:off x="4856485" y="1359221"/>
            <a:ext cx="1485513" cy="1200016"/>
          </a:xfrm>
          <a:prstGeom prst="rect">
            <a:avLst/>
          </a:prstGeom>
          <a:noFill/>
        </p:spPr>
        <p:txBody>
          <a:bodyPr wrap="square" rtlCol="0">
            <a:spAutoFit/>
          </a:bodyPr>
          <a:lstStyle/>
          <a:p>
            <a:pPr defTabSz="914126"/>
            <a:r>
              <a:rPr lang="en-US" sz="1799" dirty="0">
                <a:solidFill>
                  <a:prstClr val="black"/>
                </a:solidFill>
                <a:latin typeface="Calibri" panose="020F0502020204030204"/>
              </a:rPr>
              <a:t>Foreign Key</a:t>
            </a:r>
          </a:p>
          <a:p>
            <a:pPr defTabSz="914126"/>
            <a:r>
              <a:rPr lang="en-US" sz="1799" dirty="0">
                <a:solidFill>
                  <a:prstClr val="black"/>
                </a:solidFill>
                <a:latin typeface="Calibri" panose="020F0502020204030204"/>
              </a:rPr>
              <a:t>Joins</a:t>
            </a:r>
          </a:p>
          <a:p>
            <a:pPr defTabSz="914126"/>
            <a:endParaRPr lang="en-US" sz="1799" dirty="0">
              <a:solidFill>
                <a:prstClr val="black"/>
              </a:solidFill>
              <a:latin typeface="Calibri" panose="020F0502020204030204"/>
            </a:endParaRPr>
          </a:p>
          <a:p>
            <a:pPr defTabSz="914126"/>
            <a:r>
              <a:rPr lang="en-US" sz="1799" b="1" dirty="0">
                <a:solidFill>
                  <a:prstClr val="black"/>
                </a:solidFill>
                <a:latin typeface="Calibri" panose="020F0502020204030204"/>
              </a:rPr>
              <a:t>Blending</a:t>
            </a:r>
          </a:p>
        </p:txBody>
      </p:sp>
      <p:sp>
        <p:nvSpPr>
          <p:cNvPr id="7" name="TextBox 6">
            <a:extLst>
              <a:ext uri="{FF2B5EF4-FFF2-40B4-BE49-F238E27FC236}">
                <a16:creationId xmlns:a16="http://schemas.microsoft.com/office/drawing/2014/main" id="{E1FE8173-FA9C-471E-A4AC-86C7B4671238}"/>
              </a:ext>
            </a:extLst>
          </p:cNvPr>
          <p:cNvSpPr txBox="1"/>
          <p:nvPr/>
        </p:nvSpPr>
        <p:spPr>
          <a:xfrm>
            <a:off x="85701" y="3790857"/>
            <a:ext cx="6922873" cy="2307723"/>
          </a:xfrm>
          <a:prstGeom prst="rect">
            <a:avLst/>
          </a:prstGeom>
          <a:noFill/>
        </p:spPr>
        <p:txBody>
          <a:bodyPr wrap="square" rtlCol="0">
            <a:spAutoFit/>
          </a:bodyPr>
          <a:lstStyle/>
          <a:p>
            <a:pPr defTabSz="914126"/>
            <a:r>
              <a:rPr lang="en-US" sz="1799" dirty="0">
                <a:solidFill>
                  <a:prstClr val="black"/>
                </a:solidFill>
                <a:latin typeface="Calibri" panose="020F0502020204030204"/>
              </a:rPr>
              <a:t>Products		Planned(Target)		Achieved(Actual)</a:t>
            </a:r>
          </a:p>
          <a:p>
            <a:pPr defTabSz="914126"/>
            <a:endParaRPr lang="en-US" sz="1799" dirty="0">
              <a:solidFill>
                <a:prstClr val="black"/>
              </a:solidFill>
              <a:latin typeface="Calibri" panose="020F0502020204030204"/>
            </a:endParaRPr>
          </a:p>
          <a:p>
            <a:pPr defTabSz="914126"/>
            <a:r>
              <a:rPr lang="en-US" sz="1799" dirty="0">
                <a:solidFill>
                  <a:prstClr val="black"/>
                </a:solidFill>
                <a:latin typeface="Calibri" panose="020F0502020204030204"/>
              </a:rPr>
              <a:t>PR1		100			30	</a:t>
            </a:r>
          </a:p>
          <a:p>
            <a:pPr defTabSz="914126"/>
            <a:r>
              <a:rPr lang="en-US" sz="1799" dirty="0">
                <a:solidFill>
                  <a:prstClr val="black"/>
                </a:solidFill>
                <a:latin typeface="Calibri" panose="020F0502020204030204"/>
              </a:rPr>
              <a:t>PR2		600			950</a:t>
            </a:r>
          </a:p>
          <a:p>
            <a:pPr defTabSz="914126"/>
            <a:r>
              <a:rPr lang="en-US" sz="1799" dirty="0">
                <a:solidFill>
                  <a:prstClr val="black"/>
                </a:solidFill>
                <a:latin typeface="Calibri" panose="020F0502020204030204"/>
              </a:rPr>
              <a:t>…</a:t>
            </a:r>
          </a:p>
          <a:p>
            <a:pPr defTabSz="914126"/>
            <a:r>
              <a:rPr lang="en-US" sz="1799" dirty="0">
                <a:solidFill>
                  <a:prstClr val="black"/>
                </a:solidFill>
                <a:latin typeface="Calibri" panose="020F0502020204030204"/>
              </a:rPr>
              <a:t>…</a:t>
            </a:r>
          </a:p>
          <a:p>
            <a:pPr defTabSz="914126"/>
            <a:endParaRPr lang="en-US" sz="1799" dirty="0">
              <a:solidFill>
                <a:prstClr val="black"/>
              </a:solidFill>
              <a:latin typeface="Calibri" panose="020F0502020204030204"/>
            </a:endParaRPr>
          </a:p>
          <a:p>
            <a:pPr defTabSz="914126"/>
            <a:r>
              <a:rPr lang="en-US" sz="1799" dirty="0">
                <a:solidFill>
                  <a:prstClr val="black"/>
                </a:solidFill>
                <a:latin typeface="Calibri" panose="020F0502020204030204"/>
              </a:rPr>
              <a:t>	</a:t>
            </a:r>
          </a:p>
        </p:txBody>
      </p:sp>
      <p:sp>
        <p:nvSpPr>
          <p:cNvPr id="8" name="TextBox 7">
            <a:extLst>
              <a:ext uri="{FF2B5EF4-FFF2-40B4-BE49-F238E27FC236}">
                <a16:creationId xmlns:a16="http://schemas.microsoft.com/office/drawing/2014/main" id="{FF0C4C50-C428-491F-BEC5-BBA3AC4C572B}"/>
              </a:ext>
            </a:extLst>
          </p:cNvPr>
          <p:cNvSpPr txBox="1"/>
          <p:nvPr/>
        </p:nvSpPr>
        <p:spPr>
          <a:xfrm>
            <a:off x="999865" y="5399565"/>
            <a:ext cx="10684267" cy="923090"/>
          </a:xfrm>
          <a:prstGeom prst="rect">
            <a:avLst/>
          </a:prstGeom>
          <a:noFill/>
        </p:spPr>
        <p:txBody>
          <a:bodyPr wrap="square" rtlCol="0">
            <a:spAutoFit/>
          </a:bodyPr>
          <a:lstStyle/>
          <a:p>
            <a:pPr defTabSz="914126"/>
            <a:r>
              <a:rPr lang="en-US" sz="1799" dirty="0">
                <a:solidFill>
                  <a:prstClr val="black"/>
                </a:solidFill>
                <a:latin typeface="Calibri" panose="020F0502020204030204"/>
              </a:rPr>
              <a:t>Imagine you company has business in 35 countries, you build a chart to show order value per customer segment for entire company. Now your company want you to build the same for each country. Will you create 35 charts by coping each chart for one country?</a:t>
            </a:r>
          </a:p>
        </p:txBody>
      </p:sp>
      <p:sp>
        <p:nvSpPr>
          <p:cNvPr id="9" name="Title 10">
            <a:extLst>
              <a:ext uri="{FF2B5EF4-FFF2-40B4-BE49-F238E27FC236}">
                <a16:creationId xmlns:a16="http://schemas.microsoft.com/office/drawing/2014/main" id="{7A53C695-C9ED-0166-7E64-13515351998B}"/>
              </a:ext>
            </a:extLst>
          </p:cNvPr>
          <p:cNvSpPr txBox="1">
            <a:spLocks/>
          </p:cNvSpPr>
          <p:nvPr/>
        </p:nvSpPr>
        <p:spPr>
          <a:xfrm>
            <a:off x="-20274" y="42237"/>
            <a:ext cx="10967086" cy="710896"/>
          </a:xfrm>
          <a:prstGeom prst="rect">
            <a:avLst/>
          </a:prstGeom>
        </p:spPr>
        <p:txBody>
          <a:bodyPr>
            <a:no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IN" dirty="0">
                <a:solidFill>
                  <a:schemeClr val="tx2">
                    <a:lumMod val="60000"/>
                    <a:lumOff val="40000"/>
                  </a:schemeClr>
                </a:solidFill>
                <a:latin typeface="Patua One" pitchFamily="2" charset="0"/>
              </a:rPr>
              <a:t>Blending</a:t>
            </a:r>
          </a:p>
        </p:txBody>
      </p:sp>
    </p:spTree>
    <p:extLst>
      <p:ext uri="{BB962C8B-B14F-4D97-AF65-F5344CB8AC3E}">
        <p14:creationId xmlns:p14="http://schemas.microsoft.com/office/powerpoint/2010/main" val="302773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Hands-on BI Exercise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360" y="1067416"/>
            <a:ext cx="11427023" cy="830781"/>
          </a:xfrm>
          <a:prstGeom prst="rect">
            <a:avLst/>
          </a:prstGeom>
          <a:noFill/>
        </p:spPr>
        <p:txBody>
          <a:bodyPr wrap="square" rtlCol="0">
            <a:spAutoFit/>
          </a:bodyPr>
          <a:lstStyle/>
          <a:p>
            <a:pPr defTabSz="1218621"/>
            <a:r>
              <a:rPr lang="en-US" sz="2399" dirty="0">
                <a:solidFill>
                  <a:prstClr val="black"/>
                </a:solidFill>
                <a:latin typeface="Calibri"/>
              </a:rPr>
              <a:t>BI Extension Scenario </a:t>
            </a:r>
            <a:r>
              <a:rPr lang="en-US" sz="2399" dirty="0">
                <a:solidFill>
                  <a:prstClr val="black"/>
                </a:solidFill>
                <a:latin typeface="Calibri"/>
                <a:hlinkClick r:id="rId3"/>
              </a:rPr>
              <a:t>here</a:t>
            </a:r>
            <a:endParaRPr lang="en-US" sz="2399" dirty="0">
              <a:solidFill>
                <a:prstClr val="black"/>
              </a:solidFill>
              <a:latin typeface="Calibri"/>
            </a:endParaRPr>
          </a:p>
          <a:p>
            <a:pPr defTabSz="1218621"/>
            <a:r>
              <a:rPr lang="en-US" sz="2399" dirty="0">
                <a:solidFill>
                  <a:prstClr val="black"/>
                </a:solidFill>
                <a:latin typeface="Calibri"/>
              </a:rPr>
              <a:t>Data for blending available </a:t>
            </a:r>
            <a:r>
              <a:rPr lang="en-US" sz="2399" dirty="0">
                <a:solidFill>
                  <a:prstClr val="black"/>
                </a:solidFill>
                <a:latin typeface="Calibri"/>
                <a:hlinkClick r:id="rId4"/>
              </a:rPr>
              <a:t>here</a:t>
            </a:r>
            <a:endParaRPr lang="en-US" sz="2399" dirty="0">
              <a:solidFill>
                <a:prstClr val="black"/>
              </a:solidFill>
              <a:latin typeface="Calibri"/>
            </a:endParaRPr>
          </a:p>
        </p:txBody>
      </p:sp>
      <p:sp>
        <p:nvSpPr>
          <p:cNvPr id="3" name="Rectangle 2">
            <a:extLst>
              <a:ext uri="{FF2B5EF4-FFF2-40B4-BE49-F238E27FC236}">
                <a16:creationId xmlns:a16="http://schemas.microsoft.com/office/drawing/2014/main" id="{7EAE837E-C4EF-418A-9208-3E45FBF4EF3A}"/>
              </a:ext>
            </a:extLst>
          </p:cNvPr>
          <p:cNvSpPr/>
          <p:nvPr/>
        </p:nvSpPr>
        <p:spPr>
          <a:xfrm>
            <a:off x="1190314" y="2543406"/>
            <a:ext cx="3313837" cy="225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SAP Analytics Cloud</a:t>
            </a:r>
          </a:p>
        </p:txBody>
      </p:sp>
      <p:sp>
        <p:nvSpPr>
          <p:cNvPr id="8" name="Rectangle 7">
            <a:extLst>
              <a:ext uri="{FF2B5EF4-FFF2-40B4-BE49-F238E27FC236}">
                <a16:creationId xmlns:a16="http://schemas.microsoft.com/office/drawing/2014/main" id="{5DFA6D9B-31BC-4AD3-B9D8-8D363243EF6B}"/>
              </a:ext>
            </a:extLst>
          </p:cNvPr>
          <p:cNvSpPr/>
          <p:nvPr/>
        </p:nvSpPr>
        <p:spPr>
          <a:xfrm>
            <a:off x="8265546" y="2578519"/>
            <a:ext cx="3313837" cy="225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Google Drive</a:t>
            </a:r>
          </a:p>
          <a:p>
            <a:pPr algn="ctr" defTabSz="914126"/>
            <a:r>
              <a:rPr lang="en-US" sz="1799" dirty="0">
                <a:solidFill>
                  <a:prstClr val="white"/>
                </a:solidFill>
                <a:latin typeface="Calibri"/>
              </a:rPr>
              <a:t>(data source)</a:t>
            </a:r>
          </a:p>
        </p:txBody>
      </p:sp>
      <p:sp>
        <p:nvSpPr>
          <p:cNvPr id="4" name="Scroll: Vertical 3">
            <a:extLst>
              <a:ext uri="{FF2B5EF4-FFF2-40B4-BE49-F238E27FC236}">
                <a16:creationId xmlns:a16="http://schemas.microsoft.com/office/drawing/2014/main" id="{FE78F7FD-219D-4EDD-BD39-186F553A6A05}"/>
              </a:ext>
            </a:extLst>
          </p:cNvPr>
          <p:cNvSpPr/>
          <p:nvPr/>
        </p:nvSpPr>
        <p:spPr>
          <a:xfrm>
            <a:off x="1190314" y="5657269"/>
            <a:ext cx="876072" cy="89214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cxnSp>
        <p:nvCxnSpPr>
          <p:cNvPr id="6" name="Connector: Elbow 5">
            <a:extLst>
              <a:ext uri="{FF2B5EF4-FFF2-40B4-BE49-F238E27FC236}">
                <a16:creationId xmlns:a16="http://schemas.microsoft.com/office/drawing/2014/main" id="{8B450C71-7D10-427D-9643-6FEB73BA6A90}"/>
              </a:ext>
            </a:extLst>
          </p:cNvPr>
          <p:cNvCxnSpPr>
            <a:stCxn id="4" idx="3"/>
            <a:endCxn id="3" idx="2"/>
          </p:cNvCxnSpPr>
          <p:nvPr/>
        </p:nvCxnSpPr>
        <p:spPr>
          <a:xfrm rot="10800000" flipH="1">
            <a:off x="1956877" y="4800244"/>
            <a:ext cx="890355" cy="1303098"/>
          </a:xfrm>
          <a:prstGeom prst="bentConnector4">
            <a:avLst>
              <a:gd name="adj1" fmla="val 100535"/>
              <a:gd name="adj2" fmla="val 6711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croll: Vertical 12">
            <a:extLst>
              <a:ext uri="{FF2B5EF4-FFF2-40B4-BE49-F238E27FC236}">
                <a16:creationId xmlns:a16="http://schemas.microsoft.com/office/drawing/2014/main" id="{7E1355C7-5573-426B-A5E0-5B814D5613AF}"/>
              </a:ext>
            </a:extLst>
          </p:cNvPr>
          <p:cNvSpPr/>
          <p:nvPr/>
        </p:nvSpPr>
        <p:spPr>
          <a:xfrm>
            <a:off x="9484429" y="4354171"/>
            <a:ext cx="876072" cy="892142"/>
          </a:xfrm>
          <a:prstGeom prst="vertic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cxnSp>
        <p:nvCxnSpPr>
          <p:cNvPr id="10" name="Straight Arrow Connector 9">
            <a:extLst>
              <a:ext uri="{FF2B5EF4-FFF2-40B4-BE49-F238E27FC236}">
                <a16:creationId xmlns:a16="http://schemas.microsoft.com/office/drawing/2014/main" id="{AA8CA642-112A-40B4-AB87-91C81972CD81}"/>
              </a:ext>
            </a:extLst>
          </p:cNvPr>
          <p:cNvCxnSpPr>
            <a:endCxn id="3" idx="3"/>
          </p:cNvCxnSpPr>
          <p:nvPr/>
        </p:nvCxnSpPr>
        <p:spPr>
          <a:xfrm flipH="1">
            <a:off x="4504152" y="3671824"/>
            <a:ext cx="38939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26BCB7-874D-4212-8868-E88C5F64E170}"/>
              </a:ext>
            </a:extLst>
          </p:cNvPr>
          <p:cNvSpPr txBox="1"/>
          <p:nvPr/>
        </p:nvSpPr>
        <p:spPr>
          <a:xfrm>
            <a:off x="2752007" y="5657269"/>
            <a:ext cx="2266360" cy="369236"/>
          </a:xfrm>
          <a:prstGeom prst="rect">
            <a:avLst/>
          </a:prstGeom>
          <a:noFill/>
        </p:spPr>
        <p:txBody>
          <a:bodyPr wrap="square" rtlCol="0">
            <a:spAutoFit/>
          </a:bodyPr>
          <a:lstStyle/>
          <a:p>
            <a:pPr defTabSz="914126"/>
            <a:r>
              <a:rPr lang="en-US" sz="1799" b="1" dirty="0">
                <a:solidFill>
                  <a:prstClr val="black"/>
                </a:solidFill>
                <a:latin typeface="Calibri"/>
              </a:rPr>
              <a:t>earlier</a:t>
            </a:r>
          </a:p>
        </p:txBody>
      </p:sp>
      <p:sp>
        <p:nvSpPr>
          <p:cNvPr id="17" name="TextBox 16">
            <a:extLst>
              <a:ext uri="{FF2B5EF4-FFF2-40B4-BE49-F238E27FC236}">
                <a16:creationId xmlns:a16="http://schemas.microsoft.com/office/drawing/2014/main" id="{94AB82AF-E1DB-47F0-B79A-5AE035E5CFCB}"/>
              </a:ext>
            </a:extLst>
          </p:cNvPr>
          <p:cNvSpPr txBox="1"/>
          <p:nvPr/>
        </p:nvSpPr>
        <p:spPr>
          <a:xfrm>
            <a:off x="5856348" y="3202783"/>
            <a:ext cx="2266360" cy="369236"/>
          </a:xfrm>
          <a:prstGeom prst="rect">
            <a:avLst/>
          </a:prstGeom>
          <a:noFill/>
        </p:spPr>
        <p:txBody>
          <a:bodyPr wrap="square" rtlCol="0">
            <a:spAutoFit/>
          </a:bodyPr>
          <a:lstStyle/>
          <a:p>
            <a:pPr defTabSz="914126"/>
            <a:r>
              <a:rPr lang="en-US" sz="1799" b="1" dirty="0">
                <a:solidFill>
                  <a:prstClr val="black"/>
                </a:solidFill>
                <a:latin typeface="Calibri"/>
              </a:rPr>
              <a:t>Current approach</a:t>
            </a:r>
          </a:p>
        </p:txBody>
      </p:sp>
    </p:spTree>
    <p:extLst>
      <p:ext uri="{BB962C8B-B14F-4D97-AF65-F5344CB8AC3E}">
        <p14:creationId xmlns:p14="http://schemas.microsoft.com/office/powerpoint/2010/main" val="18425873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Hierarchies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0849BF03-6D6C-4336-8327-E2B7A4B55FC8}"/>
              </a:ext>
            </a:extLst>
          </p:cNvPr>
          <p:cNvSpPr txBox="1"/>
          <p:nvPr/>
        </p:nvSpPr>
        <p:spPr>
          <a:xfrm>
            <a:off x="76181" y="991235"/>
            <a:ext cx="11880300" cy="2307723"/>
          </a:xfrm>
          <a:prstGeom prst="rect">
            <a:avLst/>
          </a:prstGeom>
          <a:noFill/>
        </p:spPr>
        <p:txBody>
          <a:bodyPr wrap="square" rtlCol="0">
            <a:spAutoFit/>
          </a:bodyPr>
          <a:lstStyle/>
          <a:p>
            <a:pPr defTabSz="1218621"/>
            <a:r>
              <a:rPr lang="en-US" sz="2399" dirty="0">
                <a:solidFill>
                  <a:prstClr val="black"/>
                </a:solidFill>
                <a:latin typeface="Calibri"/>
              </a:rPr>
              <a:t>Hierarchies are tree data structure, used to represent the data dependency in a tree form, SAP analytics cloud offers 2 types of hierarchies</a:t>
            </a:r>
          </a:p>
          <a:p>
            <a:pPr marL="342797" indent="-342797" defTabSz="1218621">
              <a:buFont typeface="Arial" panose="020B0604020202020204" pitchFamily="34" charset="0"/>
              <a:buChar char="•"/>
            </a:pPr>
            <a:r>
              <a:rPr lang="en-US" sz="2399" dirty="0">
                <a:solidFill>
                  <a:prstClr val="black"/>
                </a:solidFill>
                <a:latin typeface="Calibri"/>
              </a:rPr>
              <a:t>Level-based Hierarchy- when we have more than 2 columns, we create this type of hierarchy. </a:t>
            </a:r>
            <a:r>
              <a:rPr lang="en-US" sz="2399" u="sng" dirty="0">
                <a:solidFill>
                  <a:prstClr val="black"/>
                </a:solidFill>
                <a:latin typeface="Calibri"/>
              </a:rPr>
              <a:t>The columns which are </a:t>
            </a:r>
            <a:r>
              <a:rPr lang="en-US" sz="2399" b="1" u="sng" dirty="0">
                <a:solidFill>
                  <a:prstClr val="black"/>
                </a:solidFill>
                <a:latin typeface="Calibri"/>
              </a:rPr>
              <a:t>child </a:t>
            </a:r>
            <a:r>
              <a:rPr lang="en-US" sz="2399" u="sng" dirty="0">
                <a:solidFill>
                  <a:prstClr val="black"/>
                </a:solidFill>
                <a:latin typeface="Calibri"/>
              </a:rPr>
              <a:t>nodes will be converted as a </a:t>
            </a:r>
            <a:r>
              <a:rPr lang="en-US" sz="2399" b="1" u="sng" dirty="0">
                <a:solidFill>
                  <a:prstClr val="black"/>
                </a:solidFill>
                <a:latin typeface="Calibri"/>
              </a:rPr>
              <a:t>property of parent node.</a:t>
            </a:r>
            <a:endParaRPr lang="en-US" sz="2399" u="sng" dirty="0">
              <a:solidFill>
                <a:prstClr val="black"/>
              </a:solidFill>
              <a:latin typeface="Calibri"/>
            </a:endParaRPr>
          </a:p>
          <a:p>
            <a:pPr marL="342797" indent="-342797" defTabSz="1218621">
              <a:buFont typeface="Arial" panose="020B0604020202020204" pitchFamily="34" charset="0"/>
              <a:buChar char="•"/>
            </a:pPr>
            <a:r>
              <a:rPr lang="en-US" sz="2399" dirty="0">
                <a:solidFill>
                  <a:prstClr val="black"/>
                </a:solidFill>
                <a:latin typeface="Calibri"/>
              </a:rPr>
              <a:t>Parent Child Hierarchy – when we have precisely 2 columns.</a:t>
            </a:r>
          </a:p>
        </p:txBody>
      </p:sp>
    </p:spTree>
    <p:extLst>
      <p:ext uri="{BB962C8B-B14F-4D97-AF65-F5344CB8AC3E}">
        <p14:creationId xmlns:p14="http://schemas.microsoft.com/office/powerpoint/2010/main" val="9625230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Hands-on BI Hierarchy and Model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4D244890-F002-43A1-84CE-97A597F5A188}"/>
              </a:ext>
            </a:extLst>
          </p:cNvPr>
          <p:cNvSpPr txBox="1"/>
          <p:nvPr/>
        </p:nvSpPr>
        <p:spPr>
          <a:xfrm>
            <a:off x="152360" y="1067417"/>
            <a:ext cx="11427023" cy="461545"/>
          </a:xfrm>
          <a:prstGeom prst="rect">
            <a:avLst/>
          </a:prstGeom>
          <a:noFill/>
        </p:spPr>
        <p:txBody>
          <a:bodyPr wrap="square" rtlCol="0">
            <a:spAutoFit/>
          </a:bodyPr>
          <a:lstStyle/>
          <a:p>
            <a:pPr defTabSz="1218621"/>
            <a:r>
              <a:rPr lang="en-US" sz="2399" dirty="0">
                <a:solidFill>
                  <a:prstClr val="black"/>
                </a:solidFill>
                <a:latin typeface="Calibri"/>
              </a:rPr>
              <a:t>BI Hierarchy and model update data available </a:t>
            </a:r>
            <a:r>
              <a:rPr lang="en-US" sz="2399" dirty="0">
                <a:solidFill>
                  <a:prstClr val="black"/>
                </a:solidFill>
                <a:latin typeface="Calibri"/>
                <a:hlinkClick r:id="rId3"/>
              </a:rPr>
              <a:t>here</a:t>
            </a:r>
            <a:endParaRPr lang="en-US" sz="2399" dirty="0">
              <a:solidFill>
                <a:prstClr val="black"/>
              </a:solidFill>
              <a:latin typeface="Calibri"/>
            </a:endParaRPr>
          </a:p>
        </p:txBody>
      </p:sp>
    </p:spTree>
    <p:extLst>
      <p:ext uri="{BB962C8B-B14F-4D97-AF65-F5344CB8AC3E}">
        <p14:creationId xmlns:p14="http://schemas.microsoft.com/office/powerpoint/2010/main" val="3154358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Updating data in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202B2D0-B24F-4F31-B138-D79CFD59C913}"/>
              </a:ext>
            </a:extLst>
          </p:cNvPr>
          <p:cNvSpPr txBox="1"/>
          <p:nvPr/>
        </p:nvSpPr>
        <p:spPr>
          <a:xfrm>
            <a:off x="228541" y="1067415"/>
            <a:ext cx="11727940" cy="3784666"/>
          </a:xfrm>
          <a:prstGeom prst="rect">
            <a:avLst/>
          </a:prstGeom>
          <a:noFill/>
        </p:spPr>
        <p:txBody>
          <a:bodyPr wrap="square" rtlCol="0">
            <a:spAutoFit/>
          </a:bodyPr>
          <a:lstStyle/>
          <a:p>
            <a:pPr defTabSz="1218621"/>
            <a:r>
              <a:rPr lang="en-US" sz="2399" dirty="0">
                <a:solidFill>
                  <a:prstClr val="black"/>
                </a:solidFill>
                <a:latin typeface="Calibri"/>
              </a:rPr>
              <a:t>When we use acquired data model, there is a need to reload(refresh) data on timely manner. Remember any new data which is manually added will be added as draft if not scheduled.</a:t>
            </a:r>
          </a:p>
          <a:p>
            <a:pPr defTabSz="1218621"/>
            <a:endParaRPr lang="en-US" sz="2399" dirty="0">
              <a:solidFill>
                <a:prstClr val="black"/>
              </a:solidFill>
              <a:latin typeface="Calibri"/>
            </a:endParaRPr>
          </a:p>
          <a:p>
            <a:pPr marL="457063" indent="-457063" defTabSz="1218621">
              <a:buFontTx/>
              <a:buAutoNum type="arabicPeriod"/>
            </a:pPr>
            <a:r>
              <a:rPr lang="en-US" sz="2399" dirty="0">
                <a:solidFill>
                  <a:prstClr val="black"/>
                </a:solidFill>
                <a:latin typeface="Calibri"/>
              </a:rPr>
              <a:t>Using Schedule</a:t>
            </a:r>
          </a:p>
          <a:p>
            <a:pPr marL="457063" indent="-457063" defTabSz="1218621">
              <a:buFontTx/>
              <a:buAutoNum type="arabicPeriod"/>
            </a:pPr>
            <a:r>
              <a:rPr lang="en-US" sz="2399" dirty="0">
                <a:solidFill>
                  <a:prstClr val="black"/>
                </a:solidFill>
                <a:latin typeface="Calibri"/>
              </a:rPr>
              <a:t>Direct Refresh</a:t>
            </a:r>
          </a:p>
          <a:p>
            <a:pPr marL="457063" indent="-457063" defTabSz="1218621">
              <a:buFontTx/>
              <a:buAutoNum type="arabicPeriod"/>
            </a:pPr>
            <a:r>
              <a:rPr lang="en-US" sz="2399" dirty="0">
                <a:solidFill>
                  <a:prstClr val="black"/>
                </a:solidFill>
                <a:latin typeface="Calibri"/>
              </a:rPr>
              <a:t>Draft Data Source</a:t>
            </a:r>
          </a:p>
          <a:p>
            <a:pPr marL="457063" indent="-457063" defTabSz="1218621">
              <a:buFontTx/>
              <a:buAutoNum type="arabicPeriod"/>
            </a:pPr>
            <a:endParaRPr lang="en-US" sz="2399" dirty="0">
              <a:solidFill>
                <a:prstClr val="black"/>
              </a:solidFill>
              <a:latin typeface="Calibri"/>
            </a:endParaRPr>
          </a:p>
          <a:p>
            <a:pPr defTabSz="1218621"/>
            <a:r>
              <a:rPr lang="en-US" sz="2399" dirty="0">
                <a:solidFill>
                  <a:prstClr val="black"/>
                </a:solidFill>
                <a:latin typeface="Calibri"/>
              </a:rPr>
              <a:t>SAC also allows Export jobs, which means we can also bring data out of SAC which is already in a model. It will help in scenarios like when source data is by mistake removed or we want data to move back after transformation by sac to another place.</a:t>
            </a:r>
          </a:p>
        </p:txBody>
      </p:sp>
      <p:sp>
        <p:nvSpPr>
          <p:cNvPr id="7" name="TextBox 6">
            <a:extLst>
              <a:ext uri="{FF2B5EF4-FFF2-40B4-BE49-F238E27FC236}">
                <a16:creationId xmlns:a16="http://schemas.microsoft.com/office/drawing/2014/main" id="{F3603DA6-7EFA-435C-9424-1D849E01237E}"/>
              </a:ext>
            </a:extLst>
          </p:cNvPr>
          <p:cNvSpPr txBox="1"/>
          <p:nvPr/>
        </p:nvSpPr>
        <p:spPr>
          <a:xfrm>
            <a:off x="228541" y="5008429"/>
            <a:ext cx="11427023" cy="461545"/>
          </a:xfrm>
          <a:prstGeom prst="rect">
            <a:avLst/>
          </a:prstGeom>
          <a:noFill/>
        </p:spPr>
        <p:txBody>
          <a:bodyPr wrap="square" rtlCol="0">
            <a:spAutoFit/>
          </a:bodyPr>
          <a:lstStyle/>
          <a:p>
            <a:pPr defTabSz="1218621"/>
            <a:r>
              <a:rPr lang="en-US" sz="2399" dirty="0">
                <a:solidFill>
                  <a:prstClr val="black"/>
                </a:solidFill>
                <a:latin typeface="Calibri"/>
              </a:rPr>
              <a:t>Update data available </a:t>
            </a:r>
            <a:r>
              <a:rPr lang="en-US" sz="2399" dirty="0">
                <a:solidFill>
                  <a:prstClr val="black"/>
                </a:solidFill>
                <a:latin typeface="Calibri"/>
                <a:hlinkClick r:id="rId3"/>
              </a:rPr>
              <a:t>here</a:t>
            </a:r>
            <a:endParaRPr lang="en-US" sz="2399" dirty="0">
              <a:solidFill>
                <a:prstClr val="black"/>
              </a:solidFill>
              <a:latin typeface="Calibri"/>
            </a:endParaRPr>
          </a:p>
        </p:txBody>
      </p:sp>
    </p:spTree>
    <p:extLst>
      <p:ext uri="{BB962C8B-B14F-4D97-AF65-F5344CB8AC3E}">
        <p14:creationId xmlns:p14="http://schemas.microsoft.com/office/powerpoint/2010/main" val="572030217"/>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8404</TotalTime>
  <Words>590</Words>
  <Application>Microsoft Office PowerPoint</Application>
  <PresentationFormat>Custom</PresentationFormat>
  <Paragraphs>95</Paragraphs>
  <Slides>13</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Arial Rounded MT Bold</vt:lpstr>
      <vt:lpstr>Calibri</vt:lpstr>
      <vt:lpstr>Calibri Light</vt:lpstr>
      <vt:lpstr>Cooper Black</vt:lpstr>
      <vt:lpstr>Patua One</vt:lpstr>
      <vt:lpstr>Segoe UI</vt:lpstr>
      <vt:lpstr>Segoe UI Black</vt:lpstr>
      <vt:lpstr>Office Theme</vt:lpstr>
      <vt:lpstr>1_Office Theme</vt:lpstr>
      <vt:lpstr>2_Office Theme</vt:lpstr>
      <vt:lpstr>SAP S/4HANA CDS, SAC Training Day 10</vt:lpstr>
      <vt:lpstr>PowerPoint Presentation</vt:lpstr>
      <vt:lpstr>Types of filters</vt:lpstr>
      <vt:lpstr>Standard Practice</vt:lpstr>
      <vt:lpstr>PowerPoint Presentation</vt:lpstr>
      <vt:lpstr>Hands-on BI Exercise Scenario</vt:lpstr>
      <vt:lpstr>Hierarchies</vt:lpstr>
      <vt:lpstr>Hands-on BI Hierarchy and Model Scenario</vt:lpstr>
      <vt:lpstr>Updating data in model</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231</cp:revision>
  <dcterms:created xsi:type="dcterms:W3CDTF">2013-09-12T13:05:01Z</dcterms:created>
  <dcterms:modified xsi:type="dcterms:W3CDTF">2024-01-24T02:41:57Z</dcterms:modified>
</cp:coreProperties>
</file>