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709" r:id="rId3"/>
  </p:sldMasterIdLst>
  <p:notesMasterIdLst>
    <p:notesMasterId r:id="rId35"/>
  </p:notesMasterIdLst>
  <p:sldIdLst>
    <p:sldId id="276" r:id="rId4"/>
    <p:sldId id="4047" r:id="rId5"/>
    <p:sldId id="4889" r:id="rId6"/>
    <p:sldId id="323" r:id="rId7"/>
    <p:sldId id="4890" r:id="rId8"/>
    <p:sldId id="324" r:id="rId9"/>
    <p:sldId id="4882" r:id="rId10"/>
    <p:sldId id="411" r:id="rId11"/>
    <p:sldId id="4883" r:id="rId12"/>
    <p:sldId id="412" r:id="rId13"/>
    <p:sldId id="312" r:id="rId14"/>
    <p:sldId id="313" r:id="rId15"/>
    <p:sldId id="4884" r:id="rId16"/>
    <p:sldId id="315" r:id="rId17"/>
    <p:sldId id="406" r:id="rId18"/>
    <p:sldId id="407" r:id="rId19"/>
    <p:sldId id="413" r:id="rId20"/>
    <p:sldId id="4885" r:id="rId21"/>
    <p:sldId id="4891" r:id="rId22"/>
    <p:sldId id="4886" r:id="rId23"/>
    <p:sldId id="319" r:id="rId24"/>
    <p:sldId id="4893" r:id="rId25"/>
    <p:sldId id="4892" r:id="rId26"/>
    <p:sldId id="320" r:id="rId27"/>
    <p:sldId id="4894" r:id="rId28"/>
    <p:sldId id="4887" r:id="rId29"/>
    <p:sldId id="4895" r:id="rId30"/>
    <p:sldId id="1054" r:id="rId31"/>
    <p:sldId id="1038" r:id="rId32"/>
    <p:sldId id="280" r:id="rId33"/>
    <p:sldId id="287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57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367" y="404869"/>
            <a:ext cx="10512862" cy="71642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383" y="1346253"/>
            <a:ext cx="9919291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382" y="443785"/>
            <a:ext cx="10512862" cy="578771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79882" y="3244335"/>
            <a:ext cx="2110541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9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6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524" y="4367130"/>
            <a:ext cx="10419013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0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5199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1741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7487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1741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7487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4028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393" y="4303749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6215" y="3122288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2853" y="1959965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490" y="784547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67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514601"/>
            <a:ext cx="12587060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837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59376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0914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6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502" y="0"/>
            <a:ext cx="696732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2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31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33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7436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7439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09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3" y="1581145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2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2825" y="1315674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982" y="365127"/>
            <a:ext cx="10512862" cy="62793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4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2" y="1712349"/>
            <a:ext cx="5381481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4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721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9475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09228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79598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99351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7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596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4202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7808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1413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596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4202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7808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1413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596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4202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7808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1413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395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9152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6058" y="-11151"/>
            <a:ext cx="4642768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1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6176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7933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3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8439" y="-11152"/>
            <a:ext cx="781038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0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0745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3667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8081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6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6476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8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589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5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7816030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8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9177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5355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9061" y="0"/>
            <a:ext cx="4657982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3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950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18975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3114" y="627903"/>
            <a:ext cx="2218380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5705" y="2988578"/>
            <a:ext cx="2922524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4968" y="2988578"/>
            <a:ext cx="1696596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76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698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7802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3349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17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1993" y="2099609"/>
            <a:ext cx="2527571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34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8938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1479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4350" y="1769693"/>
            <a:ext cx="4585729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58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503" y="1651650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104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432305"/>
            <a:ext cx="12587060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2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84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150" y="495335"/>
            <a:ext cx="10512862" cy="640714"/>
          </a:xfrm>
        </p:spPr>
        <p:txBody>
          <a:bodyPr>
            <a:normAutofit/>
          </a:bodyPr>
          <a:lstStyle>
            <a:lvl1pPr>
              <a:defRPr sz="2799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5160" y="497976"/>
            <a:ext cx="1738109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4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83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4153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596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7819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22856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5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2802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7544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54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331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745867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997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924" y="540046"/>
            <a:ext cx="10512862" cy="71642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1951" y="323273"/>
            <a:ext cx="1948365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9787" y="157610"/>
            <a:ext cx="809436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09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06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524" y="4367130"/>
            <a:ext cx="10419013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4320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5199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1741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7487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1741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7487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4028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810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393" y="4303749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6215" y="3122288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2853" y="1959965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490" y="784547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07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514601"/>
            <a:ext cx="12587060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837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59376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0914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2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502" y="0"/>
            <a:ext cx="696732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31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33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7436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7439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3" y="1581145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11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2825" y="1315674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982" y="365127"/>
            <a:ext cx="10512862" cy="62793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2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2" y="1712349"/>
            <a:ext cx="5381481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92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721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9475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09228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79598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99351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81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596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4202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7808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1413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596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4202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7808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1413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596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4202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7808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1413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4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395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9152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79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6058" y="-11151"/>
            <a:ext cx="4642768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6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6176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7933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80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8439" y="-11152"/>
            <a:ext cx="781038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0745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3667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8081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01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6476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68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589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23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7816030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90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9177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3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5355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9061" y="0"/>
            <a:ext cx="4657982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40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3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950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18975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70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3114" y="627903"/>
            <a:ext cx="2218380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5705" y="2988578"/>
            <a:ext cx="2922524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4968" y="2988578"/>
            <a:ext cx="1696596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7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698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7802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3349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977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1993" y="2099609"/>
            <a:ext cx="2527571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8938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1479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4350" y="1769693"/>
            <a:ext cx="4585729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42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503" y="1651650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34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432305"/>
            <a:ext cx="12587060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91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9.x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43" Type="http://schemas.openxmlformats.org/officeDocument/2006/relationships/slideLayout" Target="../slideLayouts/slideLayout92.xml"/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2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2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2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6033" y="305272"/>
            <a:ext cx="304647" cy="40009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35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</p:sldLayoutIdLst>
  <p:hf hdr="0" ftr="0" dt="0"/>
  <p:txStyles>
    <p:titleStyle>
      <a:lvl1pPr algn="l" defTabSz="913898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8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8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8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1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6033" y="305272"/>
            <a:ext cx="304647" cy="40009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5160" y="497976"/>
            <a:ext cx="1738109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openxmlformats.org/officeDocument/2006/relationships/image" Target="../media/image13.png"/><Relationship Id="rId9" Type="http://schemas.microsoft.com/office/2007/relationships/hdphoto" Target="../media/hdphoto5.wdp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3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1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6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49934" y="1465994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8455" y="1465994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4549" y="1528785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191" y="1465994"/>
            <a:ext cx="222674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5675" y="1866104"/>
            <a:ext cx="1917201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4017" y="1697473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49934" y="3121121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8455" y="3121121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4549" y="3183912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191" y="3307505"/>
            <a:ext cx="2226745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7803" y="3228920"/>
            <a:ext cx="1917201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4017" y="3352600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49934" y="4776248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8455" y="4776248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4549" y="4839039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191" y="4776249"/>
            <a:ext cx="2226745" cy="132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7803" y="4884047"/>
            <a:ext cx="1917201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4017" y="5007727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1814380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3521723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522906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184128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3501241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5161197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1866104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3547585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522906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1376"/>
            <a:ext cx="6927633" cy="47342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99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Complete – </a:t>
            </a:r>
            <a:r>
              <a:rPr lang="en-US" sz="1799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Contextual – </a:t>
            </a:r>
            <a:r>
              <a:rPr lang="en-US" sz="1799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Confident </a:t>
            </a:r>
            <a:r>
              <a:rPr lang="en-US" sz="1799" dirty="0"/>
              <a:t>– usage powerful AL-driven insights w/o any ML knowledge.</a:t>
            </a:r>
            <a:endParaRPr lang="en-US" sz="1799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63" y="2287683"/>
            <a:ext cx="4303152" cy="29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369" y="1121892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213" y="1237050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369" y="2215849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213" y="2331005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195" y="1813751"/>
            <a:ext cx="0" cy="4020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369" y="3229620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161" y="3336276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195" y="2907708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369" y="4243391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195" y="3921479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6851" y="4339660"/>
            <a:ext cx="45481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368" y="5235767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193" y="4913854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6851" y="5261580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82" y="1413428"/>
            <a:ext cx="6633997" cy="3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367" y="1276725"/>
            <a:ext cx="5598872" cy="25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We are converging USE CASES not FEATURES and FUNCTIONS</a:t>
            </a:r>
          </a:p>
          <a:p>
            <a:pPr defTabSz="1218621">
              <a:defRPr/>
            </a:pPr>
            <a:endParaRPr lang="en-US" sz="1799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797" indent="-342797" defTabSz="1218621">
              <a:buFontTx/>
              <a:buChar char="-"/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No Force Migration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Exception: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 BOBJ explorer, SAP BOBJ Dashboard – Dec 2020 – ADOBE Flash technology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 BOBJ Desktop Intelligence – Dec 2018</a:t>
            </a:r>
          </a:p>
          <a:p>
            <a:pPr defTabSz="1218621">
              <a:defRPr/>
            </a:pPr>
            <a:endParaRPr lang="en-US" sz="1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31" y="1910037"/>
            <a:ext cx="6956294" cy="39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888" y="1552803"/>
            <a:ext cx="11304080" cy="4474063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399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521" y="1634902"/>
            <a:ext cx="3696810" cy="4371099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6994"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Planning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Business Planning &amp; Consolidation system (BPC)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On-premise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S/4HANA for standalone planning along FIN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BPC – On-premise planning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Cloud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398" y="1307635"/>
            <a:ext cx="1233056" cy="1233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1239" y="1634902"/>
            <a:ext cx="3696810" cy="4371099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6994"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Consolidation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Business Planning &amp; Consolidation system (BPC)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On-premise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S/4HANA group reporting functionality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3116" y="1307635"/>
            <a:ext cx="1233056" cy="12330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399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86" y="1562956"/>
            <a:ext cx="681387" cy="6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15" y="1562956"/>
            <a:ext cx="681387" cy="6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31" y="2883967"/>
            <a:ext cx="3870991" cy="22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49241" y="1963476"/>
            <a:ext cx="6807591" cy="3373339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659" rtlCol="0" anchor="ctr"/>
            <a:lstStyle/>
            <a:p>
              <a:pPr defTabSz="914126"/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659" rtlCol="0" anchor="ctr"/>
            <a:lstStyle/>
            <a:p>
              <a:pPr defTabSz="914126"/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399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1" y="1279809"/>
            <a:ext cx="4275611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31" y="2376329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08" y="4242763"/>
            <a:ext cx="775465" cy="7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443" y="1788853"/>
            <a:ext cx="4718752" cy="2948169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Bi – Business Intelligence – Tableau (Salesforce 15.7Bn), Power BI, </a:t>
            </a:r>
            <a:r>
              <a:rPr lang="en-US" sz="1799" dirty="0" err="1">
                <a:solidFill>
                  <a:prstClr val="white"/>
                </a:solidFill>
                <a:latin typeface="Arial" panose="020B0604020202020204" pitchFamily="34" charset="0"/>
              </a:rPr>
              <a:t>QuickTech</a:t>
            </a:r>
            <a:endParaRPr lang="en-US" sz="1799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Planning – Hyperion, </a:t>
            </a:r>
            <a:r>
              <a:rPr lang="en-US" sz="1799" dirty="0" err="1">
                <a:solidFill>
                  <a:prstClr val="white"/>
                </a:solidFill>
                <a:latin typeface="Arial" panose="020B0604020202020204" pitchFamily="34" charset="0"/>
              </a:rPr>
              <a:t>Apaplan</a:t>
            </a:r>
            <a:endParaRPr lang="en-US" sz="1799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Predictive – Watson, SAS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Application Designer – UI5 &amp; Fiori, Android, Angular, React etc.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520" y="4082629"/>
            <a:ext cx="1233056" cy="1233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82" y="4306218"/>
            <a:ext cx="735524" cy="7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94" y="1788853"/>
            <a:ext cx="6567949" cy="388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94884" y="1350432"/>
          <a:ext cx="11183562" cy="44804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8114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704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3845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2956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8609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6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209361" y="5959770"/>
          <a:ext cx="7569087" cy="384016"/>
        </p:xfrm>
        <a:graphic>
          <a:graphicData uri="http://schemas.openxmlformats.org/drawingml/2006/table">
            <a:tbl>
              <a:tblPr firstRow="1" bandRow="1"/>
              <a:tblGrid>
                <a:gridCol w="2523029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0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 marL="91416" marR="91416" marT="45708" marB="45708"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94884" y="1304304"/>
          <a:ext cx="11183563" cy="48794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8114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562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591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527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19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55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5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48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209361" y="6084212"/>
          <a:ext cx="7569087" cy="377252"/>
        </p:xfrm>
        <a:graphic>
          <a:graphicData uri="http://schemas.openxmlformats.org/drawingml/2006/table">
            <a:tbl>
              <a:tblPr firstRow="1" bandRow="1"/>
              <a:tblGrid>
                <a:gridCol w="2523029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252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 marL="91416" marR="91416" marT="45708" marB="45708"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333" y="529207"/>
            <a:ext cx="4507397" cy="430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3943">
              <a:defRPr/>
            </a:pPr>
            <a:r>
              <a:rPr lang="en-US" sz="2199" dirty="0">
                <a:solidFill>
                  <a:srgbClr val="44546A">
                    <a:lumMod val="75000"/>
                  </a:srgbClr>
                </a:solidFill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39485" y="4861774"/>
            <a:ext cx="4647753" cy="123708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333" y="2002252"/>
            <a:ext cx="4096328" cy="413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333" y="1240345"/>
            <a:ext cx="409632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1730" y="893"/>
            <a:ext cx="6965509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1730" y="893"/>
            <a:ext cx="6965509" cy="6856215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353" y="6666657"/>
            <a:ext cx="4758490" cy="19045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01" y="187456"/>
            <a:ext cx="830313" cy="8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054" y="1366445"/>
            <a:ext cx="9658988" cy="3174394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6" kern="0" dirty="0">
              <a:solidFill>
                <a:srgbClr val="004F8A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8508" y="5247557"/>
            <a:ext cx="2638349" cy="1196975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289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Cloud data sources</a:t>
              </a:r>
            </a:p>
            <a:p>
              <a:pPr algn="ctr" defTabSz="1087289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2476" y="1899325"/>
            <a:ext cx="2070484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37" tIns="73114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and workflows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driver tree simulation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39802" y="1899325"/>
            <a:ext cx="1852674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37" tIns="73114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and tables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</a:t>
            </a:r>
          </a:p>
          <a:p>
            <a:pPr defTabSz="108728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4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69659" indent="-169659" defTabSz="1087289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2960" y="1901742"/>
            <a:ext cx="1744547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37" tIns="73114" rIns="35970" bIns="3597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Assist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&amp; deploy predictive models</a:t>
            </a:r>
          </a:p>
          <a:p>
            <a:pPr defTabSz="108728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6940" y="1893887"/>
            <a:ext cx="1726280" cy="1109607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37" tIns="107907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122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into applications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169659" indent="-169659" defTabSz="1087289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39801" y="1518269"/>
            <a:ext cx="7473510" cy="271453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16" indent="-57116" defTabSz="14481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5129" y="5316032"/>
            <a:ext cx="2758842" cy="122979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289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On-premise data sources and applications</a:t>
              </a:r>
              <a:endParaRPr lang="fr-FR" sz="1600" kern="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055" y="3765775"/>
            <a:ext cx="9393769" cy="271453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1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2470" y="4525169"/>
            <a:ext cx="362455" cy="646231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ctr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4" kern="0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023" y="3150614"/>
            <a:ext cx="1430435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272" y="2260126"/>
            <a:ext cx="1453521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6940" y="1518297"/>
            <a:ext cx="1726280" cy="27145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1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447" y="1608362"/>
            <a:ext cx="1453521" cy="246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39799" y="3110428"/>
            <a:ext cx="1096358" cy="58547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39798" y="3841568"/>
            <a:ext cx="9298302" cy="25340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16" tIns="60908" rIns="121816" bIns="60908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4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7551" y="3110428"/>
            <a:ext cx="1096358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5302" y="3110428"/>
            <a:ext cx="1096358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3053" y="3110428"/>
            <a:ext cx="1186069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0516" y="3110427"/>
            <a:ext cx="1096358" cy="581163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18267" y="3110427"/>
            <a:ext cx="1096358" cy="57681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6018" y="3110427"/>
            <a:ext cx="1096358" cy="57268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8873" y="3835509"/>
            <a:ext cx="1072442" cy="246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20" y="4173506"/>
            <a:ext cx="492690" cy="2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2104" y="4191578"/>
            <a:ext cx="1532184" cy="215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Arial" panose="020B0604020202020204" pitchFamily="34" charset="0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3340" y="4518837"/>
            <a:ext cx="362455" cy="646231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ctr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4" kern="0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3769" y="3110427"/>
            <a:ext cx="1096358" cy="57268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2511" y="4191466"/>
            <a:ext cx="2128211" cy="215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Arial" panose="020B0604020202020204" pitchFamily="34" charset="0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7507" y="1901742"/>
            <a:ext cx="1744547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37" tIns="73114" rIns="35970" bIns="3597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-1" y="5762435"/>
            <a:ext cx="12188825" cy="4809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IE" sz="1799" dirty="0">
                <a:solidFill>
                  <a:prstClr val="white"/>
                </a:solidFill>
                <a:latin typeface="Arial" panose="020B0604020202020204" pitchFamily="34" charset="0"/>
                <a:cs typeface="Arial"/>
              </a:rPr>
              <a:t>Accelerate your Enterprise Analytics projects with pre-built analytics from SAP and our Partners</a:t>
            </a:r>
            <a:endParaRPr lang="en-DE" sz="1799" kern="0" dirty="0">
              <a:solidFill>
                <a:prstClr val="white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-1" y="1392008"/>
            <a:ext cx="12188825" cy="4370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51" y="1675222"/>
            <a:ext cx="1453519" cy="786703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338" y="3998570"/>
            <a:ext cx="2405204" cy="16820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31" tIns="71943" rIns="89931" bIns="71943" rtlCol="0" anchor="ctr"/>
          <a:lstStyle/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lang="en-US" sz="2399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6428" y="3780624"/>
            <a:ext cx="3626577" cy="5906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defTabSz="59917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65 Packages</a:t>
            </a:r>
            <a:b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</a:b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8736" y="1655326"/>
            <a:ext cx="6196790" cy="41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05" y="3485312"/>
            <a:ext cx="2938438" cy="5906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r" defTabSz="59917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72 Packages</a:t>
            </a:r>
            <a:b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</a:b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9123" y="2584774"/>
            <a:ext cx="1448949" cy="78645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015" y="2584772"/>
            <a:ext cx="1437470" cy="774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758" y="1675222"/>
            <a:ext cx="1464361" cy="7867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0055" y="1675222"/>
            <a:ext cx="1415175" cy="798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674" y="1680839"/>
            <a:ext cx="1464361" cy="781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6428" y="4216079"/>
            <a:ext cx="2405204" cy="16820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31" tIns="71943" rIns="89931" bIns="71943" rtlCol="0" anchor="t"/>
          <a:lstStyle/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lang="en-US" sz="2399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spcBef>
                  <a:spcPts val="600"/>
                </a:spcBef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Advanced Compliance Reporting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Business </a:t>
              </a:r>
              <a:r>
                <a:rPr lang="en-US" sz="1600" kern="0" dirty="0" err="1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ByDesign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 (Finance and Procurement)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Environment, Health and Safety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Field Service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Account Receivable – Invoice Payment Forecasting.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Contract Accounts (FI-CA)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– Live based on Semantic Tags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Consolidation for SAP S/4HC Cloud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Planning &amp; Analysis for SAP S/4HANA Cloud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 Operational Expense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Goods and Services Tax GST Analytics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 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 – Simplified Chinese Localization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 (BPE)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Salary Planning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Intelligent Asset Management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Integrated Financial Planning for SAP S/4HANA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Liquidity Planning for SAP S/4HANA Cloud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SAP Marketing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and Portfolio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Budgeting &amp; Planning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Staff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Receivables Management for S/4HANA Cloud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Finance – Contract-based revenue recognition (CBRR)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Financial Products Subledger IFRS17 for S/4HANA  </a:t>
              </a:r>
              <a:r>
                <a:rPr lang="en-US" sz="1600" kern="0" dirty="0">
                  <a:solidFill>
                    <a:srgbClr val="FFFF00"/>
                  </a:solidFill>
                  <a:latin typeface="Arial" panose="020B0604020202020204" pitchFamily="34" charset="0"/>
                  <a:ea typeface="Arial Unicode MS"/>
                </a:rPr>
                <a:t>(New)</a:t>
              </a:r>
              <a:endParaRPr lang="en-US" sz="1600" kern="0" dirty="0">
                <a:solidFill>
                  <a:srgbClr val="FFFF00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Integrated Business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Intelligent Asset Management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Qualtrics  - Customer Satisfaction Score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Qualtrics  - Survey distribution and Analysis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 Supply Base Optimization 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SAP S/4HANA for Financial Products Subledger – Reporting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Cloud for SAP S/4HANA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Performance and Target Planning (CRM)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Cloud for SAP  S/4HANA Cloud 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Sales Planning for SAP S/4HANA Cloud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Service Cloud Analytics (CRM)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Solution Manager: Test Suite Analysis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Solution Manager IT Service Management Analytics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Sports One Analytics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Trade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Vendor Management System (Fieldglass)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Workforce Planning for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1792" y="6442130"/>
            <a:ext cx="3131375" cy="4846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0794" lvl="5" defTabSz="1218621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Agriculture Origination, Trading and Risk Management (New)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Chemicals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Consumer Products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Customer Profitability Analysis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Engineering, Construction, &amp; Operations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Health Care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Industry Innovation Kit – Leonardo Zero Waste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 err="1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InsuranceMill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 Products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Mining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Oil &amp; Gas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Professional Services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Public Sector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Public Services: Higher Education and Research</a:t>
              </a:r>
            </a:p>
            <a:p>
              <a:pPr marL="285664" lvl="5" indent="-285664" defTabSz="1218621" fontAlgn="base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Retail (Model Company Fashion for Vertical Business)</a:t>
              </a:r>
              <a:endParaRPr lang="en-GB" sz="1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endParaRPr>
            </a:p>
            <a:p>
              <a:pPr marL="285664" lvl="5" indent="-285664" defTabSz="1218621" fontAlgn="base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Retail (Model Company Core Retail)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Retail (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Omnichannel Article Availability and Sourcing</a:t>
              </a: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)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Rural Sourcing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Utilities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1792" y="6442130"/>
            <a:ext cx="3131375" cy="4846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0794" lvl="5" defTabSz="1218621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Banking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Chemicals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Planning &amp; Analysis S/4HC (BPE)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 Operational Expense Planning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High Tech 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Human Resources Salary Planning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Liquidity Planning for SAP S/4HANA Cloud (BPE)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Oil &amp; Gas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Product Cost Planning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Budgeting &amp; Planning S/4HC (BPE)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Staff Planning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Performance and Target Planning (CRM)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Planning for SAP S/4HANA Cloud (BPE)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Travel &amp; Expense (Budget Planning)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7" y="66"/>
            <a:ext cx="4763265" cy="6856214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537" y="1333550"/>
            <a:ext cx="5013607" cy="409547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49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19765" y="1315001"/>
            <a:ext cx="5769059" cy="4394643"/>
          </a:xfrm>
        </p:spPr>
        <p:txBody>
          <a:bodyPr>
            <a:noAutofit/>
          </a:bodyPr>
          <a:lstStyle/>
          <a:p>
            <a:r>
              <a:rPr lang="en-US" sz="1799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799" dirty="0"/>
          </a:p>
          <a:p>
            <a:r>
              <a:rPr lang="en-US" sz="1799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799" dirty="0"/>
          </a:p>
          <a:p>
            <a:r>
              <a:rPr lang="en-US" sz="1799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799" dirty="0"/>
          </a:p>
          <a:p>
            <a:r>
              <a:rPr lang="en-US" sz="1799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799" dirty="0"/>
          </a:p>
          <a:p>
            <a:r>
              <a:rPr lang="en-US" sz="1799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799" dirty="0"/>
          </a:p>
          <a:p>
            <a:r>
              <a:rPr lang="en-US" sz="1799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799" dirty="0"/>
          </a:p>
          <a:p>
            <a:r>
              <a:rPr lang="en-US" sz="1799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799" dirty="0"/>
          </a:p>
          <a:p>
            <a:r>
              <a:rPr lang="en-US" sz="1799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799" dirty="0"/>
          </a:p>
          <a:p>
            <a:r>
              <a:rPr lang="en-US" sz="1799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799" dirty="0"/>
          </a:p>
          <a:p>
            <a:r>
              <a:rPr lang="en-US" sz="1799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799" dirty="0"/>
          </a:p>
          <a:p>
            <a:r>
              <a:rPr lang="en-US" sz="1799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7667" y="893"/>
            <a:ext cx="8211157" cy="685621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3459" y="893"/>
            <a:ext cx="8164424" cy="6856214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8255"/>
            <a:ext cx="8195934" cy="218149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8984" y="3044380"/>
            <a:ext cx="7510369" cy="769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43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5159" y="498739"/>
            <a:ext cx="1738109" cy="5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6407680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54783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333" y="529207"/>
            <a:ext cx="4507397" cy="430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3943">
              <a:defRPr/>
            </a:pPr>
            <a:r>
              <a:rPr lang="en-US" sz="2199" dirty="0">
                <a:solidFill>
                  <a:srgbClr val="44546A">
                    <a:lumMod val="75000"/>
                  </a:srgbClr>
                </a:solidFill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39485" y="4861774"/>
            <a:ext cx="4647753" cy="123708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333" y="2150230"/>
            <a:ext cx="4096328" cy="223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52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333" y="1388323"/>
            <a:ext cx="409632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1730" y="893"/>
            <a:ext cx="6965509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1730" y="893"/>
            <a:ext cx="6965509" cy="6856215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353" y="6666657"/>
            <a:ext cx="4758490" cy="19045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01" y="187456"/>
            <a:ext cx="830313" cy="8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3393" y="4730542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666" y="5631977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666" y="4724829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Hire people to manage that software</a:t>
            </a: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495" y="463577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494" y="554863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3393" y="3853111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3393" y="2902772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3393" y="2025342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666" y="3847399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666" y="2897059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666" y="2019629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495" y="1897197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496" y="281005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495" y="372291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5185" y="1897197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5186" y="281005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5185" y="372291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5185" y="463577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-1" y="1209618"/>
            <a:ext cx="12188825" cy="4672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 panose="020F0502020204030204"/>
              </a:rPr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7292" y="5464560"/>
            <a:ext cx="4525936" cy="92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e.g. outlook, SAP BW, SAP BO, SAP BPC, SAP ECC, SAP Business Suite, SAP S/4HANAOP (large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corp</a:t>
            </a:r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684" y="1785228"/>
            <a:ext cx="10855831" cy="3998733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8867" y="1232232"/>
            <a:ext cx="6682323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 panose="020F0502020204030204"/>
              </a:rPr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3479" y="5026588"/>
            <a:ext cx="4673993" cy="646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IN" sz="1799" dirty="0">
                <a:solidFill>
                  <a:prstClr val="black"/>
                </a:solidFill>
                <a:latin typeface="Calibri" panose="020F0502020204030204"/>
              </a:rPr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89571" y="2194761"/>
            <a:ext cx="2663382" cy="3977668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090" y="3771140"/>
            <a:ext cx="2677863" cy="6461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SaaS</a:t>
            </a:r>
          </a:p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0001" y="2194761"/>
            <a:ext cx="2763460" cy="3977668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1550" y="2194761"/>
            <a:ext cx="2663382" cy="3977668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4451" y="3771140"/>
            <a:ext cx="2749010" cy="64590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PaaS</a:t>
            </a:r>
          </a:p>
          <a:p>
            <a:pPr algn="ctr" defTabSz="914126"/>
            <a:r>
              <a:rPr lang="en-US" sz="1799" b="1" dirty="0" err="1">
                <a:solidFill>
                  <a:prstClr val="white"/>
                </a:solidFill>
                <a:latin typeface="Calibri" panose="020F0502020204030204"/>
              </a:rPr>
              <a:t>DB,Prog,FS,Conn,Tools</a:t>
            </a:r>
            <a:endParaRPr lang="en-US" sz="1799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1550" y="3771140"/>
            <a:ext cx="2663382" cy="6461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pt-BR" sz="1799" b="1" dirty="0">
                <a:solidFill>
                  <a:prstClr val="white"/>
                </a:solidFill>
                <a:latin typeface="Calibri" panose="020F0502020204030204"/>
              </a:rPr>
              <a:t>IaaS</a:t>
            </a:r>
          </a:p>
          <a:p>
            <a:pPr algn="ctr" defTabSz="914126"/>
            <a:r>
              <a:rPr lang="pt-BR" sz="1799" b="1" dirty="0">
                <a:solidFill>
                  <a:prstClr val="white"/>
                </a:solidFill>
                <a:latin typeface="Calibri" panose="020F0502020204030204"/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7620" y="4592342"/>
            <a:ext cx="1968160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AWS, GWS, Alibaba, Azure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7947" y="2660219"/>
            <a:ext cx="229579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GCP, SCP (</a:t>
            </a: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074" y="4592342"/>
            <a:ext cx="220771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-1" y="1245946"/>
            <a:ext cx="12188825" cy="5483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11" y="2546058"/>
            <a:ext cx="854097" cy="85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137" y="2427342"/>
            <a:ext cx="1113037" cy="11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428" y="4927849"/>
            <a:ext cx="964456" cy="96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7" y="3329014"/>
            <a:ext cx="12185651" cy="5570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2874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29272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5669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2067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88464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4862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425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4220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2493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0661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1800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2938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44" y="4628746"/>
            <a:ext cx="2923988" cy="11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097" y="1183431"/>
            <a:ext cx="3612537" cy="147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2732" y="4630034"/>
            <a:ext cx="2364017" cy="175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19798" y="6407963"/>
            <a:ext cx="3430113" cy="3048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5231" y="6407964"/>
            <a:ext cx="1066522" cy="182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063"/>
              <a:t>7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5134" y="1183431"/>
            <a:ext cx="3211136" cy="147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6539" y="1737284"/>
            <a:ext cx="2687326" cy="92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2032" y="4654712"/>
            <a:ext cx="2364017" cy="11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-1" y="1234568"/>
            <a:ext cx="12188825" cy="6301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HANA – Stands for High Performance Analytical Appliance. It is SAP’s in-memory DB. It keeps all data in RAM. Combination of HW and SW.</a:t>
            </a:r>
          </a:p>
        </p:txBody>
      </p:sp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331" y="1422911"/>
            <a:ext cx="11582163" cy="4894643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OLAP</a:t>
              </a:r>
            </a:p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Online Analytical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8291</TotalTime>
  <Words>2195</Words>
  <Application>Microsoft Office PowerPoint</Application>
  <PresentationFormat>Custom</PresentationFormat>
  <Paragraphs>413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Regular</vt:lpstr>
      <vt:lpstr>BentonSans</vt:lpstr>
      <vt:lpstr>Calibri</vt:lpstr>
      <vt:lpstr>Calibri Light</vt:lpstr>
      <vt:lpstr>Cooper Black</vt:lpstr>
      <vt:lpstr>Lato</vt:lpstr>
      <vt:lpstr>Montserrat</vt:lpstr>
      <vt:lpstr>Roboto</vt:lpstr>
      <vt:lpstr>Segoe UI</vt:lpstr>
      <vt:lpstr>Segoe UI Black</vt:lpstr>
      <vt:lpstr>Wingdings</vt:lpstr>
      <vt:lpstr>Office Theme</vt:lpstr>
      <vt:lpstr>2_Office Theme</vt:lpstr>
      <vt:lpstr>1_Office Theme</vt:lpstr>
      <vt:lpstr>SAP S/4HANA CDS, SAC Training Day 6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PowerPoint Presentation</vt:lpstr>
      <vt:lpstr>Title</vt:lpstr>
      <vt:lpstr>Title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224</cp:revision>
  <dcterms:created xsi:type="dcterms:W3CDTF">2013-09-12T13:05:01Z</dcterms:created>
  <dcterms:modified xsi:type="dcterms:W3CDTF">2024-01-12T08:30:41Z</dcterms:modified>
</cp:coreProperties>
</file>