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7" r:id="rId3"/>
    <p:sldId id="391" r:id="rId4"/>
    <p:sldId id="392" r:id="rId5"/>
    <p:sldId id="1013" r:id="rId6"/>
    <p:sldId id="1014" r:id="rId7"/>
    <p:sldId id="1054" r:id="rId8"/>
    <p:sldId id="1038" r:id="rId9"/>
    <p:sldId id="280" r:id="rId10"/>
    <p:sldId id="287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5033" autoAdjust="0"/>
  </p:normalViewPr>
  <p:slideViewPr>
    <p:cSldViewPr>
      <p:cViewPr varScale="1">
        <p:scale>
          <a:sx n="110" d="100"/>
          <a:sy n="110" d="100"/>
        </p:scale>
        <p:origin x="60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https://unsplash.com/photos/CPs2X8JYmS8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72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xels.com/photo/automotive-car-engine-1792236/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9MWowuCxis&amp;list=PLcxqFaocb9WLtnq-rpXbRy5hnKECxr95G&amp;index=8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6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erson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D92B8D88-76D3-BC83-3CAA-D98B9A6000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75025"/>
            <a:ext cx="4942284" cy="423023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DA022C3-481E-4D69-3555-C2E4828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5574340" cy="509048"/>
          </a:xfrm>
        </p:spPr>
        <p:txBody>
          <a:bodyPr/>
          <a:lstStyle/>
          <a:p>
            <a:r>
              <a:rPr lang="en-IN" dirty="0"/>
              <a:t>Agenda – Day 6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0C9A54-B6A1-56BF-E02F-5726F1DEAF77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B679-1B28-E34E-1111-DB27BA1902D8}"/>
              </a:ext>
            </a:extLst>
          </p:cNvPr>
          <p:cNvSpPr/>
          <p:nvPr/>
        </p:nvSpPr>
        <p:spPr>
          <a:xfrm>
            <a:off x="10793831" y="1576873"/>
            <a:ext cx="1394994" cy="422839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A5EAC-59FE-EB72-A2AE-FE35C6F098E5}"/>
              </a:ext>
            </a:extLst>
          </p:cNvPr>
          <p:cNvSpPr txBox="1"/>
          <p:nvPr/>
        </p:nvSpPr>
        <p:spPr>
          <a:xfrm>
            <a:off x="5131753" y="1508772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CDS-BOPF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3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764" y="138393"/>
            <a:ext cx="8856984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CDS-BOPF Integration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FCE4B-E51C-1EA9-404A-0429CEB78F88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88C6AC-5493-474F-667B-62B87312F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FC214-6308-D89D-FE34-E0C2D20C059E}"/>
              </a:ext>
            </a:extLst>
          </p:cNvPr>
          <p:cNvSpPr txBox="1"/>
          <p:nvPr/>
        </p:nvSpPr>
        <p:spPr>
          <a:xfrm>
            <a:off x="247534" y="692696"/>
            <a:ext cx="1144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dirty="0"/>
              <a:t>Can I update data using CDS views also.</a:t>
            </a:r>
          </a:p>
          <a:p>
            <a:pPr marL="342900" indent="-342900">
              <a:buAutoNum type="arabicPeriod"/>
            </a:pPr>
            <a:r>
              <a:rPr lang="en-IN" sz="1800" dirty="0"/>
              <a:t>Anubhav SAPGUI have locking concept while data updates, can we also do it while building app from Fiori</a:t>
            </a:r>
          </a:p>
          <a:p>
            <a:pPr marL="342900" indent="-342900">
              <a:buAutoNum type="arabicPeriod"/>
            </a:pPr>
            <a:r>
              <a:rPr lang="en-IN" sz="1800" dirty="0"/>
              <a:t>What is BOPF, my manager asked me to learn CDS and BOPF for next project</a:t>
            </a:r>
          </a:p>
          <a:p>
            <a:pPr marL="342900" indent="-342900">
              <a:buAutoNum type="arabicPeriod"/>
            </a:pPr>
            <a:r>
              <a:rPr lang="en-IN" sz="1800" dirty="0"/>
              <a:t>What is Fiori programming model for S/4HANA</a:t>
            </a:r>
          </a:p>
          <a:p>
            <a:pPr marL="342900" indent="-342900">
              <a:buAutoNum type="arabicPeriod"/>
            </a:pPr>
            <a:r>
              <a:rPr lang="en-IN" sz="1800" dirty="0"/>
              <a:t>How can we overcome disadvantages of GUI applications?</a:t>
            </a:r>
          </a:p>
          <a:p>
            <a:pPr marL="342900" indent="-342900">
              <a:buAutoNum type="arabicPeriod"/>
            </a:pPr>
            <a:r>
              <a:rPr lang="en-IN" sz="1800" dirty="0"/>
              <a:t>Why did SAP choose still ABAP as middleware for S/4HANA Solution?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B2934-8220-E5F1-9F6C-781336E4070C}"/>
              </a:ext>
            </a:extLst>
          </p:cNvPr>
          <p:cNvSpPr/>
          <p:nvPr/>
        </p:nvSpPr>
        <p:spPr>
          <a:xfrm>
            <a:off x="1664527" y="2696872"/>
            <a:ext cx="14741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24BDF-72D7-E2A8-804E-F4689A6CABBC}"/>
              </a:ext>
            </a:extLst>
          </p:cNvPr>
          <p:cNvSpPr/>
          <p:nvPr/>
        </p:nvSpPr>
        <p:spPr>
          <a:xfrm>
            <a:off x="601379" y="3744906"/>
            <a:ext cx="3600400" cy="105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F337B33-7F1C-2644-DCD9-6F8363212E01}"/>
              </a:ext>
            </a:extLst>
          </p:cNvPr>
          <p:cNvSpPr/>
          <p:nvPr/>
        </p:nvSpPr>
        <p:spPr>
          <a:xfrm>
            <a:off x="1826907" y="5534343"/>
            <a:ext cx="1205104" cy="5380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BAA1A5C8-B6FA-7431-50B5-3D555BB616F6}"/>
              </a:ext>
            </a:extLst>
          </p:cNvPr>
          <p:cNvSpPr/>
          <p:nvPr/>
        </p:nvSpPr>
        <p:spPr>
          <a:xfrm>
            <a:off x="2321447" y="3060705"/>
            <a:ext cx="216024" cy="6318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B983F8D9-72F2-C956-6893-9BF37344DA4C}"/>
              </a:ext>
            </a:extLst>
          </p:cNvPr>
          <p:cNvSpPr/>
          <p:nvPr/>
        </p:nvSpPr>
        <p:spPr>
          <a:xfrm>
            <a:off x="2293566" y="4790975"/>
            <a:ext cx="216024" cy="6318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E99B3-456E-2802-79C5-CF703A1D2664}"/>
              </a:ext>
            </a:extLst>
          </p:cNvPr>
          <p:cNvSpPr/>
          <p:nvPr/>
        </p:nvSpPr>
        <p:spPr>
          <a:xfrm>
            <a:off x="2926060" y="3813798"/>
            <a:ext cx="9361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0ADF0-ADEF-387E-6699-73425559ABAB}"/>
              </a:ext>
            </a:extLst>
          </p:cNvPr>
          <p:cNvSpPr/>
          <p:nvPr/>
        </p:nvSpPr>
        <p:spPr>
          <a:xfrm>
            <a:off x="3078460" y="3966198"/>
            <a:ext cx="9361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C738A-479B-A3A4-0013-8C46653479FA}"/>
              </a:ext>
            </a:extLst>
          </p:cNvPr>
          <p:cNvSpPr txBox="1"/>
          <p:nvPr/>
        </p:nvSpPr>
        <p:spPr>
          <a:xfrm>
            <a:off x="2926060" y="4478638"/>
            <a:ext cx="10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100GB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D38C0-720C-97E0-E825-1773E70FDBCE}"/>
              </a:ext>
            </a:extLst>
          </p:cNvPr>
          <p:cNvSpPr txBox="1"/>
          <p:nvPr/>
        </p:nvSpPr>
        <p:spPr>
          <a:xfrm>
            <a:off x="3154971" y="2554799"/>
            <a:ext cx="36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Scaling of app due to session stickiness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Bad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Device switch (draft)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96F7229-BF50-172C-0482-3AC5AA8E5EB3}"/>
              </a:ext>
            </a:extLst>
          </p:cNvPr>
          <p:cNvSpPr/>
          <p:nvPr/>
        </p:nvSpPr>
        <p:spPr>
          <a:xfrm>
            <a:off x="4798268" y="3744906"/>
            <a:ext cx="1540977" cy="1046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E03167-1BDD-EA28-CEBB-9C0434E4BD45}"/>
              </a:ext>
            </a:extLst>
          </p:cNvPr>
          <p:cNvSpPr/>
          <p:nvPr/>
        </p:nvSpPr>
        <p:spPr>
          <a:xfrm>
            <a:off x="9389807" y="2292411"/>
            <a:ext cx="14741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fiori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D3B0B-5ABB-62FB-9041-FAA71E868F89}"/>
              </a:ext>
            </a:extLst>
          </p:cNvPr>
          <p:cNvSpPr/>
          <p:nvPr/>
        </p:nvSpPr>
        <p:spPr>
          <a:xfrm>
            <a:off x="8326660" y="3842544"/>
            <a:ext cx="3600400" cy="105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1AD07A7-D152-3E32-02DD-00D66BEA881C}"/>
              </a:ext>
            </a:extLst>
          </p:cNvPr>
          <p:cNvSpPr/>
          <p:nvPr/>
        </p:nvSpPr>
        <p:spPr>
          <a:xfrm>
            <a:off x="9552188" y="5631981"/>
            <a:ext cx="1205104" cy="8213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hana</a:t>
            </a:r>
            <a:endParaRPr lang="en-US" dirty="0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5CF2F7A3-0F19-51EB-79A3-27D006E85C89}"/>
              </a:ext>
            </a:extLst>
          </p:cNvPr>
          <p:cNvSpPr/>
          <p:nvPr/>
        </p:nvSpPr>
        <p:spPr>
          <a:xfrm>
            <a:off x="10046728" y="2652451"/>
            <a:ext cx="188143" cy="11377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52D8FD0D-F28F-8247-BEF8-90CF9AD1BEDB}"/>
              </a:ext>
            </a:extLst>
          </p:cNvPr>
          <p:cNvSpPr/>
          <p:nvPr/>
        </p:nvSpPr>
        <p:spPr>
          <a:xfrm>
            <a:off x="10018847" y="4888613"/>
            <a:ext cx="216024" cy="6318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0AEE8-9244-F7E1-8632-C37D12BD2C00}"/>
              </a:ext>
            </a:extLst>
          </p:cNvPr>
          <p:cNvSpPr txBox="1"/>
          <p:nvPr/>
        </p:nvSpPr>
        <p:spPr>
          <a:xfrm>
            <a:off x="10651341" y="4576276"/>
            <a:ext cx="10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100GB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774D37-2656-4E4E-51CA-7D09F64785FA}"/>
              </a:ext>
            </a:extLst>
          </p:cNvPr>
          <p:cNvSpPr/>
          <p:nvPr/>
        </p:nvSpPr>
        <p:spPr>
          <a:xfrm>
            <a:off x="9622804" y="3056912"/>
            <a:ext cx="1028537" cy="281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odata</a:t>
            </a:r>
            <a:endParaRPr lang="en-US" dirty="0"/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C78A5FDF-79AF-2B1C-424A-8063A019AAEF}"/>
              </a:ext>
            </a:extLst>
          </p:cNvPr>
          <p:cNvSpPr/>
          <p:nvPr/>
        </p:nvSpPr>
        <p:spPr>
          <a:xfrm>
            <a:off x="8974732" y="3966198"/>
            <a:ext cx="415075" cy="20764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9DB1BEEC-BCB5-81A6-554A-3DA7273195EB}"/>
              </a:ext>
            </a:extLst>
          </p:cNvPr>
          <p:cNvSpPr/>
          <p:nvPr/>
        </p:nvSpPr>
        <p:spPr>
          <a:xfrm rot="11119889">
            <a:off x="8950680" y="4260594"/>
            <a:ext cx="415075" cy="20764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8CE99C1-7E46-C10E-0D36-2004BEF8740D}"/>
              </a:ext>
            </a:extLst>
          </p:cNvPr>
          <p:cNvSpPr/>
          <p:nvPr/>
        </p:nvSpPr>
        <p:spPr>
          <a:xfrm>
            <a:off x="10414892" y="3376611"/>
            <a:ext cx="188143" cy="43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F68AA82-DE87-8A5A-092D-BD826350DF3F}"/>
              </a:ext>
            </a:extLst>
          </p:cNvPr>
          <p:cNvSpPr/>
          <p:nvPr/>
        </p:nvSpPr>
        <p:spPr>
          <a:xfrm rot="10800000">
            <a:off x="9643478" y="3349184"/>
            <a:ext cx="188143" cy="43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08A7A0-29A4-DA39-5703-3CD25D0F4DF4}"/>
              </a:ext>
            </a:extLst>
          </p:cNvPr>
          <p:cNvSpPr txBox="1"/>
          <p:nvPr/>
        </p:nvSpPr>
        <p:spPr>
          <a:xfrm>
            <a:off x="6724482" y="2564800"/>
            <a:ext cx="36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Support of </a:t>
            </a:r>
            <a:r>
              <a:rPr lang="en-US" sz="1400" dirty="0" err="1"/>
              <a:t>oData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Adapt SAP Fiori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Device switch (draft)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Collaboration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4163C1-0DB0-ED47-A8B8-8B68DDB92840}"/>
              </a:ext>
            </a:extLst>
          </p:cNvPr>
          <p:cNvSpPr txBox="1"/>
          <p:nvPr/>
        </p:nvSpPr>
        <p:spPr>
          <a:xfrm>
            <a:off x="5175713" y="4929050"/>
            <a:ext cx="3766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Investments done by partners and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BAPIs, LUWs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Reports, Includes,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Programs,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Workflows, Scripts, 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SPRO, </a:t>
            </a:r>
            <a:r>
              <a:rPr lang="en-US" sz="1200" dirty="0" err="1"/>
              <a:t>Webdypro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BOPF – since 2009 in SAP, Business Object processing </a:t>
            </a:r>
            <a:r>
              <a:rPr lang="en-US" sz="1200" b="1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456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764" y="138393"/>
            <a:ext cx="3841152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BOPF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FCE4B-E51C-1EA9-404A-0429CEB78F88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88C6AC-5493-474F-667B-62B87312F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FC214-6308-D89D-FE34-E0C2D20C059E}"/>
              </a:ext>
            </a:extLst>
          </p:cNvPr>
          <p:cNvSpPr txBox="1"/>
          <p:nvPr/>
        </p:nvSpPr>
        <p:spPr>
          <a:xfrm>
            <a:off x="247534" y="692696"/>
            <a:ext cx="1144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Stands for Business Object processing framework, which generates most of application code to create, update, delete, lock, unlock, modify, patch data based on a business object (data model).</a:t>
            </a:r>
          </a:p>
          <a:p>
            <a:endParaRPr lang="en-US" sz="1800" dirty="0"/>
          </a:p>
          <a:p>
            <a:r>
              <a:rPr lang="en-US" sz="1800" dirty="0"/>
              <a:t>Now we can create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B18AE-4E15-EBC9-225C-4FACE2B47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22204" y="2852936"/>
            <a:ext cx="3539375" cy="2359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B019FB-8D6D-61F8-6224-F55E5906460F}"/>
              </a:ext>
            </a:extLst>
          </p:cNvPr>
          <p:cNvSpPr txBox="1"/>
          <p:nvPr/>
        </p:nvSpPr>
        <p:spPr>
          <a:xfrm>
            <a:off x="7750596" y="386104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BOPF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DD40A-C6DF-C720-1433-1300688EA2B4}"/>
              </a:ext>
            </a:extLst>
          </p:cNvPr>
          <p:cNvSpPr/>
          <p:nvPr/>
        </p:nvSpPr>
        <p:spPr>
          <a:xfrm>
            <a:off x="549796" y="3673043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Object (fuel)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C6A69-DEF2-BA02-9C73-C1C761719649}"/>
              </a:ext>
            </a:extLst>
          </p:cNvPr>
          <p:cNvSpPr txBox="1"/>
          <p:nvPr/>
        </p:nvSpPr>
        <p:spPr>
          <a:xfrm>
            <a:off x="884815" y="2838037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CDS views with association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7AED7FD-EC42-37FD-AC49-5F20D4C185D3}"/>
              </a:ext>
            </a:extLst>
          </p:cNvPr>
          <p:cNvSpPr/>
          <p:nvPr/>
        </p:nvSpPr>
        <p:spPr>
          <a:xfrm>
            <a:off x="9479524" y="3252144"/>
            <a:ext cx="1800200" cy="18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A83365-9D88-64DD-7B5A-F15AE391BA77}"/>
              </a:ext>
            </a:extLst>
          </p:cNvPr>
          <p:cNvSpPr/>
          <p:nvPr/>
        </p:nvSpPr>
        <p:spPr>
          <a:xfrm>
            <a:off x="1197868" y="486916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0FA85-BEE5-30B8-F6E7-D33DF9E49198}"/>
              </a:ext>
            </a:extLst>
          </p:cNvPr>
          <p:cNvSpPr/>
          <p:nvPr/>
        </p:nvSpPr>
        <p:spPr>
          <a:xfrm>
            <a:off x="2125365" y="555308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22F22EE-52D5-A276-546F-E4BF89E5390F}"/>
              </a:ext>
            </a:extLst>
          </p:cNvPr>
          <p:cNvCxnSpPr>
            <a:stCxn id="2" idx="2"/>
            <a:endCxn id="10" idx="1"/>
          </p:cNvCxnSpPr>
          <p:nvPr/>
        </p:nvCxnSpPr>
        <p:spPr>
          <a:xfrm rot="16200000" flipH="1">
            <a:off x="1571680" y="5215427"/>
            <a:ext cx="467904" cy="639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Scenario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FCE4B-E51C-1EA9-404A-0429CEB78F88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88C6AC-5493-474F-667B-62B87312F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FC214-6308-D89D-FE34-E0C2D20C059E}"/>
              </a:ext>
            </a:extLst>
          </p:cNvPr>
          <p:cNvSpPr txBox="1"/>
          <p:nvPr/>
        </p:nvSpPr>
        <p:spPr>
          <a:xfrm>
            <a:off x="247534" y="692696"/>
            <a:ext cx="1144927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 are working in an airline company inside S/4HANA project. They have a challenge due to pandemic to deliver the meal to departing flights from airport. The supervisor along with flight crew has to plan the meal which will be on-boarded in the flight. </a:t>
            </a:r>
          </a:p>
          <a:p>
            <a:endParaRPr lang="en-US" sz="1800" dirty="0"/>
          </a:p>
          <a:p>
            <a:r>
              <a:rPr lang="en-US" sz="1800" dirty="0"/>
              <a:t>The staff would use a tablet most of time to check status of on-going flights and number of seats in that flight. </a:t>
            </a:r>
          </a:p>
          <a:p>
            <a:r>
              <a:rPr lang="en-US" sz="1800" dirty="0"/>
              <a:t>We want to develop solution which can help us creating new flight entry</a:t>
            </a:r>
          </a:p>
          <a:p>
            <a:r>
              <a:rPr lang="en-US" sz="1800" dirty="0"/>
              <a:t>Change meal assignment of a particular flight</a:t>
            </a:r>
          </a:p>
          <a:p>
            <a:r>
              <a:rPr lang="en-US" sz="1800" dirty="0"/>
              <a:t>Also take approval from food manager for the assigned meal</a:t>
            </a:r>
          </a:p>
          <a:p>
            <a:endParaRPr lang="en-US" sz="1800" dirty="0"/>
          </a:p>
          <a:p>
            <a:pPr algn="l"/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@EndUserText.label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'Flight Meals'</a:t>
            </a:r>
          </a:p>
          <a:p>
            <a:pPr algn="l"/>
            <a:r>
              <a:rPr lang="en-US" sz="1400" u="sng" dirty="0">
                <a:solidFill>
                  <a:srgbClr val="335CA2"/>
                </a:solidFill>
                <a:latin typeface="Courier New" panose="02070309020205020404" pitchFamily="49" charset="0"/>
              </a:rPr>
              <a:t>@AbapCatalog.enhancement.category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u="sng" dirty="0">
                <a:solidFill>
                  <a:srgbClr val="335CA2"/>
                </a:solidFill>
                <a:latin typeface="Courier New" panose="02070309020205020404" pitchFamily="49" charset="0"/>
              </a:rPr>
              <a:t>: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u="sng" dirty="0">
                <a:solidFill>
                  <a:srgbClr val="335CA2"/>
                </a:solidFill>
                <a:latin typeface="Courier New" panose="02070309020205020404" pitchFamily="49" charset="0"/>
              </a:rPr>
              <a:t>#NOT_CLASSIFIED</a:t>
            </a:r>
          </a:p>
          <a:p>
            <a:pPr algn="l"/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@AbapCatalog.tableCategory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#TRANSPARENT</a:t>
            </a:r>
          </a:p>
          <a:p>
            <a:pPr algn="l"/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@AbapCatalog.deliveryClass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#A</a:t>
            </a:r>
          </a:p>
          <a:p>
            <a:pPr algn="l"/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@AbapCatalog.dataMaintenance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35CA2"/>
                </a:solidFill>
                <a:latin typeface="Courier New" panose="02070309020205020404" pitchFamily="49" charset="0"/>
              </a:rPr>
              <a:t>#ALLOWED</a:t>
            </a:r>
          </a:p>
          <a:p>
            <a:pPr algn="l"/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define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table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zoft_meals</a:t>
            </a:r>
            <a:r>
              <a:rPr lang="en-US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u="sng" dirty="0">
                <a:solidFill>
                  <a:srgbClr val="7F0074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mandt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mandt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null;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meal_id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uuid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null;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carrid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s_carr_id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s_conn_id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meal       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s_mealnum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total_seats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s_seatsmax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status      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flag</a:t>
            </a:r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74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FDC4AD-460D-324C-2CEE-4F77F9E981F9}"/>
              </a:ext>
            </a:extLst>
          </p:cNvPr>
          <p:cNvSpPr/>
          <p:nvPr/>
        </p:nvSpPr>
        <p:spPr>
          <a:xfrm>
            <a:off x="7246540" y="314096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B2FFC3-C7E3-3E48-7580-7F34235EEE84}"/>
              </a:ext>
            </a:extLst>
          </p:cNvPr>
          <p:cNvSpPr/>
          <p:nvPr/>
        </p:nvSpPr>
        <p:spPr>
          <a:xfrm>
            <a:off x="8758708" y="422108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SO_I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A713944-F895-6B4F-74B4-198D677210C0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8110636" y="3969060"/>
            <a:ext cx="684076" cy="612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8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FCE4B-E51C-1EA9-404A-0429CEB78F88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88C6AC-5493-474F-667B-62B87312F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8B155CF-4A97-65C5-59A2-E927E5B13304}"/>
              </a:ext>
            </a:extLst>
          </p:cNvPr>
          <p:cNvGrpSpPr/>
          <p:nvPr/>
        </p:nvGrpSpPr>
        <p:grpSpPr>
          <a:xfrm>
            <a:off x="1826907" y="692696"/>
            <a:ext cx="1747225" cy="5540125"/>
            <a:chOff x="1826907" y="692696"/>
            <a:chExt cx="1747225" cy="55401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14795E-D233-3BD6-570E-CF47D3848A65}"/>
                </a:ext>
              </a:extLst>
            </p:cNvPr>
            <p:cNvSpPr/>
            <p:nvPr/>
          </p:nvSpPr>
          <p:spPr>
            <a:xfrm>
              <a:off x="1826907" y="692696"/>
              <a:ext cx="1747225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Fiori UI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1E8397-1ED1-3759-A440-EE4BC349F706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638028" y="1052736"/>
              <a:ext cx="62492" cy="51800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miley Face 7">
            <a:extLst>
              <a:ext uri="{FF2B5EF4-FFF2-40B4-BE49-F238E27FC236}">
                <a16:creationId xmlns:a16="http://schemas.microsoft.com/office/drawing/2014/main" id="{63CD3836-CF5D-A671-C17B-F2E2A684A982}"/>
              </a:ext>
            </a:extLst>
          </p:cNvPr>
          <p:cNvSpPr/>
          <p:nvPr/>
        </p:nvSpPr>
        <p:spPr>
          <a:xfrm>
            <a:off x="621804" y="617193"/>
            <a:ext cx="432048" cy="4355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AB2EE-0099-76F4-368B-63E117BB5618}"/>
              </a:ext>
            </a:extLst>
          </p:cNvPr>
          <p:cNvCxnSpPr/>
          <p:nvPr/>
        </p:nvCxnSpPr>
        <p:spPr>
          <a:xfrm flipH="1">
            <a:off x="786444" y="1095993"/>
            <a:ext cx="62492" cy="51800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C804C0-C5BB-01B9-AA47-7A46DDE79048}"/>
              </a:ext>
            </a:extLst>
          </p:cNvPr>
          <p:cNvGrpSpPr/>
          <p:nvPr/>
        </p:nvGrpSpPr>
        <p:grpSpPr>
          <a:xfrm>
            <a:off x="3862164" y="692696"/>
            <a:ext cx="1747225" cy="5540125"/>
            <a:chOff x="1826907" y="692696"/>
            <a:chExt cx="1747225" cy="55401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AF9C2-BCF0-A6AE-6CED-541D2E207542}"/>
                </a:ext>
              </a:extLst>
            </p:cNvPr>
            <p:cNvSpPr/>
            <p:nvPr/>
          </p:nvSpPr>
          <p:spPr>
            <a:xfrm>
              <a:off x="1826907" y="692696"/>
              <a:ext cx="1747225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OData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E89A75-88E6-254D-F330-9C6ECDAD80D7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638028" y="1052736"/>
              <a:ext cx="62492" cy="51800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AC3981-D247-DCEB-628C-0E0F02945CD4}"/>
              </a:ext>
            </a:extLst>
          </p:cNvPr>
          <p:cNvGrpSpPr/>
          <p:nvPr/>
        </p:nvGrpSpPr>
        <p:grpSpPr>
          <a:xfrm>
            <a:off x="6723758" y="692696"/>
            <a:ext cx="1747225" cy="5540125"/>
            <a:chOff x="1826907" y="692696"/>
            <a:chExt cx="1747225" cy="55401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0C43DA-C475-652D-A6AB-41A75B09E42F}"/>
                </a:ext>
              </a:extLst>
            </p:cNvPr>
            <p:cNvSpPr/>
            <p:nvPr/>
          </p:nvSpPr>
          <p:spPr>
            <a:xfrm>
              <a:off x="1826907" y="692696"/>
              <a:ext cx="1747225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BOPF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891A94-32D5-7640-AC6A-8CED606FB228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2638028" y="1052736"/>
              <a:ext cx="62492" cy="51800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0870F7-9841-CABE-EF43-C44AB910AC65}"/>
              </a:ext>
            </a:extLst>
          </p:cNvPr>
          <p:cNvGrpSpPr/>
          <p:nvPr/>
        </p:nvGrpSpPr>
        <p:grpSpPr>
          <a:xfrm>
            <a:off x="10207571" y="692696"/>
            <a:ext cx="1747225" cy="5540125"/>
            <a:chOff x="1826907" y="692696"/>
            <a:chExt cx="1747225" cy="55401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DE530E-182D-F069-A5C4-69BA1F0F8A26}"/>
                </a:ext>
              </a:extLst>
            </p:cNvPr>
            <p:cNvSpPr/>
            <p:nvPr/>
          </p:nvSpPr>
          <p:spPr>
            <a:xfrm>
              <a:off x="1826907" y="692696"/>
              <a:ext cx="1747225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HANADB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1CA9C1-AD56-3DB2-C543-6ED7E9034DB6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2638028" y="1052736"/>
              <a:ext cx="62492" cy="518008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6CED8A-1725-DE02-46CC-B0E2AA6B965C}"/>
              </a:ext>
            </a:extLst>
          </p:cNvPr>
          <p:cNvCxnSpPr/>
          <p:nvPr/>
        </p:nvCxnSpPr>
        <p:spPr>
          <a:xfrm>
            <a:off x="848936" y="1484784"/>
            <a:ext cx="1820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4510-2BC7-FE36-925B-72CE5F960B4B}"/>
              </a:ext>
            </a:extLst>
          </p:cNvPr>
          <p:cNvCxnSpPr/>
          <p:nvPr/>
        </p:nvCxnSpPr>
        <p:spPr>
          <a:xfrm>
            <a:off x="2700519" y="1700808"/>
            <a:ext cx="2004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60386F-146A-55FF-BE6B-BE8FBC69E60C}"/>
              </a:ext>
            </a:extLst>
          </p:cNvPr>
          <p:cNvCxnSpPr/>
          <p:nvPr/>
        </p:nvCxnSpPr>
        <p:spPr>
          <a:xfrm>
            <a:off x="4735776" y="1844824"/>
            <a:ext cx="283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772CF3-9057-A8DA-625C-9FFAA414032F}"/>
              </a:ext>
            </a:extLst>
          </p:cNvPr>
          <p:cNvSpPr/>
          <p:nvPr/>
        </p:nvSpPr>
        <p:spPr>
          <a:xfrm>
            <a:off x="7534879" y="1844824"/>
            <a:ext cx="624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F8BD63-EA91-4589-ED83-8A33F5FFE26A}"/>
              </a:ext>
            </a:extLst>
          </p:cNvPr>
          <p:cNvCxnSpPr>
            <a:cxnSpLocks/>
          </p:cNvCxnSpPr>
          <p:nvPr/>
        </p:nvCxnSpPr>
        <p:spPr>
          <a:xfrm>
            <a:off x="7628617" y="3428999"/>
            <a:ext cx="3358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7C7011D-9ED8-9163-B45D-C145994E51A7}"/>
              </a:ext>
            </a:extLst>
          </p:cNvPr>
          <p:cNvSpPr/>
          <p:nvPr/>
        </p:nvSpPr>
        <p:spPr>
          <a:xfrm>
            <a:off x="10924954" y="3429000"/>
            <a:ext cx="21001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A1075E-0E24-B782-98EF-4615E88CCF3B}"/>
              </a:ext>
            </a:extLst>
          </p:cNvPr>
          <p:cNvCxnSpPr>
            <a:stCxn id="30" idx="2"/>
          </p:cNvCxnSpPr>
          <p:nvPr/>
        </p:nvCxnSpPr>
        <p:spPr>
          <a:xfrm flipH="1">
            <a:off x="7597371" y="3717032"/>
            <a:ext cx="343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5D3323-7230-6DEE-DA44-6D5E114BA4F3}"/>
              </a:ext>
            </a:extLst>
          </p:cNvPr>
          <p:cNvSpPr/>
          <p:nvPr/>
        </p:nvSpPr>
        <p:spPr>
          <a:xfrm>
            <a:off x="4735776" y="1700808"/>
            <a:ext cx="45719" cy="273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B4D2A4-CC87-8E8C-F84B-7D89D2FB2CBE}"/>
              </a:ext>
            </a:extLst>
          </p:cNvPr>
          <p:cNvSpPr/>
          <p:nvPr/>
        </p:nvSpPr>
        <p:spPr>
          <a:xfrm>
            <a:off x="2654801" y="1484784"/>
            <a:ext cx="45719" cy="324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B1DCEE-8126-2101-40D6-DCBB960A4239}"/>
              </a:ext>
            </a:extLst>
          </p:cNvPr>
          <p:cNvCxnSpPr>
            <a:stCxn id="27" idx="2"/>
          </p:cNvCxnSpPr>
          <p:nvPr/>
        </p:nvCxnSpPr>
        <p:spPr>
          <a:xfrm flipH="1">
            <a:off x="4781495" y="4149080"/>
            <a:ext cx="278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C51416-3965-46B5-FCC9-6757F2A64E50}"/>
              </a:ext>
            </a:extLst>
          </p:cNvPr>
          <p:cNvCxnSpPr>
            <a:stCxn id="34" idx="2"/>
          </p:cNvCxnSpPr>
          <p:nvPr/>
        </p:nvCxnSpPr>
        <p:spPr>
          <a:xfrm flipH="1">
            <a:off x="2700519" y="4437107"/>
            <a:ext cx="2058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CC20C9-DADE-BBD3-7262-11FFF93114E8}"/>
              </a:ext>
            </a:extLst>
          </p:cNvPr>
          <p:cNvCxnSpPr>
            <a:stCxn id="35" idx="2"/>
          </p:cNvCxnSpPr>
          <p:nvPr/>
        </p:nvCxnSpPr>
        <p:spPr>
          <a:xfrm flipH="1">
            <a:off x="786444" y="4725143"/>
            <a:ext cx="1891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F46688D-19A0-27C1-01BE-B5F883783FD5}"/>
              </a:ext>
            </a:extLst>
          </p:cNvPr>
          <p:cNvSpPr/>
          <p:nvPr/>
        </p:nvSpPr>
        <p:spPr>
          <a:xfrm>
            <a:off x="9313667" y="2010427"/>
            <a:ext cx="93738" cy="10766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F171E9-03F2-56F8-C7D8-8659CD89E2A4}"/>
              </a:ext>
            </a:extLst>
          </p:cNvPr>
          <p:cNvGrpSpPr/>
          <p:nvPr/>
        </p:nvGrpSpPr>
        <p:grpSpPr>
          <a:xfrm>
            <a:off x="8766469" y="703379"/>
            <a:ext cx="1176861" cy="5829803"/>
            <a:chOff x="2133030" y="703379"/>
            <a:chExt cx="1176861" cy="561705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1CBE68-01F3-CAA8-4464-7823EE70776E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2721461" y="1063419"/>
              <a:ext cx="0" cy="525701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53D95E-0FA7-F03F-7085-C0A2E17BD268}"/>
                </a:ext>
              </a:extLst>
            </p:cNvPr>
            <p:cNvSpPr/>
            <p:nvPr/>
          </p:nvSpPr>
          <p:spPr>
            <a:xfrm>
              <a:off x="2133030" y="703379"/>
              <a:ext cx="117686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28A949-122A-32F9-C08E-800FE50A3258}"/>
              </a:ext>
            </a:extLst>
          </p:cNvPr>
          <p:cNvCxnSpPr/>
          <p:nvPr/>
        </p:nvCxnSpPr>
        <p:spPr>
          <a:xfrm>
            <a:off x="7580597" y="2025267"/>
            <a:ext cx="1680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56041C-B74D-995F-AF58-4BA0F630B037}"/>
              </a:ext>
            </a:extLst>
          </p:cNvPr>
          <p:cNvCxnSpPr>
            <a:stCxn id="43" idx="2"/>
          </p:cNvCxnSpPr>
          <p:nvPr/>
        </p:nvCxnSpPr>
        <p:spPr>
          <a:xfrm flipH="1">
            <a:off x="7318548" y="3087048"/>
            <a:ext cx="2041988" cy="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CD452442-8006-47DF-75EC-35EE9AD09644}"/>
              </a:ext>
            </a:extLst>
          </p:cNvPr>
          <p:cNvSpPr/>
          <p:nvPr/>
        </p:nvSpPr>
        <p:spPr>
          <a:xfrm>
            <a:off x="6708542" y="2873928"/>
            <a:ext cx="653070" cy="444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EE4DE15E-5BA4-1980-AE0A-C44FA0AD442A}"/>
              </a:ext>
            </a:extLst>
          </p:cNvPr>
          <p:cNvSpPr/>
          <p:nvPr/>
        </p:nvSpPr>
        <p:spPr>
          <a:xfrm>
            <a:off x="6526460" y="2548737"/>
            <a:ext cx="419990" cy="44415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CAD9CF-C48E-2437-B13D-7BF57928237C}"/>
              </a:ext>
            </a:extLst>
          </p:cNvPr>
          <p:cNvCxnSpPr>
            <a:stCxn id="53" idx="1"/>
            <a:endCxn id="35" idx="3"/>
          </p:cNvCxnSpPr>
          <p:nvPr/>
        </p:nvCxnSpPr>
        <p:spPr>
          <a:xfrm flipH="1">
            <a:off x="2700520" y="3096005"/>
            <a:ext cx="4008022" cy="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C54E099-4AF8-F6C7-4884-F06A9E1DED18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7229519" y="3123639"/>
            <a:ext cx="110918" cy="499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31FE266-E04A-DFF6-FFCC-CFF115B6017D}"/>
              </a:ext>
            </a:extLst>
          </p:cNvPr>
          <p:cNvSpPr/>
          <p:nvPr/>
        </p:nvSpPr>
        <p:spPr>
          <a:xfrm>
            <a:off x="9436575" y="1911704"/>
            <a:ext cx="336242" cy="288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3B8B77C-6BD1-BF9D-1BE8-BB297CEE850E}"/>
              </a:ext>
            </a:extLst>
          </p:cNvPr>
          <p:cNvSpPr/>
          <p:nvPr/>
        </p:nvSpPr>
        <p:spPr>
          <a:xfrm>
            <a:off x="9446151" y="2893163"/>
            <a:ext cx="336242" cy="288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2F8AF0-3CA2-4719-88BA-13CE91AA3300}"/>
              </a:ext>
            </a:extLst>
          </p:cNvPr>
          <p:cNvSpPr txBox="1"/>
          <p:nvPr/>
        </p:nvSpPr>
        <p:spPr>
          <a:xfrm>
            <a:off x="1515775" y="4892962"/>
            <a:ext cx="60946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https://www.youtube.com/watch?v=C9MWowuCxis&amp;list=PLcxqFaocb9WLtnq-rpXbRy5hnKECxr95G&amp;index=88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6640768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7547838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8290</TotalTime>
  <Words>552</Words>
  <Application>Microsoft Office PowerPoint</Application>
  <PresentationFormat>Custom</PresentationFormat>
  <Paragraphs>107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Cooper Black</vt:lpstr>
      <vt:lpstr>Courier New</vt:lpstr>
      <vt:lpstr>Segoe UI</vt:lpstr>
      <vt:lpstr>Segoe UI Black</vt:lpstr>
      <vt:lpstr>Wingdings</vt:lpstr>
      <vt:lpstr>Office Theme</vt:lpstr>
      <vt:lpstr>SAP S/4HANA CDS, SAC Training Day 6</vt:lpstr>
      <vt:lpstr>Agenda – Day 6</vt:lpstr>
      <vt:lpstr>CDS-BOPF Integration</vt:lpstr>
      <vt:lpstr>BOPF</vt:lpstr>
      <vt:lpstr>Scenario</vt:lpstr>
      <vt:lpstr>Title</vt:lpstr>
      <vt:lpstr>Title</vt:lpstr>
      <vt:lpstr>Title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223</cp:revision>
  <dcterms:created xsi:type="dcterms:W3CDTF">2013-09-12T13:05:01Z</dcterms:created>
  <dcterms:modified xsi:type="dcterms:W3CDTF">2024-01-10T07:54:45Z</dcterms:modified>
</cp:coreProperties>
</file>