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685" r:id="rId3"/>
  </p:sldMasterIdLst>
  <p:notesMasterIdLst>
    <p:notesMasterId r:id="rId20"/>
  </p:notesMasterIdLst>
  <p:sldIdLst>
    <p:sldId id="276" r:id="rId4"/>
    <p:sldId id="463" r:id="rId5"/>
    <p:sldId id="414" r:id="rId6"/>
    <p:sldId id="415" r:id="rId7"/>
    <p:sldId id="474" r:id="rId8"/>
    <p:sldId id="416" r:id="rId9"/>
    <p:sldId id="417" r:id="rId10"/>
    <p:sldId id="418" r:id="rId11"/>
    <p:sldId id="419" r:id="rId12"/>
    <p:sldId id="420" r:id="rId13"/>
    <p:sldId id="421" r:id="rId14"/>
    <p:sldId id="422" r:id="rId15"/>
    <p:sldId id="1054" r:id="rId16"/>
    <p:sldId id="1038" r:id="rId17"/>
    <p:sldId id="280" r:id="rId18"/>
    <p:sldId id="287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BAC8"/>
    <a:srgbClr val="6249DF"/>
    <a:srgbClr val="4782E1"/>
    <a:srgbClr val="04CEDE"/>
    <a:srgbClr val="2AA6DE"/>
    <a:srgbClr val="2097CF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9444" autoAdjust="0"/>
  </p:normalViewPr>
  <p:slideViewPr>
    <p:cSldViewPr>
      <p:cViewPr varScale="1">
        <p:scale>
          <a:sx n="99" d="100"/>
          <a:sy n="99" d="100"/>
        </p:scale>
        <p:origin x="1052" y="6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27C2FA-AB1B-4687-91A1-BA02E426EC5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724E1D7-8E94-413B-A4CF-EC02BFB67ABF}">
      <dgm:prSet phldrT="[Text]"/>
      <dgm:spPr/>
      <dgm:t>
        <a:bodyPr/>
        <a:lstStyle/>
        <a:p>
          <a:r>
            <a:rPr lang="en-US" dirty="0"/>
            <a:t>Requirements</a:t>
          </a:r>
        </a:p>
      </dgm:t>
    </dgm:pt>
    <dgm:pt modelId="{8300023E-767B-45A2-BD33-2B41E39C3CD9}" type="parTrans" cxnId="{ECBF594C-E739-40F1-81C3-CA93786E1D5A}">
      <dgm:prSet/>
      <dgm:spPr/>
      <dgm:t>
        <a:bodyPr/>
        <a:lstStyle/>
        <a:p>
          <a:endParaRPr lang="en-US"/>
        </a:p>
      </dgm:t>
    </dgm:pt>
    <dgm:pt modelId="{8903321E-4BB7-4C05-8E4E-5306C4C0D41C}" type="sibTrans" cxnId="{ECBF594C-E739-40F1-81C3-CA93786E1D5A}">
      <dgm:prSet/>
      <dgm:spPr/>
      <dgm:t>
        <a:bodyPr/>
        <a:lstStyle/>
        <a:p>
          <a:endParaRPr lang="en-US"/>
        </a:p>
      </dgm:t>
    </dgm:pt>
    <dgm:pt modelId="{3DF8D366-3358-48B7-B75A-6EF9F5C3E040}">
      <dgm:prSet phldrT="[Text]"/>
      <dgm:spPr/>
      <dgm:t>
        <a:bodyPr/>
        <a:lstStyle/>
        <a:p>
          <a:r>
            <a:rPr lang="en-US" dirty="0"/>
            <a:t>Access Data</a:t>
          </a:r>
        </a:p>
      </dgm:t>
    </dgm:pt>
    <dgm:pt modelId="{73A342E2-A4BC-4E64-BC48-CBFCDF7AEA70}" type="parTrans" cxnId="{F4AC274D-635A-406B-97E8-CA316CC0838E}">
      <dgm:prSet/>
      <dgm:spPr/>
      <dgm:t>
        <a:bodyPr/>
        <a:lstStyle/>
        <a:p>
          <a:endParaRPr lang="en-US"/>
        </a:p>
      </dgm:t>
    </dgm:pt>
    <dgm:pt modelId="{81BF2B1A-35B3-46A7-B10F-C69EEE34C546}" type="sibTrans" cxnId="{F4AC274D-635A-406B-97E8-CA316CC0838E}">
      <dgm:prSet/>
      <dgm:spPr/>
      <dgm:t>
        <a:bodyPr/>
        <a:lstStyle/>
        <a:p>
          <a:endParaRPr lang="en-US"/>
        </a:p>
      </dgm:t>
    </dgm:pt>
    <dgm:pt modelId="{0DCE45A5-7F12-47C6-A5A7-F74695DF081D}">
      <dgm:prSet phldrT="[Text]"/>
      <dgm:spPr/>
      <dgm:t>
        <a:bodyPr/>
        <a:lstStyle/>
        <a:p>
          <a:r>
            <a:rPr lang="en-US" dirty="0"/>
            <a:t>Prepare</a:t>
          </a:r>
        </a:p>
      </dgm:t>
    </dgm:pt>
    <dgm:pt modelId="{BB39C05E-8A54-4FD2-A988-153AED4A7CA3}" type="parTrans" cxnId="{0A1B8FC1-5C3B-4D6B-8B27-C3DC30064E0F}">
      <dgm:prSet/>
      <dgm:spPr/>
      <dgm:t>
        <a:bodyPr/>
        <a:lstStyle/>
        <a:p>
          <a:endParaRPr lang="en-US"/>
        </a:p>
      </dgm:t>
    </dgm:pt>
    <dgm:pt modelId="{07C0EB87-E670-4830-90BA-19CF582A64B0}" type="sibTrans" cxnId="{0A1B8FC1-5C3B-4D6B-8B27-C3DC30064E0F}">
      <dgm:prSet/>
      <dgm:spPr/>
      <dgm:t>
        <a:bodyPr/>
        <a:lstStyle/>
        <a:p>
          <a:endParaRPr lang="en-US"/>
        </a:p>
      </dgm:t>
    </dgm:pt>
    <dgm:pt modelId="{3A126CE4-3F35-42EC-B1BD-65B803FC5E83}">
      <dgm:prSet phldrT="[Text]"/>
      <dgm:spPr/>
      <dgm:t>
        <a:bodyPr/>
        <a:lstStyle/>
        <a:p>
          <a:r>
            <a:rPr lang="en-US" dirty="0"/>
            <a:t>Visualize</a:t>
          </a:r>
        </a:p>
      </dgm:t>
    </dgm:pt>
    <dgm:pt modelId="{0ABBE5F0-4723-4B20-B5D8-C85537B815F0}" type="parTrans" cxnId="{DC4FEA58-C055-4E73-89AC-A9623AD1CEFE}">
      <dgm:prSet/>
      <dgm:spPr/>
      <dgm:t>
        <a:bodyPr/>
        <a:lstStyle/>
        <a:p>
          <a:endParaRPr lang="en-US"/>
        </a:p>
      </dgm:t>
    </dgm:pt>
    <dgm:pt modelId="{7300043E-CC33-41EB-B07D-B93DA7572624}" type="sibTrans" cxnId="{DC4FEA58-C055-4E73-89AC-A9623AD1CEFE}">
      <dgm:prSet/>
      <dgm:spPr/>
      <dgm:t>
        <a:bodyPr/>
        <a:lstStyle/>
        <a:p>
          <a:endParaRPr lang="en-US"/>
        </a:p>
      </dgm:t>
    </dgm:pt>
    <dgm:pt modelId="{63D88E37-AD2C-47DD-AB79-B42BF525E96D}">
      <dgm:prSet phldrT="[Text]"/>
      <dgm:spPr/>
      <dgm:t>
        <a:bodyPr/>
        <a:lstStyle/>
        <a:p>
          <a:r>
            <a:rPr lang="en-US"/>
            <a:t>Share </a:t>
          </a:r>
          <a:endParaRPr lang="en-US" dirty="0"/>
        </a:p>
      </dgm:t>
    </dgm:pt>
    <dgm:pt modelId="{21E3B256-4F1A-4252-B5F5-9BCABEC96112}" type="parTrans" cxnId="{C79F8420-444A-40DD-A3E6-4C9BDA7548B8}">
      <dgm:prSet/>
      <dgm:spPr/>
      <dgm:t>
        <a:bodyPr/>
        <a:lstStyle/>
        <a:p>
          <a:endParaRPr lang="en-US"/>
        </a:p>
      </dgm:t>
    </dgm:pt>
    <dgm:pt modelId="{E16CB9FC-C285-4615-B629-6E9E028975CD}" type="sibTrans" cxnId="{C79F8420-444A-40DD-A3E6-4C9BDA7548B8}">
      <dgm:prSet/>
      <dgm:spPr/>
      <dgm:t>
        <a:bodyPr/>
        <a:lstStyle/>
        <a:p>
          <a:endParaRPr lang="en-US"/>
        </a:p>
      </dgm:t>
    </dgm:pt>
    <dgm:pt modelId="{3910AC2B-7FEB-4D5B-9F3A-16A393EA7BCC}" type="pres">
      <dgm:prSet presAssocID="{4027C2FA-AB1B-4687-91A1-BA02E426EC57}" presName="Name0" presStyleCnt="0">
        <dgm:presLayoutVars>
          <dgm:dir/>
          <dgm:resizeHandles val="exact"/>
        </dgm:presLayoutVars>
      </dgm:prSet>
      <dgm:spPr/>
    </dgm:pt>
    <dgm:pt modelId="{490C6E39-AA61-4444-AC2C-A1AF72A09088}" type="pres">
      <dgm:prSet presAssocID="{B724E1D7-8E94-413B-A4CF-EC02BFB67ABF}" presName="parTxOnly" presStyleLbl="node1" presStyleIdx="0" presStyleCnt="5">
        <dgm:presLayoutVars>
          <dgm:bulletEnabled val="1"/>
        </dgm:presLayoutVars>
      </dgm:prSet>
      <dgm:spPr/>
    </dgm:pt>
    <dgm:pt modelId="{24B400C4-D88E-46B1-A54B-C0547634D308}" type="pres">
      <dgm:prSet presAssocID="{8903321E-4BB7-4C05-8E4E-5306C4C0D41C}" presName="parSpace" presStyleCnt="0"/>
      <dgm:spPr/>
    </dgm:pt>
    <dgm:pt modelId="{B11A4C72-CBF1-46A6-8281-E69DE13ACF6A}" type="pres">
      <dgm:prSet presAssocID="{3DF8D366-3358-48B7-B75A-6EF9F5C3E040}" presName="parTxOnly" presStyleLbl="node1" presStyleIdx="1" presStyleCnt="5">
        <dgm:presLayoutVars>
          <dgm:bulletEnabled val="1"/>
        </dgm:presLayoutVars>
      </dgm:prSet>
      <dgm:spPr/>
    </dgm:pt>
    <dgm:pt modelId="{3434725C-E05D-4225-AD25-A770F08744DB}" type="pres">
      <dgm:prSet presAssocID="{81BF2B1A-35B3-46A7-B10F-C69EEE34C546}" presName="parSpace" presStyleCnt="0"/>
      <dgm:spPr/>
    </dgm:pt>
    <dgm:pt modelId="{32E69906-80BB-43FD-8D38-5EE66A865FFC}" type="pres">
      <dgm:prSet presAssocID="{0DCE45A5-7F12-47C6-A5A7-F74695DF081D}" presName="parTxOnly" presStyleLbl="node1" presStyleIdx="2" presStyleCnt="5">
        <dgm:presLayoutVars>
          <dgm:bulletEnabled val="1"/>
        </dgm:presLayoutVars>
      </dgm:prSet>
      <dgm:spPr/>
    </dgm:pt>
    <dgm:pt modelId="{725F6088-1FC4-4C8A-B5A5-FB35542A56FB}" type="pres">
      <dgm:prSet presAssocID="{07C0EB87-E670-4830-90BA-19CF582A64B0}" presName="parSpace" presStyleCnt="0"/>
      <dgm:spPr/>
    </dgm:pt>
    <dgm:pt modelId="{135FEB87-262C-45C4-96FB-2AB3F60D4033}" type="pres">
      <dgm:prSet presAssocID="{3A126CE4-3F35-42EC-B1BD-65B803FC5E83}" presName="parTxOnly" presStyleLbl="node1" presStyleIdx="3" presStyleCnt="5">
        <dgm:presLayoutVars>
          <dgm:bulletEnabled val="1"/>
        </dgm:presLayoutVars>
      </dgm:prSet>
      <dgm:spPr/>
    </dgm:pt>
    <dgm:pt modelId="{24E632D8-87D5-4A67-8BC5-84B2090683CA}" type="pres">
      <dgm:prSet presAssocID="{7300043E-CC33-41EB-B07D-B93DA7572624}" presName="parSpace" presStyleCnt="0"/>
      <dgm:spPr/>
    </dgm:pt>
    <dgm:pt modelId="{BFB29F0C-9F09-4015-8021-2CB1ACF3EA5A}" type="pres">
      <dgm:prSet presAssocID="{63D88E37-AD2C-47DD-AB79-B42BF525E96D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C79F8420-444A-40DD-A3E6-4C9BDA7548B8}" srcId="{4027C2FA-AB1B-4687-91A1-BA02E426EC57}" destId="{63D88E37-AD2C-47DD-AB79-B42BF525E96D}" srcOrd="4" destOrd="0" parTransId="{21E3B256-4F1A-4252-B5F5-9BCABEC96112}" sibTransId="{E16CB9FC-C285-4615-B629-6E9E028975CD}"/>
    <dgm:cxn modelId="{ECBF594C-E739-40F1-81C3-CA93786E1D5A}" srcId="{4027C2FA-AB1B-4687-91A1-BA02E426EC57}" destId="{B724E1D7-8E94-413B-A4CF-EC02BFB67ABF}" srcOrd="0" destOrd="0" parTransId="{8300023E-767B-45A2-BD33-2B41E39C3CD9}" sibTransId="{8903321E-4BB7-4C05-8E4E-5306C4C0D41C}"/>
    <dgm:cxn modelId="{F4AC274D-635A-406B-97E8-CA316CC0838E}" srcId="{4027C2FA-AB1B-4687-91A1-BA02E426EC57}" destId="{3DF8D366-3358-48B7-B75A-6EF9F5C3E040}" srcOrd="1" destOrd="0" parTransId="{73A342E2-A4BC-4E64-BC48-CBFCDF7AEA70}" sibTransId="{81BF2B1A-35B3-46A7-B10F-C69EEE34C546}"/>
    <dgm:cxn modelId="{1E5ACC75-01D3-46F0-B1EB-E1BE2B6635AF}" type="presOf" srcId="{4027C2FA-AB1B-4687-91A1-BA02E426EC57}" destId="{3910AC2B-7FEB-4D5B-9F3A-16A393EA7BCC}" srcOrd="0" destOrd="0" presId="urn:microsoft.com/office/officeart/2005/8/layout/hChevron3"/>
    <dgm:cxn modelId="{DC4FEA58-C055-4E73-89AC-A9623AD1CEFE}" srcId="{4027C2FA-AB1B-4687-91A1-BA02E426EC57}" destId="{3A126CE4-3F35-42EC-B1BD-65B803FC5E83}" srcOrd="3" destOrd="0" parTransId="{0ABBE5F0-4723-4B20-B5D8-C85537B815F0}" sibTransId="{7300043E-CC33-41EB-B07D-B93DA7572624}"/>
    <dgm:cxn modelId="{D7CF528D-C14E-408E-A173-B2ED7FD66065}" type="presOf" srcId="{B724E1D7-8E94-413B-A4CF-EC02BFB67ABF}" destId="{490C6E39-AA61-4444-AC2C-A1AF72A09088}" srcOrd="0" destOrd="0" presId="urn:microsoft.com/office/officeart/2005/8/layout/hChevron3"/>
    <dgm:cxn modelId="{2C42C7A4-B813-4C00-A255-1B2DDC92A1AC}" type="presOf" srcId="{3DF8D366-3358-48B7-B75A-6EF9F5C3E040}" destId="{B11A4C72-CBF1-46A6-8281-E69DE13ACF6A}" srcOrd="0" destOrd="0" presId="urn:microsoft.com/office/officeart/2005/8/layout/hChevron3"/>
    <dgm:cxn modelId="{4FAD65A6-4A7F-4F53-8648-461C75F9EC28}" type="presOf" srcId="{63D88E37-AD2C-47DD-AB79-B42BF525E96D}" destId="{BFB29F0C-9F09-4015-8021-2CB1ACF3EA5A}" srcOrd="0" destOrd="0" presId="urn:microsoft.com/office/officeart/2005/8/layout/hChevron3"/>
    <dgm:cxn modelId="{CDBBBFB1-E1F3-4D7D-870B-6983F93BDB48}" type="presOf" srcId="{0DCE45A5-7F12-47C6-A5A7-F74695DF081D}" destId="{32E69906-80BB-43FD-8D38-5EE66A865FFC}" srcOrd="0" destOrd="0" presId="urn:microsoft.com/office/officeart/2005/8/layout/hChevron3"/>
    <dgm:cxn modelId="{0A1B8FC1-5C3B-4D6B-8B27-C3DC30064E0F}" srcId="{4027C2FA-AB1B-4687-91A1-BA02E426EC57}" destId="{0DCE45A5-7F12-47C6-A5A7-F74695DF081D}" srcOrd="2" destOrd="0" parTransId="{BB39C05E-8A54-4FD2-A988-153AED4A7CA3}" sibTransId="{07C0EB87-E670-4830-90BA-19CF582A64B0}"/>
    <dgm:cxn modelId="{43D21CDD-6030-460E-A161-822F3B64C3C8}" type="presOf" srcId="{3A126CE4-3F35-42EC-B1BD-65B803FC5E83}" destId="{135FEB87-262C-45C4-96FB-2AB3F60D4033}" srcOrd="0" destOrd="0" presId="urn:microsoft.com/office/officeart/2005/8/layout/hChevron3"/>
    <dgm:cxn modelId="{D8D5CD02-FCFD-483F-8A0E-F6792703EB9C}" type="presParOf" srcId="{3910AC2B-7FEB-4D5B-9F3A-16A393EA7BCC}" destId="{490C6E39-AA61-4444-AC2C-A1AF72A09088}" srcOrd="0" destOrd="0" presId="urn:microsoft.com/office/officeart/2005/8/layout/hChevron3"/>
    <dgm:cxn modelId="{7908547D-BCF5-45AB-95C4-FC57240C1C27}" type="presParOf" srcId="{3910AC2B-7FEB-4D5B-9F3A-16A393EA7BCC}" destId="{24B400C4-D88E-46B1-A54B-C0547634D308}" srcOrd="1" destOrd="0" presId="urn:microsoft.com/office/officeart/2005/8/layout/hChevron3"/>
    <dgm:cxn modelId="{FBEA5001-3419-41A7-9CA3-0CE60B785642}" type="presParOf" srcId="{3910AC2B-7FEB-4D5B-9F3A-16A393EA7BCC}" destId="{B11A4C72-CBF1-46A6-8281-E69DE13ACF6A}" srcOrd="2" destOrd="0" presId="urn:microsoft.com/office/officeart/2005/8/layout/hChevron3"/>
    <dgm:cxn modelId="{3A53C01F-C24A-40AF-8B95-E73575AE8D71}" type="presParOf" srcId="{3910AC2B-7FEB-4D5B-9F3A-16A393EA7BCC}" destId="{3434725C-E05D-4225-AD25-A770F08744DB}" srcOrd="3" destOrd="0" presId="urn:microsoft.com/office/officeart/2005/8/layout/hChevron3"/>
    <dgm:cxn modelId="{BB8CDAD6-EBB0-4684-A9E6-1983296C1E4E}" type="presParOf" srcId="{3910AC2B-7FEB-4D5B-9F3A-16A393EA7BCC}" destId="{32E69906-80BB-43FD-8D38-5EE66A865FFC}" srcOrd="4" destOrd="0" presId="urn:microsoft.com/office/officeart/2005/8/layout/hChevron3"/>
    <dgm:cxn modelId="{E1676726-224D-4366-9D65-31EFCF3028A0}" type="presParOf" srcId="{3910AC2B-7FEB-4D5B-9F3A-16A393EA7BCC}" destId="{725F6088-1FC4-4C8A-B5A5-FB35542A56FB}" srcOrd="5" destOrd="0" presId="urn:microsoft.com/office/officeart/2005/8/layout/hChevron3"/>
    <dgm:cxn modelId="{9D07F922-122A-4208-91D1-10A26DD473D3}" type="presParOf" srcId="{3910AC2B-7FEB-4D5B-9F3A-16A393EA7BCC}" destId="{135FEB87-262C-45C4-96FB-2AB3F60D4033}" srcOrd="6" destOrd="0" presId="urn:microsoft.com/office/officeart/2005/8/layout/hChevron3"/>
    <dgm:cxn modelId="{54074377-3E9A-49FC-BEF5-61EC0AE4E38F}" type="presParOf" srcId="{3910AC2B-7FEB-4D5B-9F3A-16A393EA7BCC}" destId="{24E632D8-87D5-4A67-8BC5-84B2090683CA}" srcOrd="7" destOrd="0" presId="urn:microsoft.com/office/officeart/2005/8/layout/hChevron3"/>
    <dgm:cxn modelId="{44B6C33B-F839-4CE1-9EF5-8F47468193EC}" type="presParOf" srcId="{3910AC2B-7FEB-4D5B-9F3A-16A393EA7BCC}" destId="{BFB29F0C-9F09-4015-8021-2CB1ACF3EA5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C6E39-AA61-4444-AC2C-A1AF72A09088}">
      <dsp:nvSpPr>
        <dsp:cNvPr id="0" name=""/>
        <dsp:cNvSpPr/>
      </dsp:nvSpPr>
      <dsp:spPr>
        <a:xfrm>
          <a:off x="991" y="2321170"/>
          <a:ext cx="1933758" cy="77350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Requirements</a:t>
          </a:r>
        </a:p>
      </dsp:txBody>
      <dsp:txXfrm>
        <a:off x="991" y="2321170"/>
        <a:ext cx="1740382" cy="773503"/>
      </dsp:txXfrm>
    </dsp:sp>
    <dsp:sp modelId="{B11A4C72-CBF1-46A6-8281-E69DE13ACF6A}">
      <dsp:nvSpPr>
        <dsp:cNvPr id="0" name=""/>
        <dsp:cNvSpPr/>
      </dsp:nvSpPr>
      <dsp:spPr>
        <a:xfrm>
          <a:off x="1547998" y="2321170"/>
          <a:ext cx="1933758" cy="7735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Access Data</a:t>
          </a:r>
        </a:p>
      </dsp:txBody>
      <dsp:txXfrm>
        <a:off x="1934750" y="2321170"/>
        <a:ext cx="1160255" cy="773503"/>
      </dsp:txXfrm>
    </dsp:sp>
    <dsp:sp modelId="{32E69906-80BB-43FD-8D38-5EE66A865FFC}">
      <dsp:nvSpPr>
        <dsp:cNvPr id="0" name=""/>
        <dsp:cNvSpPr/>
      </dsp:nvSpPr>
      <dsp:spPr>
        <a:xfrm>
          <a:off x="3095004" y="2321170"/>
          <a:ext cx="1933758" cy="7735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Prepare</a:t>
          </a:r>
        </a:p>
      </dsp:txBody>
      <dsp:txXfrm>
        <a:off x="3481756" y="2321170"/>
        <a:ext cx="1160255" cy="773503"/>
      </dsp:txXfrm>
    </dsp:sp>
    <dsp:sp modelId="{135FEB87-262C-45C4-96FB-2AB3F60D4033}">
      <dsp:nvSpPr>
        <dsp:cNvPr id="0" name=""/>
        <dsp:cNvSpPr/>
      </dsp:nvSpPr>
      <dsp:spPr>
        <a:xfrm>
          <a:off x="4642010" y="2321170"/>
          <a:ext cx="1933758" cy="7735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Visualize</a:t>
          </a:r>
        </a:p>
      </dsp:txBody>
      <dsp:txXfrm>
        <a:off x="5028762" y="2321170"/>
        <a:ext cx="1160255" cy="773503"/>
      </dsp:txXfrm>
    </dsp:sp>
    <dsp:sp modelId="{BFB29F0C-9F09-4015-8021-2CB1ACF3EA5A}">
      <dsp:nvSpPr>
        <dsp:cNvPr id="0" name=""/>
        <dsp:cNvSpPr/>
      </dsp:nvSpPr>
      <dsp:spPr>
        <a:xfrm>
          <a:off x="6189017" y="2321170"/>
          <a:ext cx="1933758" cy="7735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Share </a:t>
          </a:r>
          <a:endParaRPr lang="en-US" sz="2200" kern="1200" dirty="0"/>
        </a:p>
      </dsp:txBody>
      <dsp:txXfrm>
        <a:off x="6575769" y="2321170"/>
        <a:ext cx="1160255" cy="773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4T07:47:48.1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16214 16479 0,'53'0'94,"-35"0"-94,70 0 15,124 0 1,176 0 15,-230 0-15,142 0-16,18 53 16,-18-36-1,-53-17 1,17 0-1,1 0 1,35 0 15,-142 0-15,-105 0 0,0 0-1,0-17 1</inkml:trace>
  <inkml:trace contextRef="#ctx0" brushRef="#br0" timeOffset="1118.93">22300 15579 0,'17'-18'78,"1"18"-78,105 0 16,1 0 0,105 0-16,106-52 31,-35 16-15,-194 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33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99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AA5042B-1E63-40C1-80BF-457AA382B5C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74289" y="457200"/>
            <a:ext cx="3814597" cy="5943600"/>
          </a:xfrm>
          <a:custGeom>
            <a:avLst/>
            <a:gdLst>
              <a:gd name="connsiteX0" fmla="*/ 0 w 3814597"/>
              <a:gd name="connsiteY0" fmla="*/ 0 h 5943600"/>
              <a:gd name="connsiteX1" fmla="*/ 3814597 w 3814597"/>
              <a:gd name="connsiteY1" fmla="*/ 0 h 5943600"/>
              <a:gd name="connsiteX2" fmla="*/ 3814597 w 3814597"/>
              <a:gd name="connsiteY2" fmla="*/ 5943600 h 5943600"/>
              <a:gd name="connsiteX3" fmla="*/ 0 w 3814597"/>
              <a:gd name="connsiteY3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4597" h="5943600">
                <a:moveTo>
                  <a:pt x="0" y="0"/>
                </a:moveTo>
                <a:lnTo>
                  <a:pt x="3814597" y="0"/>
                </a:lnTo>
                <a:lnTo>
                  <a:pt x="3814597" y="5943600"/>
                </a:lnTo>
                <a:lnTo>
                  <a:pt x="0" y="5943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998069" y="3110614"/>
            <a:ext cx="4465623" cy="440969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A254C7B-7BC5-221C-6C48-70919B87CB37}"/>
              </a:ext>
            </a:extLst>
          </p:cNvPr>
          <p:cNvSpPr/>
          <p:nvPr userDrawn="1"/>
        </p:nvSpPr>
        <p:spPr>
          <a:xfrm>
            <a:off x="1053852" y="-888882"/>
            <a:ext cx="1399981" cy="453390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DC05CDE-C52B-40B7-B4BA-33724C1D8F8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38614599-D05F-E878-B5C9-AA292AE8F9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www.anubhavtrainings.com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E26D554-A29F-64E3-B8CB-826AAA4692E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89077266-29FE-F506-13C7-062F5A7F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F542FDF-2114-2A7E-242B-975B04F46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58" y="865608"/>
            <a:ext cx="8886708" cy="769613"/>
          </a:xfrm>
        </p:spPr>
        <p:txBody>
          <a:bodyPr anchor="b">
            <a:noAutofit/>
          </a:bodyPr>
          <a:lstStyle>
            <a:lvl1pPr algn="ctr"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04E0CF2-40E1-611A-64BA-7925E9F6C4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80924" y="2782859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CE93B67-3990-3409-2AAA-BF381DEE59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089236" y="2782859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769836EF-E50C-1D80-7BC5-2C1FCB443C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61748" y="2782859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4" name="Picture Placeholder 14">
            <a:extLst>
              <a:ext uri="{FF2B5EF4-FFF2-40B4-BE49-F238E27FC236}">
                <a16:creationId xmlns:a16="http://schemas.microsoft.com/office/drawing/2014/main" id="{B3EB6BE3-0B1D-874E-F694-CFFDA07BF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22068" y="2782859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83EC2-3176-C1E7-9CC6-336F2EC894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9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BE378A-3BBD-B7A6-DB49-A891DDC4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831720"/>
            <a:ext cx="6150404" cy="509048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770F5-62F7-D971-F2E0-3D95B8950A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30147" y="1468760"/>
            <a:ext cx="6134241" cy="371615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395716-0E22-8C6D-2F09-AB6CE421CA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30144" y="2564904"/>
            <a:ext cx="4786856" cy="2088232"/>
          </a:xfrm>
          <a:custGeom>
            <a:avLst/>
            <a:gdLst>
              <a:gd name="connsiteX0" fmla="*/ 0 w 4786856"/>
              <a:gd name="connsiteY0" fmla="*/ 0 h 2088232"/>
              <a:gd name="connsiteX1" fmla="*/ 4786856 w 4786856"/>
              <a:gd name="connsiteY1" fmla="*/ 0 h 2088232"/>
              <a:gd name="connsiteX2" fmla="*/ 4786856 w 4786856"/>
              <a:gd name="connsiteY2" fmla="*/ 2088232 h 2088232"/>
              <a:gd name="connsiteX3" fmla="*/ 0 w 4786856"/>
              <a:gd name="connsiteY3" fmla="*/ 2088232 h 208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6856" h="2088232">
                <a:moveTo>
                  <a:pt x="0" y="0"/>
                </a:moveTo>
                <a:lnTo>
                  <a:pt x="4786856" y="0"/>
                </a:lnTo>
                <a:lnTo>
                  <a:pt x="4786856" y="2088232"/>
                </a:lnTo>
                <a:lnTo>
                  <a:pt x="0" y="208823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8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581B83D-31CE-3BFF-D9DF-C48FD812AA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71137" y="2564904"/>
            <a:ext cx="4786856" cy="2088232"/>
          </a:xfrm>
          <a:custGeom>
            <a:avLst/>
            <a:gdLst>
              <a:gd name="connsiteX0" fmla="*/ 0 w 4786856"/>
              <a:gd name="connsiteY0" fmla="*/ 0 h 2088232"/>
              <a:gd name="connsiteX1" fmla="*/ 4786856 w 4786856"/>
              <a:gd name="connsiteY1" fmla="*/ 0 h 2088232"/>
              <a:gd name="connsiteX2" fmla="*/ 4786856 w 4786856"/>
              <a:gd name="connsiteY2" fmla="*/ 2088232 h 2088232"/>
              <a:gd name="connsiteX3" fmla="*/ 0 w 4786856"/>
              <a:gd name="connsiteY3" fmla="*/ 2088232 h 208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6856" h="2088232">
                <a:moveTo>
                  <a:pt x="0" y="0"/>
                </a:moveTo>
                <a:lnTo>
                  <a:pt x="4786856" y="0"/>
                </a:lnTo>
                <a:lnTo>
                  <a:pt x="4786856" y="2088232"/>
                </a:lnTo>
                <a:lnTo>
                  <a:pt x="0" y="208823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800"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ADD001-3A33-5930-4A10-F3801EAF1F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0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y Choose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ECA82BE-AC51-50C1-6A5A-D410D10734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-1"/>
            <a:ext cx="8065009" cy="6858000"/>
          </a:xfrm>
          <a:custGeom>
            <a:avLst/>
            <a:gdLst>
              <a:gd name="connsiteX0" fmla="*/ 0 w 8254652"/>
              <a:gd name="connsiteY0" fmla="*/ 0 h 6858000"/>
              <a:gd name="connsiteX1" fmla="*/ 8254652 w 8254652"/>
              <a:gd name="connsiteY1" fmla="*/ 0 h 6858000"/>
              <a:gd name="connsiteX2" fmla="*/ 8254652 w 8254652"/>
              <a:gd name="connsiteY2" fmla="*/ 6858000 h 6858000"/>
              <a:gd name="connsiteX3" fmla="*/ 0 w 82546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54652" h="6858000">
                <a:moveTo>
                  <a:pt x="0" y="0"/>
                </a:moveTo>
                <a:lnTo>
                  <a:pt x="8254652" y="0"/>
                </a:lnTo>
                <a:lnTo>
                  <a:pt x="825465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646A92-0BB3-6023-777C-EAD7FE4868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22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76FD07D-8E99-6464-FC01-0FA14F253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33972" y="0"/>
            <a:ext cx="5760640" cy="6858000"/>
          </a:xfrm>
          <a:custGeom>
            <a:avLst/>
            <a:gdLst>
              <a:gd name="connsiteX0" fmla="*/ 0 w 5760640"/>
              <a:gd name="connsiteY0" fmla="*/ 0 h 6858000"/>
              <a:gd name="connsiteX1" fmla="*/ 5760640 w 5760640"/>
              <a:gd name="connsiteY1" fmla="*/ 0 h 6858000"/>
              <a:gd name="connsiteX2" fmla="*/ 5760640 w 5760640"/>
              <a:gd name="connsiteY2" fmla="*/ 6858000 h 6858000"/>
              <a:gd name="connsiteX3" fmla="*/ 0 w 576064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0640" h="6858000">
                <a:moveTo>
                  <a:pt x="0" y="0"/>
                </a:moveTo>
                <a:lnTo>
                  <a:pt x="5760640" y="0"/>
                </a:lnTo>
                <a:lnTo>
                  <a:pt x="576064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9FD158-A786-2AAC-9D5D-2615B0E99F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87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012" y="932701"/>
            <a:ext cx="10972800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0880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52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25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319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403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597539" cy="711081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204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05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268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229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979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650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7" rIns="91412" bIns="45707"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3887117"/>
            <a:ext cx="10360501" cy="610820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965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28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856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495" y="3645026"/>
            <a:ext cx="10827834" cy="1362075"/>
          </a:xfrm>
        </p:spPr>
        <p:txBody>
          <a:bodyPr anchor="t"/>
          <a:lstStyle>
            <a:lvl1pPr algn="ctr">
              <a:defRPr sz="529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805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7070" y="881264"/>
            <a:ext cx="9195625" cy="1470025"/>
          </a:xfrm>
        </p:spPr>
        <p:txBody>
          <a:bodyPr anchor="t">
            <a:normAutofit/>
          </a:bodyPr>
          <a:lstStyle>
            <a:lvl1pPr algn="l">
              <a:defRPr sz="439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9996" y="3048744"/>
            <a:ext cx="9217024" cy="1752600"/>
          </a:xfrm>
        </p:spPr>
        <p:txBody>
          <a:bodyPr>
            <a:normAutofit/>
          </a:bodyPr>
          <a:lstStyle>
            <a:lvl1pPr marL="0" indent="0" algn="l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609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CAD9AC-C446-73A1-A83E-3588A6643FAE}"/>
              </a:ext>
            </a:extLst>
          </p:cNvPr>
          <p:cNvSpPr/>
          <p:nvPr userDrawn="1"/>
        </p:nvSpPr>
        <p:spPr>
          <a:xfrm>
            <a:off x="499937" y="3429000"/>
            <a:ext cx="11188950" cy="29718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9DA78E8-E588-591E-0087-B179CF9C6C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0288" y="2304287"/>
            <a:ext cx="2769460" cy="2230760"/>
          </a:xfrm>
          <a:custGeom>
            <a:avLst/>
            <a:gdLst>
              <a:gd name="connsiteX0" fmla="*/ 0 w 2769460"/>
              <a:gd name="connsiteY0" fmla="*/ 0 h 2230760"/>
              <a:gd name="connsiteX1" fmla="*/ 2769460 w 2769460"/>
              <a:gd name="connsiteY1" fmla="*/ 0 h 2230760"/>
              <a:gd name="connsiteX2" fmla="*/ 2769460 w 2769460"/>
              <a:gd name="connsiteY2" fmla="*/ 2230760 h 2230760"/>
              <a:gd name="connsiteX3" fmla="*/ 0 w 2769460"/>
              <a:gd name="connsiteY3" fmla="*/ 2230760 h 223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460" h="2230760">
                <a:moveTo>
                  <a:pt x="0" y="0"/>
                </a:moveTo>
                <a:lnTo>
                  <a:pt x="2769460" y="0"/>
                </a:lnTo>
                <a:lnTo>
                  <a:pt x="2769460" y="2230760"/>
                </a:lnTo>
                <a:lnTo>
                  <a:pt x="0" y="223076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E099A52-B0F7-7BF6-EA1A-28737D8410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19744" y="2304287"/>
            <a:ext cx="2769460" cy="2230760"/>
          </a:xfrm>
          <a:custGeom>
            <a:avLst/>
            <a:gdLst>
              <a:gd name="connsiteX0" fmla="*/ 0 w 2769460"/>
              <a:gd name="connsiteY0" fmla="*/ 0 h 2230760"/>
              <a:gd name="connsiteX1" fmla="*/ 2769460 w 2769460"/>
              <a:gd name="connsiteY1" fmla="*/ 0 h 2230760"/>
              <a:gd name="connsiteX2" fmla="*/ 2769460 w 2769460"/>
              <a:gd name="connsiteY2" fmla="*/ 2230760 h 2230760"/>
              <a:gd name="connsiteX3" fmla="*/ 0 w 2769460"/>
              <a:gd name="connsiteY3" fmla="*/ 2230760 h 223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460" h="2230760">
                <a:moveTo>
                  <a:pt x="0" y="0"/>
                </a:moveTo>
                <a:lnTo>
                  <a:pt x="2769460" y="0"/>
                </a:lnTo>
                <a:lnTo>
                  <a:pt x="2769460" y="2230760"/>
                </a:lnTo>
                <a:lnTo>
                  <a:pt x="0" y="223076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F84AB13-C9D3-4053-7C5E-865A3CBF211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61688" y="-1"/>
            <a:ext cx="4465448" cy="6858000"/>
          </a:xfrm>
          <a:custGeom>
            <a:avLst/>
            <a:gdLst>
              <a:gd name="connsiteX0" fmla="*/ 0 w 4465448"/>
              <a:gd name="connsiteY0" fmla="*/ 0 h 6858000"/>
              <a:gd name="connsiteX1" fmla="*/ 4465448 w 4465448"/>
              <a:gd name="connsiteY1" fmla="*/ 0 h 6858000"/>
              <a:gd name="connsiteX2" fmla="*/ 4465448 w 4465448"/>
              <a:gd name="connsiteY2" fmla="*/ 6858000 h 6858000"/>
              <a:gd name="connsiteX3" fmla="*/ 0 w 446544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5448" h="6858000">
                <a:moveTo>
                  <a:pt x="0" y="0"/>
                </a:moveTo>
                <a:lnTo>
                  <a:pt x="4465448" y="0"/>
                </a:lnTo>
                <a:lnTo>
                  <a:pt x="446544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811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983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3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3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674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535115"/>
            <a:ext cx="5385514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2174875"/>
            <a:ext cx="5385514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5"/>
            <a:ext cx="5387630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929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012" y="932703"/>
            <a:ext cx="10972800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99"/>
            </a:lvl1pPr>
            <a:lvl2pPr marL="609311" indent="0">
              <a:buFontTx/>
              <a:buNone/>
              <a:defRPr sz="1999"/>
            </a:lvl2pPr>
            <a:lvl3pPr marL="1218620" indent="0">
              <a:buFontTx/>
              <a:buNone/>
              <a:defRPr sz="1600"/>
            </a:lvl3pPr>
            <a:lvl4pPr marL="1827931" indent="0">
              <a:buFontTx/>
              <a:buNone/>
              <a:defRPr sz="1400"/>
            </a:lvl4pPr>
            <a:lvl5pPr marL="2437242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0130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5"/>
          </p:nvPr>
        </p:nvSpPr>
        <p:spPr>
          <a:xfrm>
            <a:off x="608013" y="4794325"/>
            <a:ext cx="3335505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799"/>
            </a:lvl1pPr>
            <a:lvl2pPr marL="609311" indent="0">
              <a:buFontTx/>
              <a:buNone/>
              <a:defRPr sz="1999"/>
            </a:lvl2pPr>
            <a:lvl3pPr marL="1218620" indent="0">
              <a:buFontTx/>
              <a:buNone/>
              <a:defRPr sz="1600"/>
            </a:lvl3pPr>
            <a:lvl4pPr marL="1827931" indent="0">
              <a:buFontTx/>
              <a:buNone/>
              <a:defRPr sz="1400"/>
            </a:lvl4pPr>
            <a:lvl5pPr marL="2437242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6"/>
          </p:nvPr>
        </p:nvSpPr>
        <p:spPr>
          <a:xfrm>
            <a:off x="4125912" y="4794325"/>
            <a:ext cx="3940258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799"/>
            </a:lvl1pPr>
            <a:lvl2pPr marL="609311" indent="0">
              <a:buFontTx/>
              <a:buNone/>
              <a:defRPr sz="1999"/>
            </a:lvl2pPr>
            <a:lvl3pPr marL="1218620" indent="0">
              <a:buFontTx/>
              <a:buNone/>
              <a:defRPr sz="1600"/>
            </a:lvl3pPr>
            <a:lvl4pPr marL="1827931" indent="0">
              <a:buFontTx/>
              <a:buNone/>
              <a:defRPr sz="1400"/>
            </a:lvl4pPr>
            <a:lvl5pPr marL="2437242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7"/>
          </p:nvPr>
        </p:nvSpPr>
        <p:spPr>
          <a:xfrm>
            <a:off x="8240712" y="4788396"/>
            <a:ext cx="3335505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799"/>
            </a:lvl1pPr>
            <a:lvl2pPr marL="609311" indent="0">
              <a:buFontTx/>
              <a:buNone/>
              <a:defRPr sz="1999"/>
            </a:lvl2pPr>
            <a:lvl3pPr marL="1218620" indent="0">
              <a:buFontTx/>
              <a:buNone/>
              <a:defRPr sz="1600"/>
            </a:lvl3pPr>
            <a:lvl4pPr marL="1827931" indent="0">
              <a:buFontTx/>
              <a:buNone/>
              <a:defRPr sz="1400"/>
            </a:lvl4pPr>
            <a:lvl5pPr marL="2437242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8"/>
          </p:nvPr>
        </p:nvSpPr>
        <p:spPr>
          <a:xfrm>
            <a:off x="608013" y="4277817"/>
            <a:ext cx="3335505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999"/>
            </a:lvl1pPr>
            <a:lvl2pPr marL="609311" indent="0">
              <a:buFontTx/>
              <a:buNone/>
              <a:defRPr sz="1999"/>
            </a:lvl2pPr>
            <a:lvl3pPr marL="1218620" indent="0">
              <a:buFontTx/>
              <a:buNone/>
              <a:defRPr sz="1600"/>
            </a:lvl3pPr>
            <a:lvl4pPr marL="1827931" indent="0">
              <a:buFontTx/>
              <a:buNone/>
              <a:defRPr sz="1400"/>
            </a:lvl4pPr>
            <a:lvl5pPr marL="2437242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19"/>
          </p:nvPr>
        </p:nvSpPr>
        <p:spPr>
          <a:xfrm>
            <a:off x="4125912" y="4277817"/>
            <a:ext cx="3940258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999"/>
            </a:lvl1pPr>
            <a:lvl2pPr marL="609311" indent="0">
              <a:buFontTx/>
              <a:buNone/>
              <a:defRPr sz="1999"/>
            </a:lvl2pPr>
            <a:lvl3pPr marL="1218620" indent="0">
              <a:buFontTx/>
              <a:buNone/>
              <a:defRPr sz="1600"/>
            </a:lvl3pPr>
            <a:lvl4pPr marL="1827931" indent="0">
              <a:buFontTx/>
              <a:buNone/>
              <a:defRPr sz="1400"/>
            </a:lvl4pPr>
            <a:lvl5pPr marL="2437242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0"/>
          </p:nvPr>
        </p:nvSpPr>
        <p:spPr>
          <a:xfrm>
            <a:off x="8240712" y="4271888"/>
            <a:ext cx="3335505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999"/>
            </a:lvl1pPr>
            <a:lvl2pPr marL="609311" indent="0">
              <a:buFontTx/>
              <a:buNone/>
              <a:defRPr sz="1999"/>
            </a:lvl2pPr>
            <a:lvl3pPr marL="1218620" indent="0">
              <a:buFontTx/>
              <a:buNone/>
              <a:defRPr sz="1600"/>
            </a:lvl3pPr>
            <a:lvl4pPr marL="1827931" indent="0">
              <a:buFontTx/>
              <a:buNone/>
              <a:defRPr sz="1400"/>
            </a:lvl4pPr>
            <a:lvl5pPr marL="2437242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3"/>
          </p:nvPr>
        </p:nvSpPr>
        <p:spPr>
          <a:xfrm>
            <a:off x="608012" y="932703"/>
            <a:ext cx="10972800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99"/>
            </a:lvl1pPr>
            <a:lvl2pPr marL="609311" indent="0">
              <a:buFontTx/>
              <a:buNone/>
              <a:defRPr sz="1999"/>
            </a:lvl2pPr>
            <a:lvl3pPr marL="1218620" indent="0">
              <a:buFontTx/>
              <a:buNone/>
              <a:defRPr sz="1600"/>
            </a:lvl3pPr>
            <a:lvl4pPr marL="1827931" indent="0">
              <a:buFontTx/>
              <a:buNone/>
              <a:defRPr sz="1400"/>
            </a:lvl4pPr>
            <a:lvl5pPr marL="2437242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97972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023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7389813" y="1196752"/>
            <a:ext cx="3960812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311" indent="0">
              <a:buFontTx/>
              <a:buNone/>
              <a:defRPr sz="1600"/>
            </a:lvl2pPr>
            <a:lvl3pPr marL="1218620" indent="0">
              <a:buFontTx/>
              <a:buNone/>
              <a:defRPr sz="1600"/>
            </a:lvl3pPr>
            <a:lvl4pPr marL="1827931" indent="0">
              <a:buFontTx/>
              <a:buNone/>
              <a:defRPr sz="1600"/>
            </a:lvl4pPr>
            <a:lvl5pPr marL="2437242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20290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601" y="1196752"/>
            <a:ext cx="4404692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311" indent="0">
              <a:buFontTx/>
              <a:buNone/>
              <a:defRPr sz="1600"/>
            </a:lvl2pPr>
            <a:lvl3pPr marL="1218620" indent="0">
              <a:buFontTx/>
              <a:buNone/>
              <a:defRPr sz="1600"/>
            </a:lvl3pPr>
            <a:lvl4pPr marL="1827931" indent="0">
              <a:buFontTx/>
              <a:buNone/>
              <a:defRPr sz="1600"/>
            </a:lvl4pPr>
            <a:lvl5pPr marL="2437242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15077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41"/>
            <a:ext cx="4404851" cy="1642193"/>
          </a:xfrm>
        </p:spPr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601" y="2060848"/>
            <a:ext cx="4404692" cy="381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311" indent="0">
              <a:buFontTx/>
              <a:buNone/>
              <a:defRPr sz="1600"/>
            </a:lvl2pPr>
            <a:lvl3pPr marL="1218620" indent="0">
              <a:buFontTx/>
              <a:buNone/>
              <a:defRPr sz="1600"/>
            </a:lvl3pPr>
            <a:lvl4pPr marL="1827931" indent="0">
              <a:buFontTx/>
              <a:buNone/>
              <a:defRPr sz="1600"/>
            </a:lvl4pPr>
            <a:lvl5pPr marL="2437242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70684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9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</p:spPr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6D8408-9967-1388-5252-E942F46B11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1"/>
            <a:ext cx="4010039" cy="1162051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4"/>
            <a:ext cx="6813892" cy="5853113"/>
          </a:xfrm>
        </p:spPr>
        <p:txBody>
          <a:bodyPr/>
          <a:lstStyle>
            <a:lvl1pPr>
              <a:defRPr sz="4299"/>
            </a:lvl1pPr>
            <a:lvl2pPr>
              <a:defRPr sz="3699"/>
            </a:lvl2pPr>
            <a:lvl3pPr>
              <a:defRPr sz="3199"/>
            </a:lvl3pPr>
            <a:lvl4pPr>
              <a:defRPr sz="2699"/>
            </a:lvl4pPr>
            <a:lvl5pPr>
              <a:defRPr sz="2699"/>
            </a:lvl5pPr>
            <a:lvl6pPr>
              <a:defRPr sz="2699"/>
            </a:lvl6pPr>
            <a:lvl7pPr>
              <a:defRPr sz="2699"/>
            </a:lvl7pPr>
            <a:lvl8pPr>
              <a:defRPr sz="2699"/>
            </a:lvl8pPr>
            <a:lvl9pPr>
              <a:defRPr sz="26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3"/>
            <a:ext cx="4010039" cy="46910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0190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2"/>
            <a:ext cx="7313295" cy="566739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4299"/>
            </a:lvl1pPr>
            <a:lvl2pPr marL="609310" indent="0">
              <a:buNone/>
              <a:defRPr sz="3699"/>
            </a:lvl2pPr>
            <a:lvl3pPr marL="1218621" indent="0">
              <a:buNone/>
              <a:defRPr sz="3199"/>
            </a:lvl3pPr>
            <a:lvl4pPr marL="1827931" indent="0">
              <a:buNone/>
              <a:defRPr sz="2699"/>
            </a:lvl4pPr>
            <a:lvl5pPr marL="2437242" indent="0">
              <a:buNone/>
              <a:defRPr sz="2699"/>
            </a:lvl5pPr>
            <a:lvl6pPr marL="3046553" indent="0">
              <a:buNone/>
              <a:defRPr sz="2699"/>
            </a:lvl6pPr>
            <a:lvl7pPr marL="3655863" indent="0">
              <a:buNone/>
              <a:defRPr sz="2699"/>
            </a:lvl7pPr>
            <a:lvl8pPr marL="4265173" indent="0">
              <a:buNone/>
              <a:defRPr sz="2699"/>
            </a:lvl8pPr>
            <a:lvl9pPr marL="4874484" indent="0">
              <a:buNone/>
              <a:defRPr sz="26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0"/>
            <a:ext cx="7313295" cy="8048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430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964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1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1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5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BE378A-3BBD-B7A6-DB49-A891DDC4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28462"/>
            <a:ext cx="3918156" cy="509048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D0DE786-062C-9D51-A762-4F9A15889E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575025"/>
            <a:ext cx="4942284" cy="4230238"/>
          </a:xfrm>
          <a:custGeom>
            <a:avLst/>
            <a:gdLst>
              <a:gd name="connsiteX0" fmla="*/ 0 w 4942284"/>
              <a:gd name="connsiteY0" fmla="*/ 0 h 4230238"/>
              <a:gd name="connsiteX1" fmla="*/ 4942284 w 4942284"/>
              <a:gd name="connsiteY1" fmla="*/ 0 h 4230238"/>
              <a:gd name="connsiteX2" fmla="*/ 4942284 w 4942284"/>
              <a:gd name="connsiteY2" fmla="*/ 4230238 h 4230238"/>
              <a:gd name="connsiteX3" fmla="*/ 0 w 4942284"/>
              <a:gd name="connsiteY3" fmla="*/ 4230238 h 423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2284" h="4230238">
                <a:moveTo>
                  <a:pt x="0" y="0"/>
                </a:moveTo>
                <a:lnTo>
                  <a:pt x="4942284" y="0"/>
                </a:lnTo>
                <a:lnTo>
                  <a:pt x="4942284" y="4230238"/>
                </a:lnTo>
                <a:lnTo>
                  <a:pt x="0" y="423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FCA7EA-CD3C-75DE-B80B-8D5D76F4EF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18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F8B66F8-1441-9B07-8102-5C2ADDD32D5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30316" y="0"/>
            <a:ext cx="6958509" cy="6858000"/>
          </a:xfrm>
          <a:custGeom>
            <a:avLst/>
            <a:gdLst>
              <a:gd name="connsiteX0" fmla="*/ 0 w 3814597"/>
              <a:gd name="connsiteY0" fmla="*/ 0 h 5943600"/>
              <a:gd name="connsiteX1" fmla="*/ 3814597 w 3814597"/>
              <a:gd name="connsiteY1" fmla="*/ 0 h 5943600"/>
              <a:gd name="connsiteX2" fmla="*/ 3814597 w 3814597"/>
              <a:gd name="connsiteY2" fmla="*/ 5943600 h 5943600"/>
              <a:gd name="connsiteX3" fmla="*/ 0 w 3814597"/>
              <a:gd name="connsiteY3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4597" h="5943600">
                <a:moveTo>
                  <a:pt x="0" y="0"/>
                </a:moveTo>
                <a:lnTo>
                  <a:pt x="3814597" y="0"/>
                </a:lnTo>
                <a:lnTo>
                  <a:pt x="3814597" y="5943600"/>
                </a:lnTo>
                <a:lnTo>
                  <a:pt x="0" y="5943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47F5E5-6CAA-6377-54DD-1B5B0CC1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28462"/>
            <a:ext cx="3267456" cy="1404394"/>
          </a:xfrm>
        </p:spPr>
        <p:txBody>
          <a:bodyPr anchor="b"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AAFEAD-3918-9081-9009-1291C2E73D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9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F8B66F8-1441-9B07-8102-5C2ADDD32D5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206752"/>
            <a:ext cx="12188825" cy="3182112"/>
          </a:xfrm>
          <a:custGeom>
            <a:avLst/>
            <a:gdLst>
              <a:gd name="connsiteX0" fmla="*/ 0 w 3814597"/>
              <a:gd name="connsiteY0" fmla="*/ 0 h 5943600"/>
              <a:gd name="connsiteX1" fmla="*/ 3814597 w 3814597"/>
              <a:gd name="connsiteY1" fmla="*/ 0 h 5943600"/>
              <a:gd name="connsiteX2" fmla="*/ 3814597 w 3814597"/>
              <a:gd name="connsiteY2" fmla="*/ 5943600 h 5943600"/>
              <a:gd name="connsiteX3" fmla="*/ 0 w 3814597"/>
              <a:gd name="connsiteY3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4597" h="5943600">
                <a:moveTo>
                  <a:pt x="0" y="0"/>
                </a:moveTo>
                <a:lnTo>
                  <a:pt x="3814597" y="0"/>
                </a:lnTo>
                <a:lnTo>
                  <a:pt x="3814597" y="5943600"/>
                </a:lnTo>
                <a:lnTo>
                  <a:pt x="0" y="5943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47F5E5-6CAA-6377-54DD-1B5B0CC1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58" y="728462"/>
            <a:ext cx="8886708" cy="1188370"/>
          </a:xfrm>
        </p:spPr>
        <p:txBody>
          <a:bodyPr anchor="b">
            <a:noAutofit/>
          </a:bodyPr>
          <a:lstStyle>
            <a:lvl1pPr algn="ctr"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D6D96-71EC-D78B-4FEF-3D48739F2E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2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766C1C5-F12C-8B5D-CA9B-857BD12162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88825" cy="3931921"/>
          </a:xfrm>
          <a:custGeom>
            <a:avLst/>
            <a:gdLst>
              <a:gd name="connsiteX0" fmla="*/ 0 w 12188825"/>
              <a:gd name="connsiteY0" fmla="*/ 0 h 4293096"/>
              <a:gd name="connsiteX1" fmla="*/ 12188825 w 12188825"/>
              <a:gd name="connsiteY1" fmla="*/ 0 h 4293096"/>
              <a:gd name="connsiteX2" fmla="*/ 12188825 w 12188825"/>
              <a:gd name="connsiteY2" fmla="*/ 4293096 h 4293096"/>
              <a:gd name="connsiteX3" fmla="*/ 0 w 12188825"/>
              <a:gd name="connsiteY3" fmla="*/ 4293096 h 429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8825" h="4293096">
                <a:moveTo>
                  <a:pt x="0" y="0"/>
                </a:moveTo>
                <a:lnTo>
                  <a:pt x="12188825" y="0"/>
                </a:lnTo>
                <a:lnTo>
                  <a:pt x="12188825" y="4293096"/>
                </a:lnTo>
                <a:lnTo>
                  <a:pt x="0" y="429309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542FDF-2114-2A7E-242B-975B04F46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58" y="5157192"/>
            <a:ext cx="8886708" cy="769613"/>
          </a:xfrm>
        </p:spPr>
        <p:txBody>
          <a:bodyPr anchor="b">
            <a:noAutofit/>
          </a:bodyPr>
          <a:lstStyle>
            <a:lvl1pPr algn="ctr"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04E0CF2-40E1-611A-64BA-7925E9F6C4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64561" y="1236406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CE93B67-3990-3409-2AAA-BF381DEE59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739683" y="1236406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528EFC-3E01-A526-0AA4-3357F34520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3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BE378A-3BBD-B7A6-DB49-A891DDC4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831720"/>
            <a:ext cx="3918156" cy="509048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E7514AD-E87C-CA2A-D879-42F95D8DB3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42084" y="2780927"/>
            <a:ext cx="2448272" cy="5472608"/>
          </a:xfrm>
          <a:custGeom>
            <a:avLst/>
            <a:gdLst>
              <a:gd name="connsiteX0" fmla="*/ 1224136 w 2448272"/>
              <a:gd name="connsiteY0" fmla="*/ 0 h 5472608"/>
              <a:gd name="connsiteX1" fmla="*/ 2448272 w 2448272"/>
              <a:gd name="connsiteY1" fmla="*/ 1224136 h 5472608"/>
              <a:gd name="connsiteX2" fmla="*/ 2448272 w 2448272"/>
              <a:gd name="connsiteY2" fmla="*/ 4248472 h 5472608"/>
              <a:gd name="connsiteX3" fmla="*/ 1224136 w 2448272"/>
              <a:gd name="connsiteY3" fmla="*/ 5472608 h 5472608"/>
              <a:gd name="connsiteX4" fmla="*/ 0 w 2448272"/>
              <a:gd name="connsiteY4" fmla="*/ 4248472 h 5472608"/>
              <a:gd name="connsiteX5" fmla="*/ 0 w 2448272"/>
              <a:gd name="connsiteY5" fmla="*/ 1224136 h 5472608"/>
              <a:gd name="connsiteX6" fmla="*/ 1224136 w 2448272"/>
              <a:gd name="connsiteY6" fmla="*/ 0 h 547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48272" h="5472608">
                <a:moveTo>
                  <a:pt x="1224136" y="0"/>
                </a:moveTo>
                <a:cubicBezTo>
                  <a:pt x="1900208" y="0"/>
                  <a:pt x="2448272" y="548064"/>
                  <a:pt x="2448272" y="1224136"/>
                </a:cubicBezTo>
                <a:lnTo>
                  <a:pt x="2448272" y="4248472"/>
                </a:lnTo>
                <a:cubicBezTo>
                  <a:pt x="2448272" y="4924544"/>
                  <a:pt x="1900208" y="5472608"/>
                  <a:pt x="1224136" y="5472608"/>
                </a:cubicBezTo>
                <a:cubicBezTo>
                  <a:pt x="548064" y="5472608"/>
                  <a:pt x="0" y="4924544"/>
                  <a:pt x="0" y="4248472"/>
                </a:cubicBezTo>
                <a:lnTo>
                  <a:pt x="0" y="1224136"/>
                </a:lnTo>
                <a:cubicBezTo>
                  <a:pt x="0" y="548064"/>
                  <a:pt x="548064" y="0"/>
                  <a:pt x="122413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4DFDC2-A0C9-CF19-4767-0181F69527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8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2F0CBB-0DC1-7F2A-D522-1AA5EECA7227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4" r:id="rId2"/>
    <p:sldLayoutId id="2147483663" r:id="rId3"/>
    <p:sldLayoutId id="2147483655" r:id="rId4"/>
    <p:sldLayoutId id="2147483662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1" r:id="rId12"/>
    <p:sldLayoutId id="2147483670" r:id="rId13"/>
    <p:sldLayoutId id="2147483672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9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41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75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</p:sldLayoutIdLst>
  <p:txStyles>
    <p:titleStyle>
      <a:lvl1pPr algn="l" defTabSz="1218621" rtl="0" eaLnBrk="1" latinLnBrk="0" hangingPunct="1"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83" indent="-456983" algn="l" defTabSz="1218621" rtl="0" eaLnBrk="1" latinLnBrk="0" hangingPunct="1">
        <a:spcBef>
          <a:spcPct val="20000"/>
        </a:spcBef>
        <a:buFont typeface="Arial" pitchFamily="34" charset="0"/>
        <a:buChar char="•"/>
        <a:defRPr sz="3599" kern="1200">
          <a:solidFill>
            <a:schemeClr val="tx1"/>
          </a:solidFill>
          <a:latin typeface="+mj-lt"/>
          <a:ea typeface="+mn-ea"/>
          <a:cs typeface="+mn-cs"/>
        </a:defRPr>
      </a:lvl1pPr>
      <a:lvl2pPr marL="990130" indent="-380819" algn="l" defTabSz="1218621" rtl="0" eaLnBrk="1" latinLnBrk="0" hangingPunct="1">
        <a:spcBef>
          <a:spcPct val="20000"/>
        </a:spcBef>
        <a:buFont typeface="Arial" pitchFamily="34" charset="0"/>
        <a:buChar char="–"/>
        <a:defRPr sz="31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276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587" indent="-304656" algn="l" defTabSz="1218621" rtl="0" eaLnBrk="1" latinLnBrk="0" hangingPunct="1">
        <a:spcBef>
          <a:spcPct val="20000"/>
        </a:spcBef>
        <a:buFont typeface="Arial" pitchFamily="34" charset="0"/>
        <a:buChar char="–"/>
        <a:defRPr sz="1999" kern="1200">
          <a:solidFill>
            <a:schemeClr val="tx1"/>
          </a:solidFill>
          <a:latin typeface="+mj-lt"/>
          <a:ea typeface="+mn-ea"/>
          <a:cs typeface="+mn-cs"/>
        </a:defRPr>
      </a:lvl4pPr>
      <a:lvl5pPr marL="2741897" indent="-304656" algn="l" defTabSz="1218621" rtl="0" eaLnBrk="1" latinLnBrk="0" hangingPunct="1">
        <a:spcBef>
          <a:spcPct val="20000"/>
        </a:spcBef>
        <a:buFont typeface="Arial" pitchFamily="34" charset="0"/>
        <a:buChar char="»"/>
        <a:defRPr sz="1999" kern="1200">
          <a:solidFill>
            <a:schemeClr val="tx1"/>
          </a:solidFill>
          <a:latin typeface="+mj-lt"/>
          <a:ea typeface="+mn-ea"/>
          <a:cs typeface="+mn-cs"/>
        </a:defRPr>
      </a:lvl5pPr>
      <a:lvl6pPr marL="3351207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0518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6982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7913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1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62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793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242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55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586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17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484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39" descr="A person sitting on the floor using a computer&#10;&#10;Description automatically generated with medium confidence">
            <a:extLst>
              <a:ext uri="{FF2B5EF4-FFF2-40B4-BE49-F238E27FC236}">
                <a16:creationId xmlns:a16="http://schemas.microsoft.com/office/drawing/2014/main" id="{163910DD-E4DC-EB5C-1DC5-26A4E9F6135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74289" y="457200"/>
            <a:ext cx="3814597" cy="5943600"/>
          </a:xfrm>
        </p:spPr>
      </p:pic>
      <p:sp>
        <p:nvSpPr>
          <p:cNvPr id="23" name="Title 22">
            <a:extLst>
              <a:ext uri="{FF2B5EF4-FFF2-40B4-BE49-F238E27FC236}">
                <a16:creationId xmlns:a16="http://schemas.microsoft.com/office/drawing/2014/main" id="{46CB52B3-4EAB-0A19-8364-27ADBDC7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3242" y="182764"/>
            <a:ext cx="5040560" cy="5492080"/>
          </a:xfrm>
        </p:spPr>
        <p:txBody>
          <a:bodyPr>
            <a:normAutofit/>
          </a:bodyPr>
          <a:lstStyle/>
          <a:p>
            <a:r>
              <a:rPr lang="en-US" sz="6600" b="1" dirty="0">
                <a:gradFill>
                  <a:gsLst>
                    <a:gs pos="4000">
                      <a:schemeClr val="accent2"/>
                    </a:gs>
                    <a:gs pos="100000">
                      <a:schemeClr val="accent1"/>
                    </a:gs>
                  </a:gsLst>
                  <a:lin ang="6000000" scaled="0"/>
                </a:gradFill>
                <a:latin typeface="Cooper Black" panose="0208090404030B020404" pitchFamily="18" charset="0"/>
              </a:rPr>
              <a:t>SAP S/4HANA CDS, SAC Training</a:t>
            </a:r>
            <a:br>
              <a:rPr lang="en-US" sz="6600" b="1" dirty="0">
                <a:gradFill>
                  <a:gsLst>
                    <a:gs pos="4000">
                      <a:schemeClr val="accent2"/>
                    </a:gs>
                    <a:gs pos="100000">
                      <a:schemeClr val="accent1"/>
                    </a:gs>
                  </a:gsLst>
                  <a:lin ang="6000000" scaled="0"/>
                </a:gradFill>
              </a:rPr>
            </a:b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Day 9</a:t>
            </a:r>
            <a:endParaRPr lang="en-US" sz="6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Subtitle 23">
            <a:extLst>
              <a:ext uri="{FF2B5EF4-FFF2-40B4-BE49-F238E27FC236}">
                <a16:creationId xmlns:a16="http://schemas.microsoft.com/office/drawing/2014/main" id="{6CFDB45A-0897-FF2D-1B30-8B859BC11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4050" y="5400408"/>
            <a:ext cx="4465623" cy="440969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spc="70" dirty="0">
                <a:solidFill>
                  <a:schemeClr val="accent3">
                    <a:lumMod val="25000"/>
                  </a:schemeClr>
                </a:solidFill>
              </a:rPr>
              <a:t>Anubhav Oberoy</a:t>
            </a: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925DB5B4-7E1C-3D2C-9F9C-01006A4C5D8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21804" y="5947357"/>
            <a:ext cx="3043906" cy="365125"/>
          </a:xfrm>
        </p:spPr>
        <p:txBody>
          <a:bodyPr/>
          <a:lstStyle/>
          <a:p>
            <a:r>
              <a:rPr lang="en-US" dirty="0"/>
              <a:t>AnubhavTrainings.com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4009DB-85F1-7667-6D05-F1074DA9C281}"/>
              </a:ext>
            </a:extLst>
          </p:cNvPr>
          <p:cNvSpPr/>
          <p:nvPr/>
        </p:nvSpPr>
        <p:spPr>
          <a:xfrm>
            <a:off x="499937" y="457200"/>
            <a:ext cx="11188950" cy="59436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Anchor with solid fill">
            <a:extLst>
              <a:ext uri="{FF2B5EF4-FFF2-40B4-BE49-F238E27FC236}">
                <a16:creationId xmlns:a16="http://schemas.microsoft.com/office/drawing/2014/main" id="{42403D08-73F6-329F-2B78-0A3EF69F4F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1884" y="2403414"/>
            <a:ext cx="787858" cy="78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4" y="42237"/>
            <a:ext cx="10967086" cy="710896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Model Types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2584" y="6549412"/>
            <a:ext cx="3455484" cy="30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887" y="106875"/>
            <a:ext cx="2334595" cy="762696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7" y="765398"/>
            <a:ext cx="647789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92CE535-065A-4B57-9599-48C49E2C0A58}"/>
              </a:ext>
            </a:extLst>
          </p:cNvPr>
          <p:cNvSpPr txBox="1"/>
          <p:nvPr/>
        </p:nvSpPr>
        <p:spPr>
          <a:xfrm>
            <a:off x="1587" y="915056"/>
            <a:ext cx="12111057" cy="5630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/>
            <a:r>
              <a:rPr lang="en-US" sz="2399" b="1" dirty="0">
                <a:solidFill>
                  <a:prstClr val="black"/>
                </a:solidFill>
                <a:latin typeface="Calibri"/>
              </a:rPr>
              <a:t>Embedded</a:t>
            </a:r>
            <a:r>
              <a:rPr lang="en-US" sz="2399" dirty="0">
                <a:solidFill>
                  <a:prstClr val="black"/>
                </a:solidFill>
                <a:latin typeface="Calibri"/>
              </a:rPr>
              <a:t> V/s Public</a:t>
            </a:r>
          </a:p>
          <a:p>
            <a:pPr marL="342797" indent="-342797" defTabSz="914126">
              <a:buFont typeface="Arial" panose="020B0604020202020204" pitchFamily="34" charset="0"/>
              <a:buChar char="•"/>
            </a:pPr>
            <a:r>
              <a:rPr lang="en-US" sz="2399" dirty="0">
                <a:solidFill>
                  <a:prstClr val="black"/>
                </a:solidFill>
                <a:latin typeface="Calibri"/>
              </a:rPr>
              <a:t>Embedded Models are used ONLY and ONLY by one story where we embed it</a:t>
            </a:r>
          </a:p>
          <a:p>
            <a:pPr marL="342797" indent="-342797" defTabSz="914126">
              <a:buFont typeface="Arial" panose="020B0604020202020204" pitchFamily="34" charset="0"/>
              <a:buChar char="•"/>
            </a:pPr>
            <a:r>
              <a:rPr lang="en-US" sz="2399" dirty="0">
                <a:solidFill>
                  <a:prstClr val="black"/>
                </a:solidFill>
                <a:latin typeface="Calibri"/>
              </a:rPr>
              <a:t>Public model are stored in SAC folders and can be used by any story</a:t>
            </a:r>
          </a:p>
          <a:p>
            <a:pPr marL="342797" indent="-342797" defTabSz="914126">
              <a:buFont typeface="Arial" panose="020B0604020202020204" pitchFamily="34" charset="0"/>
              <a:buChar char="•"/>
            </a:pPr>
            <a:endParaRPr lang="en-US" sz="2399" dirty="0">
              <a:solidFill>
                <a:prstClr val="black"/>
              </a:solidFill>
              <a:latin typeface="Calibri"/>
            </a:endParaRPr>
          </a:p>
          <a:p>
            <a:pPr defTabSz="914126"/>
            <a:r>
              <a:rPr lang="en-US" sz="2399" b="1" dirty="0">
                <a:solidFill>
                  <a:prstClr val="black"/>
                </a:solidFill>
                <a:latin typeface="Calibri"/>
              </a:rPr>
              <a:t>Analytic</a:t>
            </a:r>
            <a:r>
              <a:rPr lang="en-US" sz="2399" dirty="0">
                <a:solidFill>
                  <a:prstClr val="black"/>
                </a:solidFill>
                <a:latin typeface="Calibri"/>
              </a:rPr>
              <a:t> V/s Planning</a:t>
            </a:r>
          </a:p>
          <a:p>
            <a:pPr defTabSz="914126"/>
            <a:r>
              <a:rPr lang="en-US" sz="2399" dirty="0">
                <a:solidFill>
                  <a:prstClr val="black"/>
                </a:solidFill>
                <a:latin typeface="Calibri"/>
              </a:rPr>
              <a:t>Analytics model also known as BI Model and these are used to create BI Stories. However planning models are special models used for planning only scenarios.</a:t>
            </a:r>
          </a:p>
          <a:p>
            <a:pPr defTabSz="914126"/>
            <a:r>
              <a:rPr lang="en-US" sz="2399" dirty="0">
                <a:solidFill>
                  <a:prstClr val="black"/>
                </a:solidFill>
                <a:latin typeface="Calibri"/>
              </a:rPr>
              <a:t>Most of the models are BI Models = All measures are combined to name </a:t>
            </a:r>
            <a:r>
              <a:rPr lang="en-US" sz="2399" b="1" dirty="0">
                <a:solidFill>
                  <a:prstClr val="black"/>
                </a:solidFill>
                <a:latin typeface="Calibri"/>
              </a:rPr>
              <a:t>Account Dim</a:t>
            </a:r>
          </a:p>
          <a:p>
            <a:pPr defTabSz="914126"/>
            <a:r>
              <a:rPr lang="en-US" sz="2399" dirty="0">
                <a:solidFill>
                  <a:prstClr val="black"/>
                </a:solidFill>
                <a:latin typeface="Calibri"/>
              </a:rPr>
              <a:t>A planning model has following mandatory – Account, Time, optionally we have Category (Versioning data) and Org Dimension</a:t>
            </a:r>
          </a:p>
          <a:p>
            <a:pPr defTabSz="914126"/>
            <a:endParaRPr lang="en-US" sz="2399" dirty="0">
              <a:solidFill>
                <a:prstClr val="black"/>
              </a:solidFill>
              <a:latin typeface="Calibri"/>
            </a:endParaRPr>
          </a:p>
          <a:p>
            <a:pPr defTabSz="914126"/>
            <a:r>
              <a:rPr lang="en-US" sz="2399" b="1" dirty="0">
                <a:solidFill>
                  <a:prstClr val="black"/>
                </a:solidFill>
                <a:latin typeface="Calibri"/>
              </a:rPr>
              <a:t>Acquired</a:t>
            </a:r>
            <a:r>
              <a:rPr lang="en-US" sz="2399" dirty="0">
                <a:solidFill>
                  <a:prstClr val="black"/>
                </a:solidFill>
                <a:latin typeface="Calibri"/>
              </a:rPr>
              <a:t> v/s Live</a:t>
            </a:r>
          </a:p>
          <a:p>
            <a:pPr defTabSz="914126"/>
            <a:r>
              <a:rPr lang="en-US" sz="2399" dirty="0">
                <a:solidFill>
                  <a:prstClr val="black"/>
                </a:solidFill>
                <a:latin typeface="Calibri"/>
              </a:rPr>
              <a:t>Acquired – All the data is loaded inside SAC source could be a file or acquired source like SAP system or Google drive</a:t>
            </a:r>
          </a:p>
          <a:p>
            <a:pPr defTabSz="914126"/>
            <a:r>
              <a:rPr lang="en-US" sz="2399" dirty="0">
                <a:solidFill>
                  <a:prstClr val="black"/>
                </a:solidFill>
                <a:latin typeface="Calibri"/>
              </a:rPr>
              <a:t>Live – Data is fetched at runtime, Model is created as just a skeleton. Trial – BW, HANA</a:t>
            </a:r>
          </a:p>
        </p:txBody>
      </p:sp>
    </p:spTree>
    <p:extLst>
      <p:ext uri="{BB962C8B-B14F-4D97-AF65-F5344CB8AC3E}">
        <p14:creationId xmlns:p14="http://schemas.microsoft.com/office/powerpoint/2010/main" val="406038102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4" y="42237"/>
            <a:ext cx="10967086" cy="710896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Types of filters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2584" y="6549412"/>
            <a:ext cx="3455484" cy="30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887" y="106875"/>
            <a:ext cx="2334595" cy="762696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7" y="765398"/>
            <a:ext cx="647789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5761C1B-BB4B-4309-8F96-649C079CD9A7}"/>
              </a:ext>
            </a:extLst>
          </p:cNvPr>
          <p:cNvSpPr txBox="1"/>
          <p:nvPr/>
        </p:nvSpPr>
        <p:spPr>
          <a:xfrm>
            <a:off x="76180" y="991236"/>
            <a:ext cx="7389475" cy="1076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/>
            <a:r>
              <a:rPr lang="en-US" sz="3199" dirty="0">
                <a:solidFill>
                  <a:prstClr val="black"/>
                </a:solidFill>
                <a:latin typeface="Calibri"/>
              </a:rPr>
              <a:t>Page filter – Applies only to current page</a:t>
            </a:r>
          </a:p>
          <a:p>
            <a:pPr defTabSz="914126"/>
            <a:r>
              <a:rPr lang="en-US" sz="3199" dirty="0">
                <a:solidFill>
                  <a:prstClr val="black"/>
                </a:solidFill>
                <a:latin typeface="Calibri"/>
              </a:rPr>
              <a:t>Story Filter – Entire story</a:t>
            </a:r>
          </a:p>
        </p:txBody>
      </p:sp>
    </p:spTree>
    <p:extLst>
      <p:ext uri="{BB962C8B-B14F-4D97-AF65-F5344CB8AC3E}">
        <p14:creationId xmlns:p14="http://schemas.microsoft.com/office/powerpoint/2010/main" val="370193689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4" y="42237"/>
            <a:ext cx="10967086" cy="710896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Standard Practice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2584" y="6549412"/>
            <a:ext cx="3455484" cy="30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887" y="106875"/>
            <a:ext cx="2334595" cy="762696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7" y="765398"/>
            <a:ext cx="647789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64096A4-ACF5-4B89-84C0-06BEDE6C22A2}"/>
              </a:ext>
            </a:extLst>
          </p:cNvPr>
          <p:cNvSpPr txBox="1"/>
          <p:nvPr/>
        </p:nvSpPr>
        <p:spPr>
          <a:xfrm>
            <a:off x="152360" y="991235"/>
            <a:ext cx="11960285" cy="1569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797" indent="-342797" defTabSz="914126">
              <a:buFont typeface="Arial" panose="020B0604020202020204" pitchFamily="34" charset="0"/>
              <a:buChar char="•"/>
            </a:pPr>
            <a:r>
              <a:rPr lang="en-US" sz="2399" dirty="0">
                <a:solidFill>
                  <a:prstClr val="black"/>
                </a:solidFill>
                <a:latin typeface="Calibri"/>
              </a:rPr>
              <a:t>The pre-requisite to make sure that our design is a good dashboard with accuracy, it depends on input data. </a:t>
            </a:r>
          </a:p>
          <a:p>
            <a:pPr marL="342797" indent="-342797" defTabSz="914126">
              <a:buFont typeface="Arial" panose="020B0604020202020204" pitchFamily="34" charset="0"/>
              <a:buChar char="•"/>
            </a:pPr>
            <a:r>
              <a:rPr lang="en-US" sz="2399" dirty="0">
                <a:solidFill>
                  <a:prstClr val="black"/>
                </a:solidFill>
                <a:latin typeface="Calibri"/>
              </a:rPr>
              <a:t>In case the data has anomalies (blank, errors) You can use data wrangling to correct it but remember that we should ask the source to correct as much as possible.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ABA582B-59ED-49F2-A08E-9E0857A8D8D7}"/>
              </a:ext>
            </a:extLst>
          </p:cNvPr>
          <p:cNvSpPr txBox="1"/>
          <p:nvPr/>
        </p:nvSpPr>
        <p:spPr>
          <a:xfrm>
            <a:off x="152360" y="2745483"/>
            <a:ext cx="11825002" cy="369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/>
              </a:rPr>
              <a:t>https://www.rdocumentation.org/packages/wordcloud/versions/2.6/topics/wordcloud</a:t>
            </a:r>
          </a:p>
        </p:txBody>
      </p:sp>
    </p:spTree>
    <p:extLst>
      <p:ext uri="{BB962C8B-B14F-4D97-AF65-F5344CB8AC3E}">
        <p14:creationId xmlns:p14="http://schemas.microsoft.com/office/powerpoint/2010/main" val="34707250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61764" y="133136"/>
            <a:ext cx="11245612" cy="711081"/>
          </a:xfrm>
        </p:spPr>
        <p:txBody>
          <a:bodyPr>
            <a:no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Title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5CD05779-92C9-4167-9FAF-2640F8D564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668874E-C0FA-4ADA-BBF6-2FE5710B408A}"/>
              </a:ext>
            </a:extLst>
          </p:cNvPr>
          <p:cNvSpPr txBox="1"/>
          <p:nvPr/>
        </p:nvSpPr>
        <p:spPr>
          <a:xfrm>
            <a:off x="261764" y="923731"/>
            <a:ext cx="1180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Text</a:t>
            </a:r>
          </a:p>
        </p:txBody>
      </p:sp>
      <p:sp>
        <p:nvSpPr>
          <p:cNvPr id="9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4692" y="6525344"/>
            <a:ext cx="3528392" cy="287537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66407680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61764" y="133136"/>
            <a:ext cx="11245612" cy="711081"/>
          </a:xfrm>
        </p:spPr>
        <p:txBody>
          <a:bodyPr>
            <a:no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Title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5CD05779-92C9-4167-9FAF-2640F8D564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668874E-C0FA-4ADA-BBF6-2FE5710B408A}"/>
              </a:ext>
            </a:extLst>
          </p:cNvPr>
          <p:cNvSpPr txBox="1"/>
          <p:nvPr/>
        </p:nvSpPr>
        <p:spPr>
          <a:xfrm>
            <a:off x="261764" y="923731"/>
            <a:ext cx="1180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Text</a:t>
            </a:r>
          </a:p>
        </p:txBody>
      </p:sp>
      <p:sp>
        <p:nvSpPr>
          <p:cNvPr id="9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4692" y="6525344"/>
            <a:ext cx="3528392" cy="287537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75478384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erson holding a pen in a notebook&#10;&#10;Description automatically generated with low confidence">
            <a:extLst>
              <a:ext uri="{FF2B5EF4-FFF2-40B4-BE49-F238E27FC236}">
                <a16:creationId xmlns:a16="http://schemas.microsoft.com/office/drawing/2014/main" id="{B7A383F1-B332-C3B3-2D54-50078A8117E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206625"/>
            <a:ext cx="12188825" cy="31829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417D41-2D1C-FD0F-5664-A52D34F7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58" y="728462"/>
            <a:ext cx="8886708" cy="1188370"/>
          </a:xfrm>
        </p:spPr>
        <p:txBody>
          <a:bodyPr/>
          <a:lstStyle/>
          <a:p>
            <a:r>
              <a:rPr lang="en-US" sz="5400" dirty="0"/>
              <a:t>Questions?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2CB3F1-C977-3187-782E-5D7930F6594C}"/>
              </a:ext>
            </a:extLst>
          </p:cNvPr>
          <p:cNvSpPr/>
          <p:nvPr/>
        </p:nvSpPr>
        <p:spPr>
          <a:xfrm>
            <a:off x="499937" y="457200"/>
            <a:ext cx="11188950" cy="59436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08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clock on a wall&#10;&#10;Description automatically generated with medium confidence">
            <a:extLst>
              <a:ext uri="{FF2B5EF4-FFF2-40B4-BE49-F238E27FC236}">
                <a16:creationId xmlns:a16="http://schemas.microsoft.com/office/drawing/2014/main" id="{E434A80B-4880-808E-70C8-B347C5B029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3972" y="0"/>
            <a:ext cx="5760640" cy="68580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C25EAAF-B157-4C19-3FC6-28EC796F10B8}"/>
              </a:ext>
            </a:extLst>
          </p:cNvPr>
          <p:cNvSpPr/>
          <p:nvPr/>
        </p:nvSpPr>
        <p:spPr>
          <a:xfrm>
            <a:off x="7518400" y="0"/>
            <a:ext cx="4670424" cy="6858000"/>
          </a:xfrm>
          <a:prstGeom prst="rect">
            <a:avLst/>
          </a:prstGeom>
          <a:gradFill>
            <a:gsLst>
              <a:gs pos="4000">
                <a:schemeClr val="accent2"/>
              </a:gs>
              <a:gs pos="100000">
                <a:schemeClr val="accent1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2F5AEC-EA17-C090-17EB-A923D0D40815}"/>
              </a:ext>
            </a:extLst>
          </p:cNvPr>
          <p:cNvSpPr/>
          <p:nvPr/>
        </p:nvSpPr>
        <p:spPr>
          <a:xfrm>
            <a:off x="499937" y="457200"/>
            <a:ext cx="11188950" cy="59436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9D159A5-3D84-FC6E-7C02-7CC596336911}"/>
              </a:ext>
            </a:extLst>
          </p:cNvPr>
          <p:cNvGrpSpPr/>
          <p:nvPr/>
        </p:nvGrpSpPr>
        <p:grpSpPr>
          <a:xfrm>
            <a:off x="8039515" y="2130630"/>
            <a:ext cx="3649371" cy="2395427"/>
            <a:chOff x="8039516" y="1953264"/>
            <a:chExt cx="3142204" cy="239542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BF9E201-17B2-8A0A-B1BF-0531028D22DC}"/>
                </a:ext>
              </a:extLst>
            </p:cNvPr>
            <p:cNvGrpSpPr/>
            <p:nvPr/>
          </p:nvGrpSpPr>
          <p:grpSpPr>
            <a:xfrm>
              <a:off x="8039516" y="1953264"/>
              <a:ext cx="3117556" cy="830997"/>
              <a:chOff x="8216676" y="2308864"/>
              <a:chExt cx="3117556" cy="83099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AD51693-38A1-535A-1351-E63EB58A0EFC}"/>
                  </a:ext>
                </a:extLst>
              </p:cNvPr>
              <p:cNvSpPr/>
              <p:nvPr/>
            </p:nvSpPr>
            <p:spPr>
              <a:xfrm>
                <a:off x="8664978" y="2308864"/>
                <a:ext cx="2669254" cy="830997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defRPr/>
                </a:pPr>
                <a:r>
                  <a:rPr lang="en-US" sz="1600" kern="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Anubhav.abap@gmail.com</a:t>
                </a:r>
              </a:p>
              <a:p>
                <a:pPr>
                  <a:defRPr/>
                </a:pPr>
                <a:r>
                  <a:rPr lang="en-US" sz="1600" kern="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contact@anubhavtrainings.com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8A2CAB4-1E32-F76D-740E-1C488F62110F}"/>
                  </a:ext>
                </a:extLst>
              </p:cNvPr>
              <p:cNvGrpSpPr/>
              <p:nvPr/>
            </p:nvGrpSpPr>
            <p:grpSpPr>
              <a:xfrm>
                <a:off x="8216676" y="2570966"/>
                <a:ext cx="216451" cy="306793"/>
                <a:chOff x="-2689225" y="1136650"/>
                <a:chExt cx="3708401" cy="5256212"/>
              </a:xfrm>
              <a:solidFill>
                <a:schemeClr val="bg1"/>
              </a:solidFill>
            </p:grpSpPr>
            <p:sp>
              <p:nvSpPr>
                <p:cNvPr id="21" name="Freeform 5">
                  <a:extLst>
                    <a:ext uri="{FF2B5EF4-FFF2-40B4-BE49-F238E27FC236}">
                      <a16:creationId xmlns:a16="http://schemas.microsoft.com/office/drawing/2014/main" id="{B46A3159-021F-E57F-7C9F-F3846FBBF8E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2689225" y="1136650"/>
                  <a:ext cx="3708401" cy="5256212"/>
                </a:xfrm>
                <a:custGeom>
                  <a:avLst/>
                  <a:gdLst>
                    <a:gd name="T0" fmla="*/ 861 w 1722"/>
                    <a:gd name="T1" fmla="*/ 0 h 2448"/>
                    <a:gd name="T2" fmla="*/ 0 w 1722"/>
                    <a:gd name="T3" fmla="*/ 861 h 2448"/>
                    <a:gd name="T4" fmla="*/ 129 w 1722"/>
                    <a:gd name="T5" fmla="*/ 1313 h 2448"/>
                    <a:gd name="T6" fmla="*/ 812 w 1722"/>
                    <a:gd name="T7" fmla="*/ 2414 h 2448"/>
                    <a:gd name="T8" fmla="*/ 873 w 1722"/>
                    <a:gd name="T9" fmla="*/ 2448 h 2448"/>
                    <a:gd name="T10" fmla="*/ 874 w 1722"/>
                    <a:gd name="T11" fmla="*/ 2448 h 2448"/>
                    <a:gd name="T12" fmla="*/ 934 w 1722"/>
                    <a:gd name="T13" fmla="*/ 2413 h 2448"/>
                    <a:gd name="T14" fmla="*/ 1600 w 1722"/>
                    <a:gd name="T15" fmla="*/ 1302 h 2448"/>
                    <a:gd name="T16" fmla="*/ 1722 w 1722"/>
                    <a:gd name="T17" fmla="*/ 861 h 2448"/>
                    <a:gd name="T18" fmla="*/ 861 w 1722"/>
                    <a:gd name="T19" fmla="*/ 0 h 2448"/>
                    <a:gd name="T20" fmla="*/ 1477 w 1722"/>
                    <a:gd name="T21" fmla="*/ 1228 h 2448"/>
                    <a:gd name="T22" fmla="*/ 872 w 1722"/>
                    <a:gd name="T23" fmla="*/ 2239 h 2448"/>
                    <a:gd name="T24" fmla="*/ 251 w 1722"/>
                    <a:gd name="T25" fmla="*/ 1238 h 2448"/>
                    <a:gd name="T26" fmla="*/ 143 w 1722"/>
                    <a:gd name="T27" fmla="*/ 861 h 2448"/>
                    <a:gd name="T28" fmla="*/ 861 w 1722"/>
                    <a:gd name="T29" fmla="*/ 142 h 2448"/>
                    <a:gd name="T30" fmla="*/ 1579 w 1722"/>
                    <a:gd name="T31" fmla="*/ 861 h 2448"/>
                    <a:gd name="T32" fmla="*/ 1477 w 1722"/>
                    <a:gd name="T33" fmla="*/ 1228 h 24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22" h="2448">
                      <a:moveTo>
                        <a:pt x="861" y="0"/>
                      </a:moveTo>
                      <a:cubicBezTo>
                        <a:pt x="386" y="0"/>
                        <a:pt x="0" y="386"/>
                        <a:pt x="0" y="861"/>
                      </a:cubicBezTo>
                      <a:cubicBezTo>
                        <a:pt x="0" y="1021"/>
                        <a:pt x="45" y="1177"/>
                        <a:pt x="129" y="1313"/>
                      </a:cubicBezTo>
                      <a:cubicBezTo>
                        <a:pt x="812" y="2414"/>
                        <a:pt x="812" y="2414"/>
                        <a:pt x="812" y="2414"/>
                      </a:cubicBezTo>
                      <a:cubicBezTo>
                        <a:pt x="825" y="2435"/>
                        <a:pt x="848" y="2448"/>
                        <a:pt x="873" y="2448"/>
                      </a:cubicBezTo>
                      <a:cubicBezTo>
                        <a:pt x="873" y="2448"/>
                        <a:pt x="873" y="2448"/>
                        <a:pt x="874" y="2448"/>
                      </a:cubicBezTo>
                      <a:cubicBezTo>
                        <a:pt x="899" y="2448"/>
                        <a:pt x="922" y="2435"/>
                        <a:pt x="934" y="2413"/>
                      </a:cubicBezTo>
                      <a:cubicBezTo>
                        <a:pt x="1600" y="1302"/>
                        <a:pt x="1600" y="1302"/>
                        <a:pt x="1600" y="1302"/>
                      </a:cubicBezTo>
                      <a:cubicBezTo>
                        <a:pt x="1680" y="1169"/>
                        <a:pt x="1722" y="1016"/>
                        <a:pt x="1722" y="861"/>
                      </a:cubicBezTo>
                      <a:cubicBezTo>
                        <a:pt x="1722" y="386"/>
                        <a:pt x="1336" y="0"/>
                        <a:pt x="861" y="0"/>
                      </a:cubicBezTo>
                      <a:close/>
                      <a:moveTo>
                        <a:pt x="1477" y="1228"/>
                      </a:moveTo>
                      <a:cubicBezTo>
                        <a:pt x="872" y="2239"/>
                        <a:pt x="872" y="2239"/>
                        <a:pt x="872" y="2239"/>
                      </a:cubicBezTo>
                      <a:cubicBezTo>
                        <a:pt x="251" y="1238"/>
                        <a:pt x="251" y="1238"/>
                        <a:pt x="251" y="1238"/>
                      </a:cubicBezTo>
                      <a:cubicBezTo>
                        <a:pt x="181" y="1125"/>
                        <a:pt x="143" y="994"/>
                        <a:pt x="143" y="861"/>
                      </a:cubicBezTo>
                      <a:cubicBezTo>
                        <a:pt x="143" y="465"/>
                        <a:pt x="466" y="142"/>
                        <a:pt x="861" y="142"/>
                      </a:cubicBezTo>
                      <a:cubicBezTo>
                        <a:pt x="1256" y="142"/>
                        <a:pt x="1579" y="465"/>
                        <a:pt x="1579" y="861"/>
                      </a:cubicBezTo>
                      <a:cubicBezTo>
                        <a:pt x="1579" y="990"/>
                        <a:pt x="1543" y="1117"/>
                        <a:pt x="1477" y="12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2" name="Freeform 6">
                  <a:extLst>
                    <a:ext uri="{FF2B5EF4-FFF2-40B4-BE49-F238E27FC236}">
                      <a16:creationId xmlns:a16="http://schemas.microsoft.com/office/drawing/2014/main" id="{78C65B73-A63F-92FE-A97E-C0CBD96ABDC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760538" y="2060575"/>
                  <a:ext cx="1852613" cy="1849437"/>
                </a:xfrm>
                <a:custGeom>
                  <a:avLst/>
                  <a:gdLst>
                    <a:gd name="T0" fmla="*/ 430 w 860"/>
                    <a:gd name="T1" fmla="*/ 0 h 861"/>
                    <a:gd name="T2" fmla="*/ 0 w 860"/>
                    <a:gd name="T3" fmla="*/ 431 h 861"/>
                    <a:gd name="T4" fmla="*/ 430 w 860"/>
                    <a:gd name="T5" fmla="*/ 861 h 861"/>
                    <a:gd name="T6" fmla="*/ 860 w 860"/>
                    <a:gd name="T7" fmla="*/ 431 h 861"/>
                    <a:gd name="T8" fmla="*/ 430 w 860"/>
                    <a:gd name="T9" fmla="*/ 0 h 861"/>
                    <a:gd name="T10" fmla="*/ 430 w 860"/>
                    <a:gd name="T11" fmla="*/ 718 h 861"/>
                    <a:gd name="T12" fmla="*/ 142 w 860"/>
                    <a:gd name="T13" fmla="*/ 431 h 861"/>
                    <a:gd name="T14" fmla="*/ 430 w 860"/>
                    <a:gd name="T15" fmla="*/ 143 h 861"/>
                    <a:gd name="T16" fmla="*/ 717 w 860"/>
                    <a:gd name="T17" fmla="*/ 431 h 861"/>
                    <a:gd name="T18" fmla="*/ 430 w 860"/>
                    <a:gd name="T19" fmla="*/ 718 h 8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60" h="861">
                      <a:moveTo>
                        <a:pt x="430" y="0"/>
                      </a:moveTo>
                      <a:cubicBezTo>
                        <a:pt x="193" y="0"/>
                        <a:pt x="0" y="193"/>
                        <a:pt x="0" y="431"/>
                      </a:cubicBezTo>
                      <a:cubicBezTo>
                        <a:pt x="0" y="666"/>
                        <a:pt x="190" y="861"/>
                        <a:pt x="430" y="861"/>
                      </a:cubicBezTo>
                      <a:cubicBezTo>
                        <a:pt x="673" y="861"/>
                        <a:pt x="860" y="664"/>
                        <a:pt x="860" y="431"/>
                      </a:cubicBezTo>
                      <a:cubicBezTo>
                        <a:pt x="860" y="193"/>
                        <a:pt x="667" y="0"/>
                        <a:pt x="430" y="0"/>
                      </a:cubicBezTo>
                      <a:close/>
                      <a:moveTo>
                        <a:pt x="430" y="718"/>
                      </a:moveTo>
                      <a:cubicBezTo>
                        <a:pt x="271" y="718"/>
                        <a:pt x="142" y="589"/>
                        <a:pt x="142" y="431"/>
                      </a:cubicBezTo>
                      <a:cubicBezTo>
                        <a:pt x="142" y="272"/>
                        <a:pt x="272" y="143"/>
                        <a:pt x="430" y="143"/>
                      </a:cubicBezTo>
                      <a:cubicBezTo>
                        <a:pt x="588" y="143"/>
                        <a:pt x="717" y="272"/>
                        <a:pt x="717" y="431"/>
                      </a:cubicBezTo>
                      <a:cubicBezTo>
                        <a:pt x="717" y="587"/>
                        <a:pt x="592" y="718"/>
                        <a:pt x="430" y="7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EF70C3E-1193-111D-EDCB-B2116653F8CA}"/>
                </a:ext>
              </a:extLst>
            </p:cNvPr>
            <p:cNvGrpSpPr/>
            <p:nvPr/>
          </p:nvGrpSpPr>
          <p:grpSpPr>
            <a:xfrm>
              <a:off x="8039516" y="3074033"/>
              <a:ext cx="3132044" cy="400110"/>
              <a:chOff x="8216676" y="3532419"/>
              <a:chExt cx="3132044" cy="40011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BE3AFD1-8629-14D2-8FE1-EC3600B455D2}"/>
                  </a:ext>
                </a:extLst>
              </p:cNvPr>
              <p:cNvSpPr/>
              <p:nvPr/>
            </p:nvSpPr>
            <p:spPr>
              <a:xfrm>
                <a:off x="8664978" y="3532419"/>
                <a:ext cx="2683742" cy="4001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defRPr/>
                </a:pPr>
                <a:r>
                  <a:rPr lang="en-US" sz="2000" kern="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+91 84484 54549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46D98C3-DE44-4690-8771-D1CBFAF17BC9}"/>
                  </a:ext>
                </a:extLst>
              </p:cNvPr>
              <p:cNvGrpSpPr/>
              <p:nvPr/>
            </p:nvGrpSpPr>
            <p:grpSpPr>
              <a:xfrm>
                <a:off x="8216676" y="3599286"/>
                <a:ext cx="267741" cy="266376"/>
                <a:chOff x="-4170363" y="1123951"/>
                <a:chExt cx="5295900" cy="5268911"/>
              </a:xfrm>
              <a:solidFill>
                <a:schemeClr val="bg1"/>
              </a:solidFill>
            </p:grpSpPr>
            <p:sp>
              <p:nvSpPr>
                <p:cNvPr id="18" name="Freeform 10">
                  <a:extLst>
                    <a:ext uri="{FF2B5EF4-FFF2-40B4-BE49-F238E27FC236}">
                      <a16:creationId xmlns:a16="http://schemas.microsoft.com/office/drawing/2014/main" id="{4267D30F-E39E-5E7B-C853-7695C087659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4170363" y="1441450"/>
                  <a:ext cx="4964113" cy="4951412"/>
                </a:xfrm>
                <a:custGeom>
                  <a:avLst/>
                  <a:gdLst>
                    <a:gd name="T0" fmla="*/ 1768 w 2306"/>
                    <a:gd name="T1" fmla="*/ 1294 h 2306"/>
                    <a:gd name="T2" fmla="*/ 1428 w 2306"/>
                    <a:gd name="T3" fmla="*/ 1537 h 2306"/>
                    <a:gd name="T4" fmla="*/ 1337 w 2306"/>
                    <a:gd name="T5" fmla="*/ 1489 h 2306"/>
                    <a:gd name="T6" fmla="*/ 772 w 2306"/>
                    <a:gd name="T7" fmla="*/ 881 h 2306"/>
                    <a:gd name="T8" fmla="*/ 936 w 2306"/>
                    <a:gd name="T9" fmla="*/ 719 h 2306"/>
                    <a:gd name="T10" fmla="*/ 795 w 2306"/>
                    <a:gd name="T11" fmla="*/ 221 h 2306"/>
                    <a:gd name="T12" fmla="*/ 649 w 2306"/>
                    <a:gd name="T13" fmla="*/ 76 h 2306"/>
                    <a:gd name="T14" fmla="*/ 301 w 2306"/>
                    <a:gd name="T15" fmla="*/ 76 h 2306"/>
                    <a:gd name="T16" fmla="*/ 124 w 2306"/>
                    <a:gd name="T17" fmla="*/ 254 h 2306"/>
                    <a:gd name="T18" fmla="*/ 78 w 2306"/>
                    <a:gd name="T19" fmla="*/ 877 h 2306"/>
                    <a:gd name="T20" fmla="*/ 1283 w 2306"/>
                    <a:gd name="T21" fmla="*/ 2171 h 2306"/>
                    <a:gd name="T22" fmla="*/ 1770 w 2306"/>
                    <a:gd name="T23" fmla="*/ 2306 h 2306"/>
                    <a:gd name="T24" fmla="*/ 2070 w 2306"/>
                    <a:gd name="T25" fmla="*/ 2175 h 2306"/>
                    <a:gd name="T26" fmla="*/ 2228 w 2306"/>
                    <a:gd name="T27" fmla="*/ 2015 h 2306"/>
                    <a:gd name="T28" fmla="*/ 2226 w 2306"/>
                    <a:gd name="T29" fmla="*/ 1659 h 2306"/>
                    <a:gd name="T30" fmla="*/ 2128 w 2306"/>
                    <a:gd name="T31" fmla="*/ 1918 h 2306"/>
                    <a:gd name="T32" fmla="*/ 2065 w 2306"/>
                    <a:gd name="T33" fmla="*/ 1982 h 2306"/>
                    <a:gd name="T34" fmla="*/ 1771 w 2306"/>
                    <a:gd name="T35" fmla="*/ 2167 h 2306"/>
                    <a:gd name="T36" fmla="*/ 1344 w 2306"/>
                    <a:gd name="T37" fmla="*/ 2046 h 2306"/>
                    <a:gd name="T38" fmla="*/ 209 w 2306"/>
                    <a:gd name="T39" fmla="*/ 829 h 2306"/>
                    <a:gd name="T40" fmla="*/ 223 w 2306"/>
                    <a:gd name="T41" fmla="*/ 352 h 2306"/>
                    <a:gd name="T42" fmla="*/ 477 w 2306"/>
                    <a:gd name="T43" fmla="*/ 139 h 2306"/>
                    <a:gd name="T44" fmla="*/ 554 w 2306"/>
                    <a:gd name="T45" fmla="*/ 177 h 2306"/>
                    <a:gd name="T46" fmla="*/ 696 w 2306"/>
                    <a:gd name="T47" fmla="*/ 319 h 2306"/>
                    <a:gd name="T48" fmla="*/ 838 w 2306"/>
                    <a:gd name="T49" fmla="*/ 621 h 2306"/>
                    <a:gd name="T50" fmla="*/ 663 w 2306"/>
                    <a:gd name="T51" fmla="*/ 791 h 2306"/>
                    <a:gd name="T52" fmla="*/ 634 w 2306"/>
                    <a:gd name="T53" fmla="*/ 911 h 2306"/>
                    <a:gd name="T54" fmla="*/ 802 w 2306"/>
                    <a:gd name="T55" fmla="*/ 1188 h 2306"/>
                    <a:gd name="T56" fmla="*/ 1262 w 2306"/>
                    <a:gd name="T57" fmla="*/ 1606 h 2306"/>
                    <a:gd name="T58" fmla="*/ 1376 w 2306"/>
                    <a:gd name="T59" fmla="*/ 1668 h 2306"/>
                    <a:gd name="T60" fmla="*/ 1434 w 2306"/>
                    <a:gd name="T61" fmla="*/ 1684 h 2306"/>
                    <a:gd name="T62" fmla="*/ 1689 w 2306"/>
                    <a:gd name="T63" fmla="*/ 1472 h 2306"/>
                    <a:gd name="T64" fmla="*/ 1841 w 2306"/>
                    <a:gd name="T65" fmla="*/ 1471 h 2306"/>
                    <a:gd name="T66" fmla="*/ 2127 w 2306"/>
                    <a:gd name="T67" fmla="*/ 1757 h 2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306" h="2306">
                      <a:moveTo>
                        <a:pt x="1943" y="1374"/>
                      </a:moveTo>
                      <a:cubicBezTo>
                        <a:pt x="1893" y="1322"/>
                        <a:pt x="1832" y="1294"/>
                        <a:pt x="1768" y="1294"/>
                      </a:cubicBezTo>
                      <a:cubicBezTo>
                        <a:pt x="1705" y="1294"/>
                        <a:pt x="1644" y="1322"/>
                        <a:pt x="1591" y="1374"/>
                      </a:cubicBezTo>
                      <a:cubicBezTo>
                        <a:pt x="1428" y="1537"/>
                        <a:pt x="1428" y="1537"/>
                        <a:pt x="1428" y="1537"/>
                      </a:cubicBezTo>
                      <a:cubicBezTo>
                        <a:pt x="1415" y="1529"/>
                        <a:pt x="1401" y="1523"/>
                        <a:pt x="1388" y="1516"/>
                      </a:cubicBezTo>
                      <a:cubicBezTo>
                        <a:pt x="1370" y="1507"/>
                        <a:pt x="1352" y="1498"/>
                        <a:pt x="1337" y="1489"/>
                      </a:cubicBezTo>
                      <a:cubicBezTo>
                        <a:pt x="1184" y="1391"/>
                        <a:pt x="1045" y="1265"/>
                        <a:pt x="912" y="1101"/>
                      </a:cubicBezTo>
                      <a:cubicBezTo>
                        <a:pt x="847" y="1019"/>
                        <a:pt x="804" y="951"/>
                        <a:pt x="772" y="881"/>
                      </a:cubicBezTo>
                      <a:cubicBezTo>
                        <a:pt x="815" y="842"/>
                        <a:pt x="854" y="802"/>
                        <a:pt x="892" y="763"/>
                      </a:cubicBezTo>
                      <a:cubicBezTo>
                        <a:pt x="907" y="749"/>
                        <a:pt x="921" y="734"/>
                        <a:pt x="936" y="719"/>
                      </a:cubicBezTo>
                      <a:cubicBezTo>
                        <a:pt x="1044" y="611"/>
                        <a:pt x="1044" y="470"/>
                        <a:pt x="936" y="362"/>
                      </a:cubicBezTo>
                      <a:cubicBezTo>
                        <a:pt x="795" y="221"/>
                        <a:pt x="795" y="221"/>
                        <a:pt x="795" y="221"/>
                      </a:cubicBezTo>
                      <a:cubicBezTo>
                        <a:pt x="779" y="205"/>
                        <a:pt x="762" y="188"/>
                        <a:pt x="747" y="172"/>
                      </a:cubicBezTo>
                      <a:cubicBezTo>
                        <a:pt x="716" y="140"/>
                        <a:pt x="683" y="107"/>
                        <a:pt x="649" y="76"/>
                      </a:cubicBezTo>
                      <a:cubicBezTo>
                        <a:pt x="599" y="26"/>
                        <a:pt x="539" y="0"/>
                        <a:pt x="476" y="0"/>
                      </a:cubicBezTo>
                      <a:cubicBezTo>
                        <a:pt x="413" y="0"/>
                        <a:pt x="352" y="26"/>
                        <a:pt x="301" y="76"/>
                      </a:cubicBezTo>
                      <a:cubicBezTo>
                        <a:pt x="300" y="76"/>
                        <a:pt x="300" y="76"/>
                        <a:pt x="300" y="77"/>
                      </a:cubicBezTo>
                      <a:cubicBezTo>
                        <a:pt x="124" y="254"/>
                        <a:pt x="124" y="254"/>
                        <a:pt x="124" y="254"/>
                      </a:cubicBezTo>
                      <a:cubicBezTo>
                        <a:pt x="58" y="320"/>
                        <a:pt x="20" y="401"/>
                        <a:pt x="12" y="494"/>
                      </a:cubicBezTo>
                      <a:cubicBezTo>
                        <a:pt x="0" y="645"/>
                        <a:pt x="44" y="785"/>
                        <a:pt x="78" y="877"/>
                      </a:cubicBezTo>
                      <a:cubicBezTo>
                        <a:pt x="162" y="1103"/>
                        <a:pt x="287" y="1312"/>
                        <a:pt x="473" y="1537"/>
                      </a:cubicBezTo>
                      <a:cubicBezTo>
                        <a:pt x="700" y="1807"/>
                        <a:pt x="972" y="2020"/>
                        <a:pt x="1283" y="2171"/>
                      </a:cubicBezTo>
                      <a:cubicBezTo>
                        <a:pt x="1402" y="2227"/>
                        <a:pt x="1560" y="2294"/>
                        <a:pt x="1738" y="2305"/>
                      </a:cubicBezTo>
                      <a:cubicBezTo>
                        <a:pt x="1748" y="2305"/>
                        <a:pt x="1760" y="2306"/>
                        <a:pt x="1770" y="2306"/>
                      </a:cubicBezTo>
                      <a:cubicBezTo>
                        <a:pt x="1889" y="2306"/>
                        <a:pt x="1990" y="2263"/>
                        <a:pt x="2068" y="2178"/>
                      </a:cubicBezTo>
                      <a:cubicBezTo>
                        <a:pt x="2069" y="2177"/>
                        <a:pt x="2070" y="2176"/>
                        <a:pt x="2070" y="2175"/>
                      </a:cubicBezTo>
                      <a:cubicBezTo>
                        <a:pt x="2097" y="2143"/>
                        <a:pt x="2128" y="2113"/>
                        <a:pt x="2161" y="2082"/>
                      </a:cubicBezTo>
                      <a:cubicBezTo>
                        <a:pt x="2183" y="2061"/>
                        <a:pt x="2206" y="2038"/>
                        <a:pt x="2228" y="2015"/>
                      </a:cubicBezTo>
                      <a:cubicBezTo>
                        <a:pt x="2279" y="1962"/>
                        <a:pt x="2306" y="1900"/>
                        <a:pt x="2306" y="1836"/>
                      </a:cubicBezTo>
                      <a:cubicBezTo>
                        <a:pt x="2306" y="1772"/>
                        <a:pt x="2279" y="1711"/>
                        <a:pt x="2226" y="1659"/>
                      </a:cubicBezTo>
                      <a:lnTo>
                        <a:pt x="1943" y="1374"/>
                      </a:lnTo>
                      <a:close/>
                      <a:moveTo>
                        <a:pt x="2128" y="1918"/>
                      </a:moveTo>
                      <a:cubicBezTo>
                        <a:pt x="2127" y="1918"/>
                        <a:pt x="2127" y="1919"/>
                        <a:pt x="2128" y="1918"/>
                      </a:cubicBezTo>
                      <a:cubicBezTo>
                        <a:pt x="2108" y="1940"/>
                        <a:pt x="2087" y="1960"/>
                        <a:pt x="2065" y="1982"/>
                      </a:cubicBezTo>
                      <a:cubicBezTo>
                        <a:pt x="2031" y="2014"/>
                        <a:pt x="1997" y="2047"/>
                        <a:pt x="1965" y="2085"/>
                      </a:cubicBezTo>
                      <a:cubicBezTo>
                        <a:pt x="1913" y="2141"/>
                        <a:pt x="1851" y="2167"/>
                        <a:pt x="1771" y="2167"/>
                      </a:cubicBezTo>
                      <a:cubicBezTo>
                        <a:pt x="1763" y="2167"/>
                        <a:pt x="1755" y="2167"/>
                        <a:pt x="1747" y="2166"/>
                      </a:cubicBezTo>
                      <a:cubicBezTo>
                        <a:pt x="1593" y="2157"/>
                        <a:pt x="1451" y="2097"/>
                        <a:pt x="1344" y="2046"/>
                      </a:cubicBezTo>
                      <a:cubicBezTo>
                        <a:pt x="1051" y="1904"/>
                        <a:pt x="795" y="1703"/>
                        <a:pt x="581" y="1448"/>
                      </a:cubicBezTo>
                      <a:cubicBezTo>
                        <a:pt x="405" y="1236"/>
                        <a:pt x="287" y="1040"/>
                        <a:pt x="209" y="829"/>
                      </a:cubicBezTo>
                      <a:cubicBezTo>
                        <a:pt x="161" y="700"/>
                        <a:pt x="144" y="600"/>
                        <a:pt x="151" y="505"/>
                      </a:cubicBezTo>
                      <a:cubicBezTo>
                        <a:pt x="157" y="445"/>
                        <a:pt x="180" y="395"/>
                        <a:pt x="223" y="352"/>
                      </a:cubicBezTo>
                      <a:cubicBezTo>
                        <a:pt x="399" y="176"/>
                        <a:pt x="399" y="176"/>
                        <a:pt x="399" y="176"/>
                      </a:cubicBezTo>
                      <a:cubicBezTo>
                        <a:pt x="424" y="152"/>
                        <a:pt x="451" y="139"/>
                        <a:pt x="477" y="139"/>
                      </a:cubicBezTo>
                      <a:cubicBezTo>
                        <a:pt x="510" y="139"/>
                        <a:pt x="536" y="159"/>
                        <a:pt x="553" y="175"/>
                      </a:cubicBezTo>
                      <a:cubicBezTo>
                        <a:pt x="553" y="176"/>
                        <a:pt x="554" y="176"/>
                        <a:pt x="554" y="177"/>
                      </a:cubicBezTo>
                      <a:cubicBezTo>
                        <a:pt x="586" y="206"/>
                        <a:pt x="616" y="237"/>
                        <a:pt x="647" y="269"/>
                      </a:cubicBezTo>
                      <a:cubicBezTo>
                        <a:pt x="663" y="286"/>
                        <a:pt x="680" y="302"/>
                        <a:pt x="696" y="319"/>
                      </a:cubicBezTo>
                      <a:cubicBezTo>
                        <a:pt x="838" y="460"/>
                        <a:pt x="838" y="460"/>
                        <a:pt x="838" y="460"/>
                      </a:cubicBezTo>
                      <a:cubicBezTo>
                        <a:pt x="892" y="515"/>
                        <a:pt x="892" y="566"/>
                        <a:pt x="838" y="621"/>
                      </a:cubicBezTo>
                      <a:cubicBezTo>
                        <a:pt x="823" y="636"/>
                        <a:pt x="808" y="651"/>
                        <a:pt x="793" y="665"/>
                      </a:cubicBezTo>
                      <a:cubicBezTo>
                        <a:pt x="750" y="709"/>
                        <a:pt x="708" y="751"/>
                        <a:pt x="663" y="791"/>
                      </a:cubicBezTo>
                      <a:cubicBezTo>
                        <a:pt x="662" y="792"/>
                        <a:pt x="661" y="793"/>
                        <a:pt x="661" y="794"/>
                      </a:cubicBezTo>
                      <a:cubicBezTo>
                        <a:pt x="616" y="838"/>
                        <a:pt x="625" y="882"/>
                        <a:pt x="634" y="911"/>
                      </a:cubicBezTo>
                      <a:cubicBezTo>
                        <a:pt x="634" y="913"/>
                        <a:pt x="635" y="914"/>
                        <a:pt x="636" y="916"/>
                      </a:cubicBezTo>
                      <a:cubicBezTo>
                        <a:pt x="672" y="1005"/>
                        <a:pt x="724" y="1088"/>
                        <a:pt x="802" y="1188"/>
                      </a:cubicBezTo>
                      <a:cubicBezTo>
                        <a:pt x="803" y="1188"/>
                        <a:pt x="803" y="1188"/>
                        <a:pt x="803" y="1188"/>
                      </a:cubicBezTo>
                      <a:cubicBezTo>
                        <a:pt x="946" y="1364"/>
                        <a:pt x="1096" y="1501"/>
                        <a:pt x="1262" y="1606"/>
                      </a:cubicBezTo>
                      <a:cubicBezTo>
                        <a:pt x="1283" y="1619"/>
                        <a:pt x="1305" y="1630"/>
                        <a:pt x="1325" y="1641"/>
                      </a:cubicBezTo>
                      <a:cubicBezTo>
                        <a:pt x="1344" y="1650"/>
                        <a:pt x="1361" y="1659"/>
                        <a:pt x="1376" y="1668"/>
                      </a:cubicBezTo>
                      <a:cubicBezTo>
                        <a:pt x="1378" y="1669"/>
                        <a:pt x="1381" y="1670"/>
                        <a:pt x="1383" y="1672"/>
                      </a:cubicBezTo>
                      <a:cubicBezTo>
                        <a:pt x="1400" y="1680"/>
                        <a:pt x="1417" y="1684"/>
                        <a:pt x="1434" y="1684"/>
                      </a:cubicBezTo>
                      <a:cubicBezTo>
                        <a:pt x="1477" y="1684"/>
                        <a:pt x="1504" y="1658"/>
                        <a:pt x="1512" y="1649"/>
                      </a:cubicBezTo>
                      <a:cubicBezTo>
                        <a:pt x="1689" y="1472"/>
                        <a:pt x="1689" y="1472"/>
                        <a:pt x="1689" y="1472"/>
                      </a:cubicBezTo>
                      <a:cubicBezTo>
                        <a:pt x="1707" y="1455"/>
                        <a:pt x="1734" y="1433"/>
                        <a:pt x="1767" y="1433"/>
                      </a:cubicBezTo>
                      <a:cubicBezTo>
                        <a:pt x="1799" y="1433"/>
                        <a:pt x="1825" y="1453"/>
                        <a:pt x="1841" y="1471"/>
                      </a:cubicBezTo>
                      <a:cubicBezTo>
                        <a:pt x="1842" y="1472"/>
                        <a:pt x="1842" y="1472"/>
                        <a:pt x="1842" y="1472"/>
                      </a:cubicBezTo>
                      <a:cubicBezTo>
                        <a:pt x="2127" y="1757"/>
                        <a:pt x="2127" y="1757"/>
                        <a:pt x="2127" y="1757"/>
                      </a:cubicBezTo>
                      <a:cubicBezTo>
                        <a:pt x="2180" y="1809"/>
                        <a:pt x="2180" y="1864"/>
                        <a:pt x="2128" y="19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9" name="Freeform 11">
                  <a:extLst>
                    <a:ext uri="{FF2B5EF4-FFF2-40B4-BE49-F238E27FC236}">
                      <a16:creationId xmlns:a16="http://schemas.microsoft.com/office/drawing/2014/main" id="{C1C264D8-7A2E-DCCF-02A1-EA38209C60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41450" y="2079625"/>
                  <a:ext cx="1612900" cy="1595437"/>
                </a:xfrm>
                <a:custGeom>
                  <a:avLst/>
                  <a:gdLst>
                    <a:gd name="T0" fmla="*/ 63 w 749"/>
                    <a:gd name="T1" fmla="*/ 143 h 743"/>
                    <a:gd name="T2" fmla="*/ 419 w 749"/>
                    <a:gd name="T3" fmla="*/ 328 h 743"/>
                    <a:gd name="T4" fmla="*/ 604 w 749"/>
                    <a:gd name="T5" fmla="*/ 685 h 743"/>
                    <a:gd name="T6" fmla="*/ 673 w 749"/>
                    <a:gd name="T7" fmla="*/ 743 h 743"/>
                    <a:gd name="T8" fmla="*/ 685 w 749"/>
                    <a:gd name="T9" fmla="*/ 742 h 743"/>
                    <a:gd name="T10" fmla="*/ 742 w 749"/>
                    <a:gd name="T11" fmla="*/ 661 h 743"/>
                    <a:gd name="T12" fmla="*/ 519 w 749"/>
                    <a:gd name="T13" fmla="*/ 230 h 743"/>
                    <a:gd name="T14" fmla="*/ 87 w 749"/>
                    <a:gd name="T15" fmla="*/ 6 h 743"/>
                    <a:gd name="T16" fmla="*/ 7 w 749"/>
                    <a:gd name="T17" fmla="*/ 63 h 743"/>
                    <a:gd name="T18" fmla="*/ 63 w 749"/>
                    <a:gd name="T19" fmla="*/ 143 h 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49" h="743">
                      <a:moveTo>
                        <a:pt x="63" y="143"/>
                      </a:moveTo>
                      <a:cubicBezTo>
                        <a:pt x="198" y="166"/>
                        <a:pt x="321" y="230"/>
                        <a:pt x="419" y="328"/>
                      </a:cubicBezTo>
                      <a:cubicBezTo>
                        <a:pt x="518" y="426"/>
                        <a:pt x="581" y="549"/>
                        <a:pt x="604" y="685"/>
                      </a:cubicBezTo>
                      <a:cubicBezTo>
                        <a:pt x="610" y="719"/>
                        <a:pt x="640" y="743"/>
                        <a:pt x="673" y="743"/>
                      </a:cubicBezTo>
                      <a:cubicBezTo>
                        <a:pt x="677" y="743"/>
                        <a:pt x="681" y="742"/>
                        <a:pt x="685" y="742"/>
                      </a:cubicBezTo>
                      <a:cubicBezTo>
                        <a:pt x="723" y="735"/>
                        <a:pt x="749" y="699"/>
                        <a:pt x="742" y="661"/>
                      </a:cubicBezTo>
                      <a:cubicBezTo>
                        <a:pt x="714" y="497"/>
                        <a:pt x="637" y="348"/>
                        <a:pt x="519" y="230"/>
                      </a:cubicBezTo>
                      <a:cubicBezTo>
                        <a:pt x="400" y="111"/>
                        <a:pt x="251" y="34"/>
                        <a:pt x="87" y="6"/>
                      </a:cubicBezTo>
                      <a:cubicBezTo>
                        <a:pt x="49" y="0"/>
                        <a:pt x="13" y="25"/>
                        <a:pt x="7" y="63"/>
                      </a:cubicBezTo>
                      <a:cubicBezTo>
                        <a:pt x="0" y="100"/>
                        <a:pt x="25" y="137"/>
                        <a:pt x="63" y="1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0" name="Freeform 12">
                  <a:extLst>
                    <a:ext uri="{FF2B5EF4-FFF2-40B4-BE49-F238E27FC236}">
                      <a16:creationId xmlns:a16="http://schemas.microsoft.com/office/drawing/2014/main" id="{49F0590E-207A-15DE-7F7E-9782A4A969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398588" y="1123951"/>
                  <a:ext cx="2524125" cy="2503487"/>
                </a:xfrm>
                <a:custGeom>
                  <a:avLst/>
                  <a:gdLst>
                    <a:gd name="T0" fmla="*/ 1165 w 1172"/>
                    <a:gd name="T1" fmla="*/ 1086 h 1166"/>
                    <a:gd name="T2" fmla="*/ 797 w 1172"/>
                    <a:gd name="T3" fmla="*/ 375 h 1166"/>
                    <a:gd name="T4" fmla="*/ 86 w 1172"/>
                    <a:gd name="T5" fmla="*/ 7 h 1166"/>
                    <a:gd name="T6" fmla="*/ 6 w 1172"/>
                    <a:gd name="T7" fmla="*/ 64 h 1166"/>
                    <a:gd name="T8" fmla="*/ 64 w 1172"/>
                    <a:gd name="T9" fmla="*/ 144 h 1166"/>
                    <a:gd name="T10" fmla="*/ 699 w 1172"/>
                    <a:gd name="T11" fmla="*/ 474 h 1166"/>
                    <a:gd name="T12" fmla="*/ 1028 w 1172"/>
                    <a:gd name="T13" fmla="*/ 1109 h 1166"/>
                    <a:gd name="T14" fmla="*/ 1096 w 1172"/>
                    <a:gd name="T15" fmla="*/ 1166 h 1166"/>
                    <a:gd name="T16" fmla="*/ 1108 w 1172"/>
                    <a:gd name="T17" fmla="*/ 1165 h 1166"/>
                    <a:gd name="T18" fmla="*/ 1165 w 1172"/>
                    <a:gd name="T19" fmla="*/ 1086 h 1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72" h="1166">
                      <a:moveTo>
                        <a:pt x="1165" y="1086"/>
                      </a:moveTo>
                      <a:cubicBezTo>
                        <a:pt x="1119" y="816"/>
                        <a:pt x="992" y="571"/>
                        <a:pt x="797" y="375"/>
                      </a:cubicBezTo>
                      <a:cubicBezTo>
                        <a:pt x="601" y="180"/>
                        <a:pt x="356" y="53"/>
                        <a:pt x="86" y="7"/>
                      </a:cubicBezTo>
                      <a:cubicBezTo>
                        <a:pt x="49" y="0"/>
                        <a:pt x="13" y="26"/>
                        <a:pt x="6" y="64"/>
                      </a:cubicBezTo>
                      <a:cubicBezTo>
                        <a:pt x="0" y="102"/>
                        <a:pt x="25" y="138"/>
                        <a:pt x="64" y="144"/>
                      </a:cubicBezTo>
                      <a:cubicBezTo>
                        <a:pt x="304" y="185"/>
                        <a:pt x="524" y="299"/>
                        <a:pt x="699" y="474"/>
                      </a:cubicBezTo>
                      <a:cubicBezTo>
                        <a:pt x="873" y="648"/>
                        <a:pt x="987" y="868"/>
                        <a:pt x="1028" y="1109"/>
                      </a:cubicBezTo>
                      <a:cubicBezTo>
                        <a:pt x="1033" y="1143"/>
                        <a:pt x="1063" y="1166"/>
                        <a:pt x="1096" y="1166"/>
                      </a:cubicBezTo>
                      <a:cubicBezTo>
                        <a:pt x="1101" y="1166"/>
                        <a:pt x="1104" y="1166"/>
                        <a:pt x="1108" y="1165"/>
                      </a:cubicBezTo>
                      <a:cubicBezTo>
                        <a:pt x="1146" y="1160"/>
                        <a:pt x="1172" y="1124"/>
                        <a:pt x="1165" y="10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360731E-B2C0-EBFB-4A25-864FAA4DD28E}"/>
                </a:ext>
              </a:extLst>
            </p:cNvPr>
            <p:cNvGrpSpPr/>
            <p:nvPr/>
          </p:nvGrpSpPr>
          <p:grpSpPr>
            <a:xfrm>
              <a:off x="8039516" y="4010137"/>
              <a:ext cx="3142204" cy="338554"/>
              <a:chOff x="8216676" y="4365737"/>
              <a:chExt cx="3142204" cy="33855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0E9B82-2792-FF35-34B5-46CEEF223D15}"/>
                  </a:ext>
                </a:extLst>
              </p:cNvPr>
              <p:cNvSpPr/>
              <p:nvPr/>
            </p:nvSpPr>
            <p:spPr>
              <a:xfrm>
                <a:off x="8664978" y="4365737"/>
                <a:ext cx="2693902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defRPr/>
                </a:pPr>
                <a:r>
                  <a:rPr lang="en-US" sz="1600" kern="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www.anubhavtrainings.com</a:t>
                </a:r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F0CB8A1-849A-49DE-8DB1-4120952B10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16676" y="4391195"/>
                <a:ext cx="288365" cy="287639"/>
              </a:xfrm>
              <a:custGeom>
                <a:avLst/>
                <a:gdLst>
                  <a:gd name="T0" fmla="*/ 1171 w 2342"/>
                  <a:gd name="T1" fmla="*/ 0 h 2342"/>
                  <a:gd name="T2" fmla="*/ 0 w 2342"/>
                  <a:gd name="T3" fmla="*/ 1171 h 2342"/>
                  <a:gd name="T4" fmla="*/ 1171 w 2342"/>
                  <a:gd name="T5" fmla="*/ 2342 h 2342"/>
                  <a:gd name="T6" fmla="*/ 2342 w 2342"/>
                  <a:gd name="T7" fmla="*/ 1171 h 2342"/>
                  <a:gd name="T8" fmla="*/ 2236 w 2342"/>
                  <a:gd name="T9" fmla="*/ 1118 h 2342"/>
                  <a:gd name="T10" fmla="*/ 1708 w 2342"/>
                  <a:gd name="T11" fmla="*/ 609 h 2342"/>
                  <a:gd name="T12" fmla="*/ 2236 w 2342"/>
                  <a:gd name="T13" fmla="*/ 1118 h 2342"/>
                  <a:gd name="T14" fmla="*/ 1677 w 2342"/>
                  <a:gd name="T15" fmla="*/ 1224 h 2342"/>
                  <a:gd name="T16" fmla="*/ 1224 w 2342"/>
                  <a:gd name="T17" fmla="*/ 1608 h 2342"/>
                  <a:gd name="T18" fmla="*/ 1874 w 2342"/>
                  <a:gd name="T19" fmla="*/ 370 h 2342"/>
                  <a:gd name="T20" fmla="*/ 1613 w 2342"/>
                  <a:gd name="T21" fmla="*/ 364 h 2342"/>
                  <a:gd name="T22" fmla="*/ 1874 w 2342"/>
                  <a:gd name="T23" fmla="*/ 370 h 2342"/>
                  <a:gd name="T24" fmla="*/ 1520 w 2342"/>
                  <a:gd name="T25" fmla="*/ 411 h 2342"/>
                  <a:gd name="T26" fmla="*/ 1224 w 2342"/>
                  <a:gd name="T27" fmla="*/ 633 h 2342"/>
                  <a:gd name="T28" fmla="*/ 1611 w 2342"/>
                  <a:gd name="T29" fmla="*/ 654 h 2342"/>
                  <a:gd name="T30" fmla="*/ 1224 w 2342"/>
                  <a:gd name="T31" fmla="*/ 1119 h 2342"/>
                  <a:gd name="T32" fmla="*/ 1611 w 2342"/>
                  <a:gd name="T33" fmla="*/ 654 h 2342"/>
                  <a:gd name="T34" fmla="*/ 665 w 2342"/>
                  <a:gd name="T35" fmla="*/ 1118 h 2342"/>
                  <a:gd name="T36" fmla="*/ 1118 w 2342"/>
                  <a:gd name="T37" fmla="*/ 737 h 2342"/>
                  <a:gd name="T38" fmla="*/ 1119 w 2342"/>
                  <a:gd name="T39" fmla="*/ 121 h 2342"/>
                  <a:gd name="T40" fmla="*/ 763 w 2342"/>
                  <a:gd name="T41" fmla="*/ 553 h 2342"/>
                  <a:gd name="T42" fmla="*/ 1119 w 2342"/>
                  <a:gd name="T43" fmla="*/ 121 h 2342"/>
                  <a:gd name="T44" fmla="*/ 729 w 2342"/>
                  <a:gd name="T45" fmla="*/ 364 h 2342"/>
                  <a:gd name="T46" fmla="*/ 469 w 2342"/>
                  <a:gd name="T47" fmla="*/ 370 h 2342"/>
                  <a:gd name="T48" fmla="*/ 393 w 2342"/>
                  <a:gd name="T49" fmla="*/ 443 h 2342"/>
                  <a:gd name="T50" fmla="*/ 560 w 2342"/>
                  <a:gd name="T51" fmla="*/ 1118 h 2342"/>
                  <a:gd name="T52" fmla="*/ 393 w 2342"/>
                  <a:gd name="T53" fmla="*/ 443 h 2342"/>
                  <a:gd name="T54" fmla="*/ 560 w 2342"/>
                  <a:gd name="T55" fmla="*/ 1224 h 2342"/>
                  <a:gd name="T56" fmla="*/ 395 w 2342"/>
                  <a:gd name="T57" fmla="*/ 1901 h 2342"/>
                  <a:gd name="T58" fmla="*/ 471 w 2342"/>
                  <a:gd name="T59" fmla="*/ 1974 h 2342"/>
                  <a:gd name="T60" fmla="*/ 729 w 2342"/>
                  <a:gd name="T61" fmla="*/ 1978 h 2342"/>
                  <a:gd name="T62" fmla="*/ 471 w 2342"/>
                  <a:gd name="T63" fmla="*/ 1974 h 2342"/>
                  <a:gd name="T64" fmla="*/ 823 w 2342"/>
                  <a:gd name="T65" fmla="*/ 1931 h 2342"/>
                  <a:gd name="T66" fmla="*/ 1119 w 2342"/>
                  <a:gd name="T67" fmla="*/ 1713 h 2342"/>
                  <a:gd name="T68" fmla="*/ 732 w 2342"/>
                  <a:gd name="T69" fmla="*/ 1692 h 2342"/>
                  <a:gd name="T70" fmla="*/ 1119 w 2342"/>
                  <a:gd name="T71" fmla="*/ 1224 h 2342"/>
                  <a:gd name="T72" fmla="*/ 732 w 2342"/>
                  <a:gd name="T73" fmla="*/ 1692 h 2342"/>
                  <a:gd name="T74" fmla="*/ 1224 w 2342"/>
                  <a:gd name="T75" fmla="*/ 1713 h 2342"/>
                  <a:gd name="T76" fmla="*/ 1520 w 2342"/>
                  <a:gd name="T77" fmla="*/ 1931 h 2342"/>
                  <a:gd name="T78" fmla="*/ 1460 w 2342"/>
                  <a:gd name="T79" fmla="*/ 2198 h 2342"/>
                  <a:gd name="T80" fmla="*/ 1674 w 2342"/>
                  <a:gd name="T81" fmla="*/ 1837 h 2342"/>
                  <a:gd name="T82" fmla="*/ 1460 w 2342"/>
                  <a:gd name="T83" fmla="*/ 2198 h 2342"/>
                  <a:gd name="T84" fmla="*/ 1708 w 2342"/>
                  <a:gd name="T85" fmla="*/ 1736 h 2342"/>
                  <a:gd name="T86" fmla="*/ 2237 w 2342"/>
                  <a:gd name="T87" fmla="*/ 1224 h 2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42" h="2342">
                    <a:moveTo>
                      <a:pt x="1999" y="343"/>
                    </a:moveTo>
                    <a:cubicBezTo>
                      <a:pt x="1778" y="122"/>
                      <a:pt x="1484" y="0"/>
                      <a:pt x="1171" y="0"/>
                    </a:cubicBezTo>
                    <a:cubicBezTo>
                      <a:pt x="858" y="0"/>
                      <a:pt x="564" y="122"/>
                      <a:pt x="343" y="343"/>
                    </a:cubicBezTo>
                    <a:cubicBezTo>
                      <a:pt x="122" y="564"/>
                      <a:pt x="0" y="858"/>
                      <a:pt x="0" y="1171"/>
                    </a:cubicBezTo>
                    <a:cubicBezTo>
                      <a:pt x="0" y="1484"/>
                      <a:pt x="122" y="1778"/>
                      <a:pt x="343" y="1999"/>
                    </a:cubicBezTo>
                    <a:cubicBezTo>
                      <a:pt x="564" y="2220"/>
                      <a:pt x="858" y="2342"/>
                      <a:pt x="1171" y="2342"/>
                    </a:cubicBezTo>
                    <a:cubicBezTo>
                      <a:pt x="1484" y="2342"/>
                      <a:pt x="1778" y="2220"/>
                      <a:pt x="1999" y="1999"/>
                    </a:cubicBezTo>
                    <a:cubicBezTo>
                      <a:pt x="2220" y="1778"/>
                      <a:pt x="2342" y="1484"/>
                      <a:pt x="2342" y="1171"/>
                    </a:cubicBezTo>
                    <a:cubicBezTo>
                      <a:pt x="2342" y="858"/>
                      <a:pt x="2220" y="564"/>
                      <a:pt x="1999" y="343"/>
                    </a:cubicBezTo>
                    <a:close/>
                    <a:moveTo>
                      <a:pt x="2236" y="1118"/>
                    </a:moveTo>
                    <a:cubicBezTo>
                      <a:pt x="1782" y="1118"/>
                      <a:pt x="1782" y="1118"/>
                      <a:pt x="1782" y="1118"/>
                    </a:cubicBezTo>
                    <a:cubicBezTo>
                      <a:pt x="1778" y="938"/>
                      <a:pt x="1752" y="764"/>
                      <a:pt x="1708" y="609"/>
                    </a:cubicBezTo>
                    <a:cubicBezTo>
                      <a:pt x="1794" y="565"/>
                      <a:pt x="1875" y="509"/>
                      <a:pt x="1949" y="443"/>
                    </a:cubicBezTo>
                    <a:cubicBezTo>
                      <a:pt x="2117" y="622"/>
                      <a:pt x="2223" y="858"/>
                      <a:pt x="2236" y="1118"/>
                    </a:cubicBezTo>
                    <a:close/>
                    <a:moveTo>
                      <a:pt x="1224" y="1224"/>
                    </a:moveTo>
                    <a:cubicBezTo>
                      <a:pt x="1677" y="1224"/>
                      <a:pt x="1677" y="1224"/>
                      <a:pt x="1677" y="1224"/>
                    </a:cubicBezTo>
                    <a:cubicBezTo>
                      <a:pt x="1674" y="1390"/>
                      <a:pt x="1651" y="1549"/>
                      <a:pt x="1611" y="1692"/>
                    </a:cubicBezTo>
                    <a:cubicBezTo>
                      <a:pt x="1488" y="1642"/>
                      <a:pt x="1358" y="1614"/>
                      <a:pt x="1224" y="1608"/>
                    </a:cubicBezTo>
                    <a:lnTo>
                      <a:pt x="1224" y="1224"/>
                    </a:lnTo>
                    <a:close/>
                    <a:moveTo>
                      <a:pt x="1874" y="370"/>
                    </a:moveTo>
                    <a:cubicBezTo>
                      <a:pt x="1813" y="424"/>
                      <a:pt x="1746" y="470"/>
                      <a:pt x="1675" y="508"/>
                    </a:cubicBezTo>
                    <a:cubicBezTo>
                      <a:pt x="1657" y="457"/>
                      <a:pt x="1636" y="409"/>
                      <a:pt x="1613" y="364"/>
                    </a:cubicBezTo>
                    <a:cubicBezTo>
                      <a:pt x="1568" y="275"/>
                      <a:pt x="1516" y="201"/>
                      <a:pt x="1459" y="144"/>
                    </a:cubicBezTo>
                    <a:cubicBezTo>
                      <a:pt x="1615" y="188"/>
                      <a:pt x="1756" y="266"/>
                      <a:pt x="1874" y="370"/>
                    </a:cubicBezTo>
                    <a:close/>
                    <a:moveTo>
                      <a:pt x="1224" y="121"/>
                    </a:moveTo>
                    <a:cubicBezTo>
                      <a:pt x="1333" y="145"/>
                      <a:pt x="1436" y="246"/>
                      <a:pt x="1520" y="411"/>
                    </a:cubicBezTo>
                    <a:cubicBezTo>
                      <a:pt x="1542" y="455"/>
                      <a:pt x="1562" y="503"/>
                      <a:pt x="1580" y="553"/>
                    </a:cubicBezTo>
                    <a:cubicBezTo>
                      <a:pt x="1467" y="599"/>
                      <a:pt x="1347" y="626"/>
                      <a:pt x="1224" y="633"/>
                    </a:cubicBezTo>
                    <a:lnTo>
                      <a:pt x="1224" y="121"/>
                    </a:lnTo>
                    <a:close/>
                    <a:moveTo>
                      <a:pt x="1611" y="654"/>
                    </a:moveTo>
                    <a:cubicBezTo>
                      <a:pt x="1651" y="795"/>
                      <a:pt x="1673" y="953"/>
                      <a:pt x="1677" y="1119"/>
                    </a:cubicBezTo>
                    <a:cubicBezTo>
                      <a:pt x="1224" y="1119"/>
                      <a:pt x="1224" y="1119"/>
                      <a:pt x="1224" y="1119"/>
                    </a:cubicBezTo>
                    <a:cubicBezTo>
                      <a:pt x="1224" y="738"/>
                      <a:pt x="1224" y="738"/>
                      <a:pt x="1224" y="738"/>
                    </a:cubicBezTo>
                    <a:cubicBezTo>
                      <a:pt x="1358" y="732"/>
                      <a:pt x="1489" y="703"/>
                      <a:pt x="1611" y="654"/>
                    </a:cubicBezTo>
                    <a:close/>
                    <a:moveTo>
                      <a:pt x="1118" y="1118"/>
                    </a:moveTo>
                    <a:cubicBezTo>
                      <a:pt x="665" y="1118"/>
                      <a:pt x="665" y="1118"/>
                      <a:pt x="665" y="1118"/>
                    </a:cubicBezTo>
                    <a:cubicBezTo>
                      <a:pt x="668" y="953"/>
                      <a:pt x="691" y="795"/>
                      <a:pt x="730" y="653"/>
                    </a:cubicBezTo>
                    <a:cubicBezTo>
                      <a:pt x="853" y="703"/>
                      <a:pt x="984" y="732"/>
                      <a:pt x="1118" y="737"/>
                    </a:cubicBezTo>
                    <a:cubicBezTo>
                      <a:pt x="1118" y="1118"/>
                      <a:pt x="1118" y="1118"/>
                      <a:pt x="1118" y="1118"/>
                    </a:cubicBezTo>
                    <a:close/>
                    <a:moveTo>
                      <a:pt x="1119" y="121"/>
                    </a:moveTo>
                    <a:cubicBezTo>
                      <a:pt x="1119" y="633"/>
                      <a:pt x="1119" y="633"/>
                      <a:pt x="1119" y="633"/>
                    </a:cubicBezTo>
                    <a:cubicBezTo>
                      <a:pt x="995" y="626"/>
                      <a:pt x="875" y="599"/>
                      <a:pt x="763" y="553"/>
                    </a:cubicBezTo>
                    <a:cubicBezTo>
                      <a:pt x="780" y="503"/>
                      <a:pt x="800" y="455"/>
                      <a:pt x="823" y="411"/>
                    </a:cubicBezTo>
                    <a:cubicBezTo>
                      <a:pt x="906" y="246"/>
                      <a:pt x="1009" y="145"/>
                      <a:pt x="1119" y="121"/>
                    </a:cubicBezTo>
                    <a:close/>
                    <a:moveTo>
                      <a:pt x="883" y="144"/>
                    </a:moveTo>
                    <a:cubicBezTo>
                      <a:pt x="826" y="201"/>
                      <a:pt x="775" y="275"/>
                      <a:pt x="729" y="364"/>
                    </a:cubicBezTo>
                    <a:cubicBezTo>
                      <a:pt x="707" y="409"/>
                      <a:pt x="686" y="457"/>
                      <a:pt x="668" y="508"/>
                    </a:cubicBezTo>
                    <a:cubicBezTo>
                      <a:pt x="597" y="470"/>
                      <a:pt x="530" y="424"/>
                      <a:pt x="469" y="370"/>
                    </a:cubicBezTo>
                    <a:cubicBezTo>
                      <a:pt x="587" y="266"/>
                      <a:pt x="728" y="188"/>
                      <a:pt x="883" y="144"/>
                    </a:cubicBezTo>
                    <a:close/>
                    <a:moveTo>
                      <a:pt x="393" y="443"/>
                    </a:moveTo>
                    <a:cubicBezTo>
                      <a:pt x="467" y="509"/>
                      <a:pt x="548" y="564"/>
                      <a:pt x="635" y="609"/>
                    </a:cubicBezTo>
                    <a:cubicBezTo>
                      <a:pt x="590" y="764"/>
                      <a:pt x="564" y="938"/>
                      <a:pt x="560" y="1118"/>
                    </a:cubicBezTo>
                    <a:cubicBezTo>
                      <a:pt x="106" y="1118"/>
                      <a:pt x="106" y="1118"/>
                      <a:pt x="106" y="1118"/>
                    </a:cubicBezTo>
                    <a:cubicBezTo>
                      <a:pt x="119" y="858"/>
                      <a:pt x="226" y="622"/>
                      <a:pt x="393" y="443"/>
                    </a:cubicBezTo>
                    <a:close/>
                    <a:moveTo>
                      <a:pt x="106" y="1224"/>
                    </a:moveTo>
                    <a:cubicBezTo>
                      <a:pt x="560" y="1224"/>
                      <a:pt x="560" y="1224"/>
                      <a:pt x="560" y="1224"/>
                    </a:cubicBezTo>
                    <a:cubicBezTo>
                      <a:pt x="565" y="1406"/>
                      <a:pt x="591" y="1580"/>
                      <a:pt x="636" y="1736"/>
                    </a:cubicBezTo>
                    <a:cubicBezTo>
                      <a:pt x="549" y="1780"/>
                      <a:pt x="469" y="1835"/>
                      <a:pt x="395" y="1901"/>
                    </a:cubicBezTo>
                    <a:cubicBezTo>
                      <a:pt x="226" y="1722"/>
                      <a:pt x="119" y="1485"/>
                      <a:pt x="106" y="1224"/>
                    </a:cubicBezTo>
                    <a:close/>
                    <a:moveTo>
                      <a:pt x="471" y="1974"/>
                    </a:moveTo>
                    <a:cubicBezTo>
                      <a:pt x="532" y="1921"/>
                      <a:pt x="598" y="1875"/>
                      <a:pt x="668" y="1837"/>
                    </a:cubicBezTo>
                    <a:cubicBezTo>
                      <a:pt x="687" y="1886"/>
                      <a:pt x="707" y="1934"/>
                      <a:pt x="729" y="1978"/>
                    </a:cubicBezTo>
                    <a:cubicBezTo>
                      <a:pt x="775" y="2067"/>
                      <a:pt x="826" y="2141"/>
                      <a:pt x="883" y="2198"/>
                    </a:cubicBezTo>
                    <a:cubicBezTo>
                      <a:pt x="729" y="2154"/>
                      <a:pt x="588" y="2077"/>
                      <a:pt x="471" y="1974"/>
                    </a:cubicBezTo>
                    <a:close/>
                    <a:moveTo>
                      <a:pt x="1119" y="2221"/>
                    </a:moveTo>
                    <a:cubicBezTo>
                      <a:pt x="1009" y="2197"/>
                      <a:pt x="906" y="2096"/>
                      <a:pt x="823" y="1931"/>
                    </a:cubicBezTo>
                    <a:cubicBezTo>
                      <a:pt x="801" y="1888"/>
                      <a:pt x="781" y="1841"/>
                      <a:pt x="764" y="1792"/>
                    </a:cubicBezTo>
                    <a:cubicBezTo>
                      <a:pt x="876" y="1746"/>
                      <a:pt x="996" y="1718"/>
                      <a:pt x="1119" y="1713"/>
                    </a:cubicBezTo>
                    <a:cubicBezTo>
                      <a:pt x="1119" y="2221"/>
                      <a:pt x="1119" y="2221"/>
                      <a:pt x="1119" y="2221"/>
                    </a:cubicBezTo>
                    <a:close/>
                    <a:moveTo>
                      <a:pt x="732" y="1692"/>
                    </a:moveTo>
                    <a:cubicBezTo>
                      <a:pt x="692" y="1549"/>
                      <a:pt x="669" y="1390"/>
                      <a:pt x="665" y="1224"/>
                    </a:cubicBezTo>
                    <a:cubicBezTo>
                      <a:pt x="1119" y="1224"/>
                      <a:pt x="1119" y="1224"/>
                      <a:pt x="1119" y="1224"/>
                    </a:cubicBezTo>
                    <a:cubicBezTo>
                      <a:pt x="1119" y="1608"/>
                      <a:pt x="1119" y="1608"/>
                      <a:pt x="1119" y="1608"/>
                    </a:cubicBezTo>
                    <a:cubicBezTo>
                      <a:pt x="985" y="1613"/>
                      <a:pt x="854" y="1642"/>
                      <a:pt x="732" y="1692"/>
                    </a:cubicBezTo>
                    <a:close/>
                    <a:moveTo>
                      <a:pt x="1224" y="2221"/>
                    </a:moveTo>
                    <a:cubicBezTo>
                      <a:pt x="1224" y="1713"/>
                      <a:pt x="1224" y="1713"/>
                      <a:pt x="1224" y="1713"/>
                    </a:cubicBezTo>
                    <a:cubicBezTo>
                      <a:pt x="1347" y="1719"/>
                      <a:pt x="1467" y="1746"/>
                      <a:pt x="1579" y="1792"/>
                    </a:cubicBezTo>
                    <a:cubicBezTo>
                      <a:pt x="1562" y="1841"/>
                      <a:pt x="1542" y="1888"/>
                      <a:pt x="1520" y="1931"/>
                    </a:cubicBezTo>
                    <a:cubicBezTo>
                      <a:pt x="1437" y="2096"/>
                      <a:pt x="1334" y="2197"/>
                      <a:pt x="1224" y="2221"/>
                    </a:cubicBezTo>
                    <a:close/>
                    <a:moveTo>
                      <a:pt x="1460" y="2198"/>
                    </a:moveTo>
                    <a:cubicBezTo>
                      <a:pt x="1517" y="2141"/>
                      <a:pt x="1568" y="2067"/>
                      <a:pt x="1614" y="1977"/>
                    </a:cubicBezTo>
                    <a:cubicBezTo>
                      <a:pt x="1636" y="1933"/>
                      <a:pt x="1656" y="1886"/>
                      <a:pt x="1674" y="1837"/>
                    </a:cubicBezTo>
                    <a:cubicBezTo>
                      <a:pt x="1745" y="1874"/>
                      <a:pt x="1811" y="1920"/>
                      <a:pt x="1872" y="1974"/>
                    </a:cubicBezTo>
                    <a:cubicBezTo>
                      <a:pt x="1755" y="2077"/>
                      <a:pt x="1614" y="2154"/>
                      <a:pt x="1460" y="2198"/>
                    </a:cubicBezTo>
                    <a:close/>
                    <a:moveTo>
                      <a:pt x="1948" y="1901"/>
                    </a:moveTo>
                    <a:cubicBezTo>
                      <a:pt x="1875" y="1836"/>
                      <a:pt x="1794" y="1780"/>
                      <a:pt x="1708" y="1736"/>
                    </a:cubicBezTo>
                    <a:cubicBezTo>
                      <a:pt x="1753" y="1580"/>
                      <a:pt x="1779" y="1405"/>
                      <a:pt x="1783" y="1224"/>
                    </a:cubicBezTo>
                    <a:cubicBezTo>
                      <a:pt x="2237" y="1224"/>
                      <a:pt x="2237" y="1224"/>
                      <a:pt x="2237" y="1224"/>
                    </a:cubicBezTo>
                    <a:cubicBezTo>
                      <a:pt x="2224" y="1485"/>
                      <a:pt x="2117" y="1722"/>
                      <a:pt x="1948" y="19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0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3" name="Title 4">
            <a:extLst>
              <a:ext uri="{FF2B5EF4-FFF2-40B4-BE49-F238E27FC236}">
                <a16:creationId xmlns:a16="http://schemas.microsoft.com/office/drawing/2014/main" id="{19F2014F-ABC5-E39E-B083-4A504E0543C6}"/>
              </a:ext>
            </a:extLst>
          </p:cNvPr>
          <p:cNvSpPr txBox="1">
            <a:spLocks/>
          </p:cNvSpPr>
          <p:nvPr/>
        </p:nvSpPr>
        <p:spPr>
          <a:xfrm>
            <a:off x="7963754" y="816405"/>
            <a:ext cx="3193318" cy="1200936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8AEB94-2681-66BD-158B-E16E5BFF38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716" y="4715082"/>
            <a:ext cx="1706702" cy="168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4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696" y="189484"/>
            <a:ext cx="11289067" cy="7108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126">
              <a:defRPr/>
            </a:pPr>
            <a:r>
              <a:rPr lang="en-US" sz="4399" b="1" dirty="0">
                <a:solidFill>
                  <a:prstClr val="black"/>
                </a:solidFill>
                <a:latin typeface="Calibri Light" panose="020F0302020204030204"/>
              </a:rPr>
              <a:t>Agenda – </a:t>
            </a:r>
            <a:r>
              <a:rPr lang="en-US" sz="4399" b="1">
                <a:solidFill>
                  <a:prstClr val="black"/>
                </a:solidFill>
                <a:latin typeface="Calibri Light" panose="020F0302020204030204"/>
              </a:rPr>
              <a:t>Day 9</a:t>
            </a:r>
            <a:endParaRPr lang="en-US" sz="4399" b="1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4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20419" y="6547770"/>
            <a:ext cx="2224715" cy="203567"/>
          </a:xfrm>
        </p:spPr>
        <p:txBody>
          <a:bodyPr/>
          <a:lstStyle/>
          <a:p>
            <a:pPr defTabSz="914126"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Anubhav trainings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5B41D-1DDF-48C9-A5AF-075F84492B68}"/>
              </a:ext>
            </a:extLst>
          </p:cNvPr>
          <p:cNvSpPr txBox="1"/>
          <p:nvPr/>
        </p:nvSpPr>
        <p:spPr>
          <a:xfrm>
            <a:off x="247814" y="982990"/>
            <a:ext cx="11693197" cy="5507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>
              <a:defRPr/>
            </a:pPr>
            <a:r>
              <a:rPr lang="en-US" sz="1600" b="1" dirty="0">
                <a:solidFill>
                  <a:prstClr val="black"/>
                </a:solidFill>
                <a:latin typeface="Calibri" panose="020F0502020204030204"/>
              </a:rPr>
              <a:t>Introduction to BI</a:t>
            </a:r>
          </a:p>
          <a:p>
            <a:pPr defTabSz="914126">
              <a:defRPr/>
            </a:pPr>
            <a:endParaRPr lang="en-US" sz="1600" dirty="0">
              <a:solidFill>
                <a:prstClr val="black"/>
              </a:solidFill>
              <a:latin typeface="Calibri" panose="020F0502020204030204"/>
            </a:endParaRPr>
          </a:p>
          <a:p>
            <a:pPr defTabSz="914126"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- Basics of BI and Steps used</a:t>
            </a:r>
          </a:p>
          <a:p>
            <a:pPr defTabSz="914126"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- Understanding Data types</a:t>
            </a:r>
          </a:p>
          <a:p>
            <a:pPr defTabSz="914126"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- Dimension v/s Measures</a:t>
            </a:r>
          </a:p>
          <a:p>
            <a:pPr defTabSz="914126"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- The Account Dimension</a:t>
            </a:r>
          </a:p>
          <a:p>
            <a:pPr defTabSz="914126"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- Data types in prediction</a:t>
            </a:r>
          </a:p>
          <a:p>
            <a:pPr defTabSz="914126"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- Introduction to use case</a:t>
            </a:r>
          </a:p>
          <a:p>
            <a:pPr defTabSz="914126"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</a:p>
          <a:p>
            <a:pPr defTabSz="914126"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---Break---</a:t>
            </a:r>
          </a:p>
          <a:p>
            <a:pPr defTabSz="914126">
              <a:defRPr/>
            </a:pPr>
            <a:endParaRPr lang="en-US" sz="1600" b="1" dirty="0">
              <a:solidFill>
                <a:prstClr val="black"/>
              </a:solidFill>
              <a:latin typeface="Calibri" panose="020F0502020204030204"/>
            </a:endParaRPr>
          </a:p>
          <a:p>
            <a:pPr defTabSz="914126">
              <a:defRPr/>
            </a:pPr>
            <a:r>
              <a:rPr lang="en-US" sz="1600" b="1" dirty="0">
                <a:solidFill>
                  <a:prstClr val="black"/>
                </a:solidFill>
                <a:latin typeface="Calibri" panose="020F0502020204030204"/>
              </a:rPr>
              <a:t>Demo Scenario – BI Scenario (Ann Jackson) – Hands On</a:t>
            </a:r>
          </a:p>
          <a:p>
            <a:pPr defTabSz="914126"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                    - Create Data model – Type Analytic, Public, Acquired</a:t>
            </a:r>
          </a:p>
          <a:p>
            <a:pPr defTabSz="914126"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- Create Story</a:t>
            </a:r>
          </a:p>
          <a:p>
            <a:pPr defTabSz="914126"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- Create Responsive Page</a:t>
            </a:r>
          </a:p>
          <a:p>
            <a:pPr defTabSz="914126"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- Add Charts – Numeric Point, Bar, Pie</a:t>
            </a:r>
          </a:p>
          <a:p>
            <a:pPr defTabSz="914126"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- Add Panels with in Responsive page</a:t>
            </a:r>
          </a:p>
          <a:p>
            <a:pPr defTabSz="914126"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- Input Controls – Measure, Dimension and Input Control</a:t>
            </a:r>
          </a:p>
          <a:p>
            <a:pPr defTabSz="914126"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- Geo Map</a:t>
            </a:r>
          </a:p>
          <a:p>
            <a:pPr defTabSz="914126"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- R Visualization</a:t>
            </a:r>
          </a:p>
          <a:p>
            <a:pPr defTabSz="914126"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- Table Control</a:t>
            </a:r>
          </a:p>
          <a:p>
            <a:pPr defTabSz="914126"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- Linked Analysis</a:t>
            </a:r>
          </a:p>
        </p:txBody>
      </p:sp>
    </p:spTree>
    <p:extLst>
      <p:ext uri="{BB962C8B-B14F-4D97-AF65-F5344CB8AC3E}">
        <p14:creationId xmlns:p14="http://schemas.microsoft.com/office/powerpoint/2010/main" val="232185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4" y="42237"/>
            <a:ext cx="10967086" cy="710896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BI and steps in BI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2584" y="6549412"/>
            <a:ext cx="3455484" cy="30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887" y="106875"/>
            <a:ext cx="2334595" cy="762696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7" y="765398"/>
            <a:ext cx="647789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D244890-F002-43A1-84CE-97A597F5A188}"/>
              </a:ext>
            </a:extLst>
          </p:cNvPr>
          <p:cNvSpPr txBox="1"/>
          <p:nvPr/>
        </p:nvSpPr>
        <p:spPr>
          <a:xfrm>
            <a:off x="152360" y="1067417"/>
            <a:ext cx="11427023" cy="120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BI Stands for Business Intelligence, it comprises the strategies and technologies used by enterprises for the data analysis on historic data for finding patterns and taking future decisions.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8EE761B-479F-4649-A3FA-B5E883C1F384}"/>
              </a:ext>
            </a:extLst>
          </p:cNvPr>
          <p:cNvGraphicFramePr/>
          <p:nvPr/>
        </p:nvGraphicFramePr>
        <p:xfrm>
          <a:off x="2032530" y="721078"/>
          <a:ext cx="8123767" cy="5415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57404A-4FC6-41BA-BDBA-A50DE23F0525}"/>
              </a:ext>
            </a:extLst>
          </p:cNvPr>
          <p:cNvSpPr txBox="1"/>
          <p:nvPr/>
        </p:nvSpPr>
        <p:spPr>
          <a:xfrm>
            <a:off x="661959" y="3990562"/>
            <a:ext cx="2741143" cy="120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797" indent="-342797" defTabSz="1218621">
              <a:buFont typeface="Arial" panose="020B0604020202020204" pitchFamily="34" charset="0"/>
              <a:buChar char="•"/>
            </a:pPr>
            <a:r>
              <a:rPr lang="en-US" sz="1799" dirty="0">
                <a:solidFill>
                  <a:prstClr val="black"/>
                </a:solidFill>
                <a:latin typeface="Calibri"/>
              </a:rPr>
              <a:t>Discuss with end users</a:t>
            </a:r>
          </a:p>
          <a:p>
            <a:pPr marL="342797" indent="-342797" defTabSz="1218621">
              <a:buFont typeface="Arial" panose="020B0604020202020204" pitchFamily="34" charset="0"/>
              <a:buChar char="•"/>
            </a:pPr>
            <a:r>
              <a:rPr lang="en-US" sz="1799" dirty="0">
                <a:solidFill>
                  <a:prstClr val="black"/>
                </a:solidFill>
                <a:latin typeface="Calibri"/>
              </a:rPr>
              <a:t>Articulate requirements</a:t>
            </a:r>
          </a:p>
          <a:p>
            <a:pPr marL="342797" indent="-342797" defTabSz="1218621">
              <a:buFont typeface="Arial" panose="020B0604020202020204" pitchFamily="34" charset="0"/>
              <a:buChar char="•"/>
            </a:pPr>
            <a:r>
              <a:rPr lang="en-US" sz="1799" dirty="0">
                <a:solidFill>
                  <a:prstClr val="black"/>
                </a:solidFill>
                <a:latin typeface="Calibri"/>
              </a:rPr>
              <a:t>Plan for where will data come from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E98024-9CDB-4D7E-A4E3-94DB733D0B92}"/>
              </a:ext>
            </a:extLst>
          </p:cNvPr>
          <p:cNvSpPr txBox="1"/>
          <p:nvPr/>
        </p:nvSpPr>
        <p:spPr>
          <a:xfrm>
            <a:off x="2971027" y="5225461"/>
            <a:ext cx="2741143" cy="923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797" indent="-342797" defTabSz="1218621">
              <a:buFont typeface="Arial" panose="020B0604020202020204" pitchFamily="34" charset="0"/>
              <a:buChar char="•"/>
            </a:pPr>
            <a:r>
              <a:rPr lang="en-US" sz="1799" dirty="0">
                <a:solidFill>
                  <a:prstClr val="black"/>
                </a:solidFill>
                <a:latin typeface="Calibri"/>
              </a:rPr>
              <a:t>Configure source</a:t>
            </a:r>
          </a:p>
          <a:p>
            <a:pPr marL="342797" indent="-342797" defTabSz="1218621">
              <a:buFont typeface="Arial" panose="020B0604020202020204" pitchFamily="34" charset="0"/>
              <a:buChar char="•"/>
            </a:pPr>
            <a:r>
              <a:rPr lang="en-US" sz="1799" dirty="0">
                <a:solidFill>
                  <a:prstClr val="black"/>
                </a:solidFill>
                <a:latin typeface="Calibri"/>
              </a:rPr>
              <a:t>Analyze raw data</a:t>
            </a:r>
          </a:p>
          <a:p>
            <a:pPr marL="342797" indent="-342797" defTabSz="1218621">
              <a:buFont typeface="Arial" panose="020B0604020202020204" pitchFamily="34" charset="0"/>
              <a:buChar char="•"/>
            </a:pPr>
            <a:r>
              <a:rPr lang="en-US" sz="1799" dirty="0">
                <a:solidFill>
                  <a:prstClr val="black"/>
                </a:solidFill>
                <a:latin typeface="Calibri"/>
              </a:rPr>
              <a:t>Bring data or use LIVE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23134E-6E57-445F-9311-28E85F26C9F9}"/>
              </a:ext>
            </a:extLst>
          </p:cNvPr>
          <p:cNvSpPr txBox="1"/>
          <p:nvPr/>
        </p:nvSpPr>
        <p:spPr>
          <a:xfrm>
            <a:off x="4942586" y="3990561"/>
            <a:ext cx="2741143" cy="120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797" indent="-342797" defTabSz="1218621">
              <a:buFont typeface="Arial" panose="020B0604020202020204" pitchFamily="34" charset="0"/>
              <a:buChar char="•"/>
            </a:pPr>
            <a:r>
              <a:rPr lang="en-US" sz="1799" dirty="0">
                <a:solidFill>
                  <a:prstClr val="black"/>
                </a:solidFill>
                <a:latin typeface="Calibri"/>
              </a:rPr>
              <a:t>Conversions</a:t>
            </a:r>
          </a:p>
          <a:p>
            <a:pPr marL="342797" indent="-342797" defTabSz="1218621">
              <a:buFont typeface="Arial" panose="020B0604020202020204" pitchFamily="34" charset="0"/>
              <a:buChar char="•"/>
            </a:pPr>
            <a:r>
              <a:rPr lang="en-US" sz="1799" dirty="0">
                <a:solidFill>
                  <a:prstClr val="black"/>
                </a:solidFill>
                <a:latin typeface="Calibri"/>
              </a:rPr>
              <a:t>Transformation</a:t>
            </a:r>
          </a:p>
          <a:p>
            <a:pPr marL="342797" indent="-342797" defTabSz="1218621">
              <a:buFont typeface="Arial" panose="020B0604020202020204" pitchFamily="34" charset="0"/>
              <a:buChar char="•"/>
            </a:pPr>
            <a:r>
              <a:rPr lang="en-US" sz="1799" dirty="0">
                <a:solidFill>
                  <a:prstClr val="black"/>
                </a:solidFill>
                <a:latin typeface="Calibri"/>
              </a:rPr>
              <a:t>Enrichments</a:t>
            </a:r>
          </a:p>
          <a:p>
            <a:pPr defTabSz="1218621"/>
            <a:r>
              <a:rPr lang="en-US" sz="1799" dirty="0">
                <a:solidFill>
                  <a:prstClr val="black"/>
                </a:solidFill>
                <a:latin typeface="Calibri"/>
              </a:rPr>
              <a:t>Wrangling and modeling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6EA8D-13D3-4C28-948A-063A22D896BC}"/>
              </a:ext>
            </a:extLst>
          </p:cNvPr>
          <p:cNvSpPr txBox="1"/>
          <p:nvPr/>
        </p:nvSpPr>
        <p:spPr>
          <a:xfrm>
            <a:off x="6772008" y="5187648"/>
            <a:ext cx="3283774" cy="120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797" indent="-342797" defTabSz="1218621">
              <a:buFont typeface="Arial" panose="020B0604020202020204" pitchFamily="34" charset="0"/>
              <a:buChar char="•"/>
            </a:pPr>
            <a:r>
              <a:rPr lang="en-US" sz="1799" dirty="0">
                <a:solidFill>
                  <a:prstClr val="black"/>
                </a:solidFill>
                <a:latin typeface="Calibri"/>
              </a:rPr>
              <a:t>Use widgets (map, chart, table)</a:t>
            </a:r>
          </a:p>
          <a:p>
            <a:pPr marL="342797" indent="-342797" defTabSz="1218621">
              <a:buFont typeface="Arial" panose="020B0604020202020204" pitchFamily="34" charset="0"/>
              <a:buChar char="•"/>
            </a:pPr>
            <a:r>
              <a:rPr lang="en-US" sz="1799" dirty="0">
                <a:solidFill>
                  <a:prstClr val="black"/>
                </a:solidFill>
                <a:latin typeface="Calibri"/>
              </a:rPr>
              <a:t>Configure Dim / Measures</a:t>
            </a:r>
          </a:p>
          <a:p>
            <a:pPr marL="342797" indent="-342797" defTabSz="1218621">
              <a:buFont typeface="Arial" panose="020B0604020202020204" pitchFamily="34" charset="0"/>
              <a:buChar char="•"/>
            </a:pPr>
            <a:r>
              <a:rPr lang="en-US" sz="1799" dirty="0">
                <a:solidFill>
                  <a:prstClr val="black"/>
                </a:solidFill>
                <a:latin typeface="Calibri"/>
              </a:rPr>
              <a:t>Apply formulas and </a:t>
            </a:r>
            <a:r>
              <a:rPr lang="en-US" sz="1799" dirty="0" err="1">
                <a:solidFill>
                  <a:prstClr val="black"/>
                </a:solidFill>
                <a:latin typeface="Calibri"/>
              </a:rPr>
              <a:t>cal</a:t>
            </a:r>
            <a:endParaRPr lang="en-US" sz="1799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F8A0A7-8815-4CD4-98AF-CEFF9BABD315}"/>
              </a:ext>
            </a:extLst>
          </p:cNvPr>
          <p:cNvSpPr txBox="1"/>
          <p:nvPr/>
        </p:nvSpPr>
        <p:spPr>
          <a:xfrm>
            <a:off x="8514410" y="3997522"/>
            <a:ext cx="3283774" cy="923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797" indent="-342797" defTabSz="1218621">
              <a:buFont typeface="Arial" panose="020B0604020202020204" pitchFamily="34" charset="0"/>
              <a:buChar char="•"/>
            </a:pPr>
            <a:r>
              <a:rPr lang="en-US" sz="1799" dirty="0">
                <a:solidFill>
                  <a:prstClr val="black"/>
                </a:solidFill>
                <a:latin typeface="Calibri"/>
              </a:rPr>
              <a:t>Collaboration with business</a:t>
            </a:r>
          </a:p>
          <a:p>
            <a:pPr marL="342797" indent="-342797" defTabSz="1218621">
              <a:buFont typeface="Arial" panose="020B0604020202020204" pitchFamily="34" charset="0"/>
              <a:buChar char="•"/>
            </a:pPr>
            <a:r>
              <a:rPr lang="en-US" sz="1799" dirty="0">
                <a:solidFill>
                  <a:prstClr val="black"/>
                </a:solidFill>
                <a:latin typeface="Calibri"/>
              </a:rPr>
              <a:t>Feedbacks</a:t>
            </a:r>
          </a:p>
          <a:p>
            <a:pPr marL="342797" indent="-342797" defTabSz="1218621">
              <a:buFont typeface="Arial" panose="020B0604020202020204" pitchFamily="34" charset="0"/>
              <a:buChar char="•"/>
            </a:pPr>
            <a:r>
              <a:rPr lang="en-US" sz="1799" dirty="0">
                <a:solidFill>
                  <a:prstClr val="black"/>
                </a:solidFill>
                <a:latin typeface="Calibri"/>
              </a:rPr>
              <a:t>Apply changes</a:t>
            </a:r>
          </a:p>
        </p:txBody>
      </p:sp>
    </p:spTree>
    <p:extLst>
      <p:ext uri="{BB962C8B-B14F-4D97-AF65-F5344CB8AC3E}">
        <p14:creationId xmlns:p14="http://schemas.microsoft.com/office/powerpoint/2010/main" val="184258739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4" y="42237"/>
            <a:ext cx="10967086" cy="710896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Understand Data Types – Dimensions &amp; Measures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2584" y="6549412"/>
            <a:ext cx="3455484" cy="30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887" y="106875"/>
            <a:ext cx="2334595" cy="762696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7" y="765398"/>
            <a:ext cx="647789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6965A7-A92A-448F-973B-6F1A1C3CD350}"/>
              </a:ext>
            </a:extLst>
          </p:cNvPr>
          <p:cNvGraphicFramePr>
            <a:graphicFrameLocks noGrp="1"/>
          </p:cNvGraphicFramePr>
          <p:nvPr/>
        </p:nvGraphicFramePr>
        <p:xfrm>
          <a:off x="2945631" y="2484230"/>
          <a:ext cx="6297564" cy="2346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594">
                  <a:extLst>
                    <a:ext uri="{9D8B030D-6E8A-4147-A177-3AD203B41FA5}">
                      <a16:colId xmlns:a16="http://schemas.microsoft.com/office/drawing/2014/main" val="1204850301"/>
                    </a:ext>
                  </a:extLst>
                </a:gridCol>
                <a:gridCol w="1049594">
                  <a:extLst>
                    <a:ext uri="{9D8B030D-6E8A-4147-A177-3AD203B41FA5}">
                      <a16:colId xmlns:a16="http://schemas.microsoft.com/office/drawing/2014/main" val="1390646121"/>
                    </a:ext>
                  </a:extLst>
                </a:gridCol>
                <a:gridCol w="1049594">
                  <a:extLst>
                    <a:ext uri="{9D8B030D-6E8A-4147-A177-3AD203B41FA5}">
                      <a16:colId xmlns:a16="http://schemas.microsoft.com/office/drawing/2014/main" val="3467074400"/>
                    </a:ext>
                  </a:extLst>
                </a:gridCol>
                <a:gridCol w="1049594">
                  <a:extLst>
                    <a:ext uri="{9D8B030D-6E8A-4147-A177-3AD203B41FA5}">
                      <a16:colId xmlns:a16="http://schemas.microsoft.com/office/drawing/2014/main" val="1265159009"/>
                    </a:ext>
                  </a:extLst>
                </a:gridCol>
                <a:gridCol w="1049594">
                  <a:extLst>
                    <a:ext uri="{9D8B030D-6E8A-4147-A177-3AD203B41FA5}">
                      <a16:colId xmlns:a16="http://schemas.microsoft.com/office/drawing/2014/main" val="3662968458"/>
                    </a:ext>
                  </a:extLst>
                </a:gridCol>
                <a:gridCol w="1049594">
                  <a:extLst>
                    <a:ext uri="{9D8B030D-6E8A-4147-A177-3AD203B41FA5}">
                      <a16:colId xmlns:a16="http://schemas.microsoft.com/office/drawing/2014/main" val="3087204769"/>
                    </a:ext>
                  </a:extLst>
                </a:gridCol>
              </a:tblGrid>
              <a:tr h="335193">
                <a:tc>
                  <a:txBody>
                    <a:bodyPr/>
                    <a:lstStyle/>
                    <a:p>
                      <a:r>
                        <a:rPr lang="en-US" sz="1600" dirty="0"/>
                        <a:t>ORDID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CUST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PROD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QTY</a:t>
                      </a:r>
                    </a:p>
                  </a:txBody>
                  <a:tcPr marL="91416" marR="91416" marT="45708" marB="4570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AMT</a:t>
                      </a:r>
                    </a:p>
                  </a:txBody>
                  <a:tcPr marL="91416" marR="91416" marT="45708" marB="4570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COUNTRY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284478001"/>
                  </a:ext>
                </a:extLst>
              </a:tr>
              <a:tr h="335193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 marL="91416" marR="91416" marT="45708" marB="4570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5000</a:t>
                      </a:r>
                    </a:p>
                  </a:txBody>
                  <a:tcPr marL="91416" marR="91416" marT="45708" marB="4570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EUR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479545048"/>
                  </a:ext>
                </a:extLst>
              </a:tr>
              <a:tr h="335193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</a:p>
                  </a:txBody>
                  <a:tcPr marL="91416" marR="91416" marT="45708" marB="4570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2500</a:t>
                      </a:r>
                    </a:p>
                  </a:txBody>
                  <a:tcPr marL="91416" marR="91416" marT="45708" marB="4570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EUR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116046493"/>
                  </a:ext>
                </a:extLst>
              </a:tr>
              <a:tr h="335193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</a:p>
                  </a:txBody>
                  <a:tcPr marL="91416" marR="91416" marT="45708" marB="4570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8500</a:t>
                      </a:r>
                    </a:p>
                  </a:txBody>
                  <a:tcPr marL="91416" marR="91416" marT="45708" marB="4570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EUR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976119475"/>
                  </a:ext>
                </a:extLst>
              </a:tr>
              <a:tr h="335193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</a:t>
                      </a:r>
                    </a:p>
                  </a:txBody>
                  <a:tcPr marL="91416" marR="91416" marT="45708" marB="4570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3600</a:t>
                      </a:r>
                    </a:p>
                  </a:txBody>
                  <a:tcPr marL="91416" marR="91416" marT="45708" marB="4570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EUR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5726893"/>
                  </a:ext>
                </a:extLst>
              </a:tr>
              <a:tr h="335193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80</a:t>
                      </a:r>
                    </a:p>
                  </a:txBody>
                  <a:tcPr marL="91416" marR="91416" marT="45708" marB="4570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9500</a:t>
                      </a:r>
                    </a:p>
                  </a:txBody>
                  <a:tcPr marL="91416" marR="91416" marT="45708" marB="4570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EUR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776105806"/>
                  </a:ext>
                </a:extLst>
              </a:tr>
              <a:tr h="335193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 marL="91416" marR="91416" marT="45708" marB="4570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7500</a:t>
                      </a:r>
                    </a:p>
                  </a:txBody>
                  <a:tcPr marL="91416" marR="91416" marT="45708" marB="4570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EUR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91326621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BD610B4-7E05-4951-8D30-4D1580696386}"/>
              </a:ext>
            </a:extLst>
          </p:cNvPr>
          <p:cNvSpPr txBox="1"/>
          <p:nvPr/>
        </p:nvSpPr>
        <p:spPr>
          <a:xfrm>
            <a:off x="2890228" y="1810749"/>
            <a:ext cx="6477897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/>
              </a:rPr>
              <a:t>Fact or transaction data – KPI Key performance indicator</a:t>
            </a:r>
          </a:p>
          <a:p>
            <a:pPr defTabSz="914126"/>
            <a:r>
              <a:rPr lang="en-US" sz="1799" dirty="0">
                <a:solidFill>
                  <a:prstClr val="black"/>
                </a:solidFill>
                <a:latin typeface="Calibri"/>
              </a:rPr>
              <a:t>A Numeric field - measure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6DA661-A984-4030-91A0-D473BAB22EB8}"/>
              </a:ext>
            </a:extLst>
          </p:cNvPr>
          <p:cNvSpPr txBox="1"/>
          <p:nvPr/>
        </p:nvSpPr>
        <p:spPr>
          <a:xfrm>
            <a:off x="2945631" y="4830579"/>
            <a:ext cx="629756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/>
              </a:rPr>
              <a:t>Total Qty, Total Amount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F27243F-0F04-4CF7-ADF9-D6B9F7577742}"/>
              </a:ext>
            </a:extLst>
          </p:cNvPr>
          <p:cNvGraphicFramePr>
            <a:graphicFrameLocks noGrp="1"/>
          </p:cNvGraphicFramePr>
          <p:nvPr/>
        </p:nvGraphicFramePr>
        <p:xfrm>
          <a:off x="144236" y="1322195"/>
          <a:ext cx="2676463" cy="137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409">
                  <a:extLst>
                    <a:ext uri="{9D8B030D-6E8A-4147-A177-3AD203B41FA5}">
                      <a16:colId xmlns:a16="http://schemas.microsoft.com/office/drawing/2014/main" val="272882488"/>
                    </a:ext>
                  </a:extLst>
                </a:gridCol>
                <a:gridCol w="1714054">
                  <a:extLst>
                    <a:ext uri="{9D8B030D-6E8A-4147-A177-3AD203B41FA5}">
                      <a16:colId xmlns:a16="http://schemas.microsoft.com/office/drawing/2014/main" val="2476513669"/>
                    </a:ext>
                  </a:extLst>
                </a:gridCol>
              </a:tblGrid>
              <a:tr h="274249">
                <a:tc>
                  <a:txBody>
                    <a:bodyPr/>
                    <a:lstStyle/>
                    <a:p>
                      <a:r>
                        <a:rPr lang="en-US" sz="1200" dirty="0" err="1"/>
                        <a:t>CustomerID</a:t>
                      </a:r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889355203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Apple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201544930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SAP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864891476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IBM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668321922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91373358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00B7486-B2C0-420D-906A-34E63511FCA5}"/>
              </a:ext>
            </a:extLst>
          </p:cNvPr>
          <p:cNvSpPr txBox="1"/>
          <p:nvPr/>
        </p:nvSpPr>
        <p:spPr>
          <a:xfrm>
            <a:off x="144236" y="2788689"/>
            <a:ext cx="2064482" cy="923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/>
              </a:rPr>
              <a:t>Apple 17100</a:t>
            </a:r>
          </a:p>
          <a:p>
            <a:pPr defTabSz="914126"/>
            <a:r>
              <a:rPr lang="en-US" sz="1799" dirty="0">
                <a:solidFill>
                  <a:prstClr val="black"/>
                </a:solidFill>
                <a:latin typeface="Calibri"/>
              </a:rPr>
              <a:t>SAP     19500</a:t>
            </a:r>
          </a:p>
          <a:p>
            <a:pPr defTabSz="914126"/>
            <a:r>
              <a:rPr lang="en-US" sz="1799" dirty="0">
                <a:solidFill>
                  <a:prstClr val="black"/>
                </a:solidFill>
                <a:latin typeface="Calibri"/>
              </a:rPr>
              <a:t>IBM    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52D160-6E88-4DA1-BBAE-32B9AA478281}"/>
              </a:ext>
            </a:extLst>
          </p:cNvPr>
          <p:cNvSpPr txBox="1"/>
          <p:nvPr/>
        </p:nvSpPr>
        <p:spPr>
          <a:xfrm>
            <a:off x="68056" y="920231"/>
            <a:ext cx="3680007" cy="33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/>
            <a:r>
              <a:rPr lang="en-US" sz="1600" b="1" dirty="0">
                <a:solidFill>
                  <a:prstClr val="black"/>
                </a:solidFill>
                <a:latin typeface="Calibri"/>
              </a:rPr>
              <a:t>Master Data - Dimension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B596AF6-3B14-45CE-BECC-C33140346E31}"/>
              </a:ext>
            </a:extLst>
          </p:cNvPr>
          <p:cNvGraphicFramePr>
            <a:graphicFrameLocks noGrp="1"/>
          </p:cNvGraphicFramePr>
          <p:nvPr/>
        </p:nvGraphicFramePr>
        <p:xfrm>
          <a:off x="9720081" y="1125127"/>
          <a:ext cx="2676463" cy="137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409">
                  <a:extLst>
                    <a:ext uri="{9D8B030D-6E8A-4147-A177-3AD203B41FA5}">
                      <a16:colId xmlns:a16="http://schemas.microsoft.com/office/drawing/2014/main" val="272882488"/>
                    </a:ext>
                  </a:extLst>
                </a:gridCol>
                <a:gridCol w="1714054">
                  <a:extLst>
                    <a:ext uri="{9D8B030D-6E8A-4147-A177-3AD203B41FA5}">
                      <a16:colId xmlns:a16="http://schemas.microsoft.com/office/drawing/2014/main" val="2476513669"/>
                    </a:ext>
                  </a:extLst>
                </a:gridCol>
              </a:tblGrid>
              <a:tr h="274249">
                <a:tc>
                  <a:txBody>
                    <a:bodyPr/>
                    <a:lstStyle/>
                    <a:p>
                      <a:r>
                        <a:rPr lang="en-US" sz="1200" dirty="0"/>
                        <a:t>PID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889355203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r>
                        <a:rPr lang="en-US" sz="1200" dirty="0"/>
                        <a:t>P1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LAPTOP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201544930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r>
                        <a:rPr lang="en-US" sz="1200" dirty="0"/>
                        <a:t>P2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PROJECTOR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864891476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r>
                        <a:rPr lang="en-US" sz="1200" dirty="0"/>
                        <a:t>P3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PRINTER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668321922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91373358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48DC345-837A-4648-9CA0-BB842BFECF13}"/>
              </a:ext>
            </a:extLst>
          </p:cNvPr>
          <p:cNvSpPr txBox="1"/>
          <p:nvPr/>
        </p:nvSpPr>
        <p:spPr>
          <a:xfrm>
            <a:off x="9621887" y="2636727"/>
            <a:ext cx="3237324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/>
              </a:rPr>
              <a:t>Which product was most selling one?</a:t>
            </a:r>
          </a:p>
        </p:txBody>
      </p:sp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370C6B0F-DFA4-4877-8A88-A1C434C2E038}"/>
              </a:ext>
            </a:extLst>
          </p:cNvPr>
          <p:cNvGraphicFramePr>
            <a:graphicFrameLocks noGrp="1"/>
          </p:cNvGraphicFramePr>
          <p:nvPr/>
        </p:nvGraphicFramePr>
        <p:xfrm>
          <a:off x="9621886" y="4834965"/>
          <a:ext cx="2676463" cy="137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409">
                  <a:extLst>
                    <a:ext uri="{9D8B030D-6E8A-4147-A177-3AD203B41FA5}">
                      <a16:colId xmlns:a16="http://schemas.microsoft.com/office/drawing/2014/main" val="272882488"/>
                    </a:ext>
                  </a:extLst>
                </a:gridCol>
                <a:gridCol w="1714054">
                  <a:extLst>
                    <a:ext uri="{9D8B030D-6E8A-4147-A177-3AD203B41FA5}">
                      <a16:colId xmlns:a16="http://schemas.microsoft.com/office/drawing/2014/main" val="2476513669"/>
                    </a:ext>
                  </a:extLst>
                </a:gridCol>
              </a:tblGrid>
              <a:tr h="274249">
                <a:tc>
                  <a:txBody>
                    <a:bodyPr/>
                    <a:lstStyle/>
                    <a:p>
                      <a:r>
                        <a:rPr lang="en-US" sz="1200" dirty="0"/>
                        <a:t>Country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Country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889355203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r>
                        <a:rPr lang="en-US" sz="1200" dirty="0"/>
                        <a:t>EU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Europe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201544930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r>
                        <a:rPr lang="en-US" sz="1200" dirty="0"/>
                        <a:t>US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USA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864891476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r>
                        <a:rPr lang="en-US" sz="1200" dirty="0"/>
                        <a:t>APJ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Asia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668321922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913733586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5D5941BE-5F3E-4E6F-BDF0-7E5CF0BFC2C5}"/>
              </a:ext>
            </a:extLst>
          </p:cNvPr>
          <p:cNvSpPr/>
          <p:nvPr/>
        </p:nvSpPr>
        <p:spPr>
          <a:xfrm>
            <a:off x="68056" y="5199815"/>
            <a:ext cx="2316383" cy="1191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white"/>
                </a:solidFill>
                <a:latin typeface="Calibri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55361112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4" y="42237"/>
            <a:ext cx="10967086" cy="710896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Understand Data Types – Dimensions &amp; Measures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2584" y="6549412"/>
            <a:ext cx="3455484" cy="30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887" y="106875"/>
            <a:ext cx="2334595" cy="762696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7" y="765398"/>
            <a:ext cx="647789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1FAEF6-70ED-45AC-B5ED-4D87AF530358}"/>
              </a:ext>
            </a:extLst>
          </p:cNvPr>
          <p:cNvSpPr txBox="1"/>
          <p:nvPr/>
        </p:nvSpPr>
        <p:spPr>
          <a:xfrm>
            <a:off x="4204082" y="1143597"/>
            <a:ext cx="3732828" cy="120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Fact Table – Measures – KPI</a:t>
            </a:r>
          </a:p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Key performance indicator </a:t>
            </a:r>
          </a:p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Transaction Data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FEAB393-6C76-4350-ABEB-D4959E2770A3}"/>
              </a:ext>
            </a:extLst>
          </p:cNvPr>
          <p:cNvGraphicFramePr>
            <a:graphicFrameLocks noGrp="1"/>
          </p:cNvGraphicFramePr>
          <p:nvPr/>
        </p:nvGraphicFramePr>
        <p:xfrm>
          <a:off x="228540" y="1143595"/>
          <a:ext cx="3047206" cy="2743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603">
                  <a:extLst>
                    <a:ext uri="{9D8B030D-6E8A-4147-A177-3AD203B41FA5}">
                      <a16:colId xmlns:a16="http://schemas.microsoft.com/office/drawing/2014/main" val="1748894621"/>
                    </a:ext>
                  </a:extLst>
                </a:gridCol>
                <a:gridCol w="1523603">
                  <a:extLst>
                    <a:ext uri="{9D8B030D-6E8A-4147-A177-3AD203B41FA5}">
                      <a16:colId xmlns:a16="http://schemas.microsoft.com/office/drawing/2014/main" val="332162790"/>
                    </a:ext>
                  </a:extLst>
                </a:gridCol>
              </a:tblGrid>
              <a:tr h="456954">
                <a:tc>
                  <a:txBody>
                    <a:bodyPr/>
                    <a:lstStyle/>
                    <a:p>
                      <a:r>
                        <a:rPr lang="en-US" sz="2400" dirty="0"/>
                        <a:t>Code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652154448"/>
                  </a:ext>
                </a:extLst>
              </a:tr>
              <a:tr h="456954">
                <a:tc>
                  <a:txBody>
                    <a:bodyPr/>
                    <a:lstStyle/>
                    <a:p>
                      <a:r>
                        <a:rPr lang="en-US" sz="2400" dirty="0"/>
                        <a:t>C1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SAP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921602332"/>
                  </a:ext>
                </a:extLst>
              </a:tr>
              <a:tr h="456954">
                <a:tc>
                  <a:txBody>
                    <a:bodyPr/>
                    <a:lstStyle/>
                    <a:p>
                      <a:r>
                        <a:rPr lang="en-US" sz="2400" dirty="0"/>
                        <a:t>C2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IBM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822492711"/>
                  </a:ext>
                </a:extLst>
              </a:tr>
              <a:tr h="456954">
                <a:tc>
                  <a:txBody>
                    <a:bodyPr/>
                    <a:lstStyle/>
                    <a:p>
                      <a:r>
                        <a:rPr lang="en-US" sz="2400" dirty="0"/>
                        <a:t>C3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Oracle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519500695"/>
                  </a:ext>
                </a:extLst>
              </a:tr>
              <a:tr h="456954">
                <a:tc>
                  <a:txBody>
                    <a:bodyPr/>
                    <a:lstStyle/>
                    <a:p>
                      <a:r>
                        <a:rPr lang="en-US" sz="2400" dirty="0"/>
                        <a:t>C4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SF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95021198"/>
                  </a:ext>
                </a:extLst>
              </a:tr>
              <a:tr h="456954">
                <a:tc>
                  <a:txBody>
                    <a:bodyPr/>
                    <a:lstStyle/>
                    <a:p>
                      <a:r>
                        <a:rPr lang="en-US" sz="2400" dirty="0"/>
                        <a:t>C5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Apple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464207036"/>
                  </a:ext>
                </a:extLst>
              </a:tr>
            </a:tbl>
          </a:graphicData>
        </a:graphic>
      </p:graphicFrame>
      <p:sp>
        <p:nvSpPr>
          <p:cNvPr id="130" name="TextBox 129">
            <a:extLst>
              <a:ext uri="{FF2B5EF4-FFF2-40B4-BE49-F238E27FC236}">
                <a16:creationId xmlns:a16="http://schemas.microsoft.com/office/drawing/2014/main" id="{841E676F-BDA8-43AD-BA1E-8597320842ED}"/>
              </a:ext>
            </a:extLst>
          </p:cNvPr>
          <p:cNvSpPr txBox="1"/>
          <p:nvPr/>
        </p:nvSpPr>
        <p:spPr>
          <a:xfrm>
            <a:off x="196480" y="727309"/>
            <a:ext cx="6055455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Dimension Data – Master Data</a:t>
            </a:r>
          </a:p>
        </p:txBody>
      </p:sp>
      <p:graphicFrame>
        <p:nvGraphicFramePr>
          <p:cNvPr id="132" name="Table 12">
            <a:extLst>
              <a:ext uri="{FF2B5EF4-FFF2-40B4-BE49-F238E27FC236}">
                <a16:creationId xmlns:a16="http://schemas.microsoft.com/office/drawing/2014/main" id="{276D1AEE-2B10-4C93-9227-7DB0B5D9FDF3}"/>
              </a:ext>
            </a:extLst>
          </p:cNvPr>
          <p:cNvGraphicFramePr>
            <a:graphicFrameLocks noGrp="1"/>
          </p:cNvGraphicFramePr>
          <p:nvPr/>
        </p:nvGraphicFramePr>
        <p:xfrm>
          <a:off x="9003191" y="1223918"/>
          <a:ext cx="3047206" cy="3108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603">
                  <a:extLst>
                    <a:ext uri="{9D8B030D-6E8A-4147-A177-3AD203B41FA5}">
                      <a16:colId xmlns:a16="http://schemas.microsoft.com/office/drawing/2014/main" val="1748894621"/>
                    </a:ext>
                  </a:extLst>
                </a:gridCol>
                <a:gridCol w="1523603">
                  <a:extLst>
                    <a:ext uri="{9D8B030D-6E8A-4147-A177-3AD203B41FA5}">
                      <a16:colId xmlns:a16="http://schemas.microsoft.com/office/drawing/2014/main" val="332162790"/>
                    </a:ext>
                  </a:extLst>
                </a:gridCol>
              </a:tblGrid>
              <a:tr h="456954">
                <a:tc>
                  <a:txBody>
                    <a:bodyPr/>
                    <a:lstStyle/>
                    <a:p>
                      <a:r>
                        <a:rPr lang="en-US" sz="2400" dirty="0"/>
                        <a:t>PID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Category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652154448"/>
                  </a:ext>
                </a:extLst>
              </a:tr>
              <a:tr h="456954">
                <a:tc>
                  <a:txBody>
                    <a:bodyPr/>
                    <a:lstStyle/>
                    <a:p>
                      <a:r>
                        <a:rPr lang="en-US" sz="2400" dirty="0"/>
                        <a:t>P1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Laptop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921602332"/>
                  </a:ext>
                </a:extLst>
              </a:tr>
              <a:tr h="822492">
                <a:tc>
                  <a:txBody>
                    <a:bodyPr/>
                    <a:lstStyle/>
                    <a:p>
                      <a:r>
                        <a:rPr lang="en-US" sz="2400" dirty="0"/>
                        <a:t>P2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SmartPhones</a:t>
                      </a:r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822492711"/>
                  </a:ext>
                </a:extLst>
              </a:tr>
              <a:tr h="456954">
                <a:tc>
                  <a:txBody>
                    <a:bodyPr/>
                    <a:lstStyle/>
                    <a:p>
                      <a:r>
                        <a:rPr lang="en-US" sz="2400" dirty="0"/>
                        <a:t>P3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HDD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519500695"/>
                  </a:ext>
                </a:extLst>
              </a:tr>
              <a:tr h="456954">
                <a:tc>
                  <a:txBody>
                    <a:bodyPr/>
                    <a:lstStyle/>
                    <a:p>
                      <a:r>
                        <a:rPr lang="en-US" sz="2400" dirty="0"/>
                        <a:t>P4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Pen Drive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95021198"/>
                  </a:ext>
                </a:extLst>
              </a:tr>
              <a:tr h="456954">
                <a:tc>
                  <a:txBody>
                    <a:bodyPr/>
                    <a:lstStyle/>
                    <a:p>
                      <a:r>
                        <a:rPr lang="en-US" sz="2400" dirty="0"/>
                        <a:t>P5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CD ROM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464207036"/>
                  </a:ext>
                </a:extLst>
              </a:tr>
            </a:tbl>
          </a:graphicData>
        </a:graphic>
      </p:graphicFrame>
      <p:sp>
        <p:nvSpPr>
          <p:cNvPr id="134" name="TextBox 133">
            <a:extLst>
              <a:ext uri="{FF2B5EF4-FFF2-40B4-BE49-F238E27FC236}">
                <a16:creationId xmlns:a16="http://schemas.microsoft.com/office/drawing/2014/main" id="{2E4266D7-3F6D-4527-86F5-06D370699CEB}"/>
              </a:ext>
            </a:extLst>
          </p:cNvPr>
          <p:cNvSpPr txBox="1"/>
          <p:nvPr/>
        </p:nvSpPr>
        <p:spPr>
          <a:xfrm>
            <a:off x="8122181" y="777610"/>
            <a:ext cx="6055455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Dimension Data – Master Data</a:t>
            </a:r>
          </a:p>
        </p:txBody>
      </p:sp>
    </p:spTree>
    <p:extLst>
      <p:ext uri="{BB962C8B-B14F-4D97-AF65-F5344CB8AC3E}">
        <p14:creationId xmlns:p14="http://schemas.microsoft.com/office/powerpoint/2010/main" val="15579931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4" y="42237"/>
            <a:ext cx="10967086" cy="710896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Account Dimension &amp; Hierarchy?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2584" y="6549412"/>
            <a:ext cx="3455484" cy="30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887" y="106875"/>
            <a:ext cx="2334595" cy="762696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7" y="765398"/>
            <a:ext cx="647789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222F84-C5F6-42B3-B48F-DBE83E1F58BD}"/>
              </a:ext>
            </a:extLst>
          </p:cNvPr>
          <p:cNvSpPr txBox="1"/>
          <p:nvPr/>
        </p:nvSpPr>
        <p:spPr>
          <a:xfrm>
            <a:off x="152360" y="991235"/>
            <a:ext cx="13102987" cy="3415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All our measures in data combined together and make a special dimension called Account.</a:t>
            </a:r>
          </a:p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Account – Amount, Qty (together)  - all measures (numeric)</a:t>
            </a:r>
          </a:p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In planning the definition of account dimension is a business entity.</a:t>
            </a:r>
          </a:p>
          <a:p>
            <a:pPr defTabSz="1218621"/>
            <a:endParaRPr lang="en-US" sz="2399" dirty="0">
              <a:solidFill>
                <a:prstClr val="black"/>
              </a:solidFill>
              <a:latin typeface="Calibri"/>
            </a:endParaRPr>
          </a:p>
          <a:p>
            <a:pPr defTabSz="1218621"/>
            <a:endParaRPr lang="en-US" sz="2399" dirty="0">
              <a:solidFill>
                <a:prstClr val="black"/>
              </a:solidFill>
              <a:latin typeface="Calibri"/>
            </a:endParaRPr>
          </a:p>
          <a:p>
            <a:pPr defTabSz="1218621"/>
            <a:r>
              <a:rPr lang="en-US" sz="2399" b="1" dirty="0">
                <a:solidFill>
                  <a:prstClr val="black"/>
                </a:solidFill>
                <a:latin typeface="Calibri"/>
              </a:rPr>
              <a:t>Hierarchy</a:t>
            </a:r>
          </a:p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Is built by combining dimensions together which has some relationship of kind levels.</a:t>
            </a:r>
          </a:p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When dimensions make a Tree data structure together, its called hierarchy.</a:t>
            </a:r>
          </a:p>
          <a:p>
            <a:pPr defTabSz="1218621"/>
            <a:endParaRPr lang="en-US" sz="2399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6A8AB9-B372-4477-AB26-A7D5E329AC7C}"/>
              </a:ext>
            </a:extLst>
          </p:cNvPr>
          <p:cNvSpPr txBox="1"/>
          <p:nvPr/>
        </p:nvSpPr>
        <p:spPr>
          <a:xfrm>
            <a:off x="3428107" y="4254708"/>
            <a:ext cx="8379817" cy="1569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Level-based hierarchy – can have multiple levels e.g. Location, product, customer….More than 2 columns makes hierarchy.</a:t>
            </a:r>
          </a:p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Parent-child hierarchy (level 1) – Only 2 columns, you can make parent child e.g. employee-manager</a:t>
            </a:r>
          </a:p>
        </p:txBody>
      </p:sp>
    </p:spTree>
    <p:extLst>
      <p:ext uri="{BB962C8B-B14F-4D97-AF65-F5344CB8AC3E}">
        <p14:creationId xmlns:p14="http://schemas.microsoft.com/office/powerpoint/2010/main" val="422935122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4" y="42237"/>
            <a:ext cx="10967086" cy="710896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Prediction – Types of Data Types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2584" y="6549412"/>
            <a:ext cx="3455484" cy="30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887" y="106875"/>
            <a:ext cx="2334595" cy="762696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7" y="765398"/>
            <a:ext cx="647789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E0947934-DAF0-44C7-A1BF-C50E4495ADFE}"/>
              </a:ext>
            </a:extLst>
          </p:cNvPr>
          <p:cNvSpPr/>
          <p:nvPr/>
        </p:nvSpPr>
        <p:spPr>
          <a:xfrm>
            <a:off x="4799350" y="1346361"/>
            <a:ext cx="3123386" cy="710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Data Types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600F22-5429-4A4E-AC94-CAEB73B53D37}"/>
              </a:ext>
            </a:extLst>
          </p:cNvPr>
          <p:cNvSpPr/>
          <p:nvPr/>
        </p:nvSpPr>
        <p:spPr>
          <a:xfrm>
            <a:off x="2133044" y="2749241"/>
            <a:ext cx="2437765" cy="685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Categorial</a:t>
            </a:r>
          </a:p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(Dimensions)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652A25-5DBD-4346-880D-10443A7BCD3C}"/>
              </a:ext>
            </a:extLst>
          </p:cNvPr>
          <p:cNvSpPr/>
          <p:nvPr/>
        </p:nvSpPr>
        <p:spPr>
          <a:xfrm>
            <a:off x="7616429" y="2749241"/>
            <a:ext cx="2437765" cy="685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Continuous</a:t>
            </a:r>
          </a:p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(Measures)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A5C9E1-A4C1-4BED-A0E2-85AC58ECBB89}"/>
              </a:ext>
            </a:extLst>
          </p:cNvPr>
          <p:cNvSpPr/>
          <p:nvPr/>
        </p:nvSpPr>
        <p:spPr>
          <a:xfrm>
            <a:off x="228540" y="4038443"/>
            <a:ext cx="1904504" cy="533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Nominal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1EDA1A-F489-4E5E-A337-0F2218E4368E}"/>
              </a:ext>
            </a:extLst>
          </p:cNvPr>
          <p:cNvSpPr/>
          <p:nvPr/>
        </p:nvSpPr>
        <p:spPr>
          <a:xfrm>
            <a:off x="3010122" y="4038443"/>
            <a:ext cx="1904504" cy="533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Ordinal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9D15E1-273F-4E21-8BB2-CCCC2437F754}"/>
              </a:ext>
            </a:extLst>
          </p:cNvPr>
          <p:cNvSpPr/>
          <p:nvPr/>
        </p:nvSpPr>
        <p:spPr>
          <a:xfrm>
            <a:off x="6780033" y="4036700"/>
            <a:ext cx="1904504" cy="533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Interval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8FA24F7-3B07-4628-B4E4-A04808AF156D}"/>
              </a:ext>
            </a:extLst>
          </p:cNvPr>
          <p:cNvSpPr/>
          <p:nvPr/>
        </p:nvSpPr>
        <p:spPr>
          <a:xfrm>
            <a:off x="9293979" y="4036700"/>
            <a:ext cx="1904504" cy="533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Ratio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7C4AF97-3710-475D-A78A-B6C81E03243A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5400000">
            <a:off x="1964568" y="2651081"/>
            <a:ext cx="603586" cy="21711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6FAA735-1CE3-47BB-8DD7-9B9FE56C7D5D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16200000" flipH="1">
            <a:off x="3355359" y="3431425"/>
            <a:ext cx="603586" cy="6104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416CA2F-877B-4591-A302-AD8F22FFDFB2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5400000">
            <a:off x="7982877" y="3184266"/>
            <a:ext cx="601843" cy="11030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B89EBF7-63A0-4EB1-854D-1D349F26B6AE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9239849" y="3030319"/>
            <a:ext cx="601843" cy="14109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F4A79D4-0684-4F16-8289-ACB1AE52C1B8}"/>
              </a:ext>
            </a:extLst>
          </p:cNvPr>
          <p:cNvCxnSpPr>
            <a:stCxn id="2" idx="4"/>
            <a:endCxn id="3" idx="0"/>
          </p:cNvCxnSpPr>
          <p:nvPr/>
        </p:nvCxnSpPr>
        <p:spPr>
          <a:xfrm rot="5400000">
            <a:off x="4510487" y="898684"/>
            <a:ext cx="691994" cy="30091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FDABAE5-8D03-4A1B-9553-8B9F1F84A3FB}"/>
              </a:ext>
            </a:extLst>
          </p:cNvPr>
          <p:cNvCxnSpPr>
            <a:stCxn id="2" idx="4"/>
            <a:endCxn id="4" idx="0"/>
          </p:cNvCxnSpPr>
          <p:nvPr/>
        </p:nvCxnSpPr>
        <p:spPr>
          <a:xfrm rot="16200000" flipH="1">
            <a:off x="7252179" y="1166109"/>
            <a:ext cx="691994" cy="24742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4ED58A-BF18-431F-92F8-DE673C7776C2}"/>
              </a:ext>
            </a:extLst>
          </p:cNvPr>
          <p:cNvSpPr txBox="1"/>
          <p:nvPr/>
        </p:nvSpPr>
        <p:spPr>
          <a:xfrm>
            <a:off x="172915" y="4800245"/>
            <a:ext cx="2437765" cy="120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Discrete values</a:t>
            </a:r>
          </a:p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e.g. customer</a:t>
            </a:r>
          </a:p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CUS1, CUS20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4E79B8-F891-488C-8F8F-D0F40D8F6DBF}"/>
              </a:ext>
            </a:extLst>
          </p:cNvPr>
          <p:cNvSpPr txBox="1"/>
          <p:nvPr/>
        </p:nvSpPr>
        <p:spPr>
          <a:xfrm>
            <a:off x="2763041" y="4814300"/>
            <a:ext cx="2437765" cy="1569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Follows an order</a:t>
            </a:r>
          </a:p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Month</a:t>
            </a:r>
          </a:p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   Weeks</a:t>
            </a:r>
          </a:p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        Days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EF7FD4-760E-478D-AD04-1E3D69BE01FC}"/>
              </a:ext>
            </a:extLst>
          </p:cNvPr>
          <p:cNvSpPr txBox="1"/>
          <p:nvPr/>
        </p:nvSpPr>
        <p:spPr>
          <a:xfrm>
            <a:off x="5637331" y="4800243"/>
            <a:ext cx="3275747" cy="1938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We can add and subtract but cant multiply, NO TRUE Zero</a:t>
            </a:r>
          </a:p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Temperature</a:t>
            </a:r>
          </a:p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1CB5BF-B98E-4992-A338-CCA8FFD7BE07}"/>
              </a:ext>
            </a:extLst>
          </p:cNvPr>
          <p:cNvSpPr txBox="1"/>
          <p:nvPr/>
        </p:nvSpPr>
        <p:spPr>
          <a:xfrm>
            <a:off x="9217799" y="4952603"/>
            <a:ext cx="3047206" cy="1569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All arithmetic's allowed</a:t>
            </a:r>
          </a:p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Absolute 0</a:t>
            </a:r>
          </a:p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Gross Amount, Qty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FC7AEE0-6C5A-47FA-894E-17DD197B8217}"/>
                  </a:ext>
                </a:extLst>
              </p14:cNvPr>
              <p14:cNvContentPartPr/>
              <p14:nvPr/>
            </p14:nvContentPartPr>
            <p14:xfrm>
              <a:off x="5834080" y="5555686"/>
              <a:ext cx="2641352" cy="400216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FC7AEE0-6C5A-47FA-894E-17DD197B82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24722" y="5546328"/>
                <a:ext cx="2660067" cy="41893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490640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4" y="42237"/>
            <a:ext cx="10967086" cy="710896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Use Case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2584" y="6549412"/>
            <a:ext cx="3455484" cy="30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887" y="106875"/>
            <a:ext cx="2334595" cy="762696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7" y="765398"/>
            <a:ext cx="647789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A1DE00-72A7-41EE-B3CC-BEDFB5EFBC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9304" y="981367"/>
            <a:ext cx="10969943" cy="484061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Mobility Company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26CDB-F03B-47C4-B7AB-04D6EEDAF2E6}"/>
              </a:ext>
            </a:extLst>
          </p:cNvPr>
          <p:cNvSpPr txBox="1"/>
          <p:nvPr/>
        </p:nvSpPr>
        <p:spPr>
          <a:xfrm>
            <a:off x="119305" y="1416885"/>
            <a:ext cx="11764799" cy="83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Story is a dashboard. Where we keep multiple pages and each page contains multiple widgets.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E7C268-0F94-46F0-8879-0EF1703C28C4}"/>
              </a:ext>
            </a:extLst>
          </p:cNvPr>
          <p:cNvSpPr/>
          <p:nvPr/>
        </p:nvSpPr>
        <p:spPr>
          <a:xfrm>
            <a:off x="657663" y="3124280"/>
            <a:ext cx="1828324" cy="685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Story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FEF594-6FED-4F9B-B8F7-5F53EC9D6B8E}"/>
              </a:ext>
            </a:extLst>
          </p:cNvPr>
          <p:cNvSpPr/>
          <p:nvPr/>
        </p:nvSpPr>
        <p:spPr>
          <a:xfrm>
            <a:off x="4037548" y="3086190"/>
            <a:ext cx="2285405" cy="685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endParaRPr lang="en-US" sz="23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FBA42F-D887-40CD-8FCD-54628CCFD2B0}"/>
              </a:ext>
            </a:extLst>
          </p:cNvPr>
          <p:cNvSpPr/>
          <p:nvPr/>
        </p:nvSpPr>
        <p:spPr>
          <a:xfrm>
            <a:off x="4189908" y="3238550"/>
            <a:ext cx="2285405" cy="685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endParaRPr lang="en-US" sz="23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CB55FB-AAE1-4C68-BCBF-3C0CA46BD575}"/>
              </a:ext>
            </a:extLst>
          </p:cNvPr>
          <p:cNvSpPr/>
          <p:nvPr/>
        </p:nvSpPr>
        <p:spPr>
          <a:xfrm>
            <a:off x="4342268" y="3390910"/>
            <a:ext cx="2285405" cy="685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endParaRPr lang="en-US" sz="23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ECB64-A2A1-445C-8EDE-9AFEF8569C04}"/>
              </a:ext>
            </a:extLst>
          </p:cNvPr>
          <p:cNvSpPr/>
          <p:nvPr/>
        </p:nvSpPr>
        <p:spPr>
          <a:xfrm>
            <a:off x="4494629" y="3543270"/>
            <a:ext cx="2285405" cy="685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endParaRPr lang="en-US" sz="23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B9A73C-0D11-4303-AC90-AB7106A9C35B}"/>
              </a:ext>
            </a:extLst>
          </p:cNvPr>
          <p:cNvSpPr/>
          <p:nvPr/>
        </p:nvSpPr>
        <p:spPr>
          <a:xfrm>
            <a:off x="4646989" y="3695631"/>
            <a:ext cx="2285405" cy="685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Pages</a:t>
            </a:r>
          </a:p>
          <a:p>
            <a:pPr algn="ctr" defTabSz="1218621"/>
            <a:r>
              <a:rPr lang="en-US" sz="1200" dirty="0">
                <a:solidFill>
                  <a:prstClr val="white"/>
                </a:solidFill>
                <a:latin typeface="Calibri"/>
              </a:rPr>
              <a:t>Responsive | Canvas | Grid Page 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24FF2DE-D108-4313-A264-B0D5013A6028}"/>
              </a:ext>
            </a:extLst>
          </p:cNvPr>
          <p:cNvCxnSpPr>
            <a:stCxn id="3" idx="3"/>
          </p:cNvCxnSpPr>
          <p:nvPr/>
        </p:nvCxnSpPr>
        <p:spPr>
          <a:xfrm>
            <a:off x="2485988" y="3467090"/>
            <a:ext cx="1627741" cy="2666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EC859E9-6EA0-42EB-B058-68AEC308E636}"/>
              </a:ext>
            </a:extLst>
          </p:cNvPr>
          <p:cNvSpPr/>
          <p:nvPr/>
        </p:nvSpPr>
        <p:spPr>
          <a:xfrm>
            <a:off x="9189399" y="3352820"/>
            <a:ext cx="1599783" cy="685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Widgets</a:t>
            </a:r>
          </a:p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Controls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C01A23-2B60-403D-807D-4887E02C2B16}"/>
              </a:ext>
            </a:extLst>
          </p:cNvPr>
          <p:cNvSpPr/>
          <p:nvPr/>
        </p:nvSpPr>
        <p:spPr>
          <a:xfrm>
            <a:off x="9341759" y="3505180"/>
            <a:ext cx="1599783" cy="685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Widgets</a:t>
            </a:r>
          </a:p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Controls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BF18E7-2B70-48CD-A51C-B5CFAC4FA12D}"/>
              </a:ext>
            </a:extLst>
          </p:cNvPr>
          <p:cNvSpPr/>
          <p:nvPr/>
        </p:nvSpPr>
        <p:spPr>
          <a:xfrm>
            <a:off x="9494120" y="3657541"/>
            <a:ext cx="1599783" cy="685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Widgets</a:t>
            </a:r>
          </a:p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Controls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8A4A1C-0953-4356-863C-8D90B19BC8B0}"/>
              </a:ext>
            </a:extLst>
          </p:cNvPr>
          <p:cNvSpPr/>
          <p:nvPr/>
        </p:nvSpPr>
        <p:spPr>
          <a:xfrm>
            <a:off x="9646480" y="3809901"/>
            <a:ext cx="1599783" cy="685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Widgets</a:t>
            </a:r>
          </a:p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Controls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F4FD95-2BAB-45B4-B4A2-7CC26A462472}"/>
              </a:ext>
            </a:extLst>
          </p:cNvPr>
          <p:cNvSpPr/>
          <p:nvPr/>
        </p:nvSpPr>
        <p:spPr>
          <a:xfrm>
            <a:off x="9798840" y="3962261"/>
            <a:ext cx="1599783" cy="685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Widgets</a:t>
            </a:r>
          </a:p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Controls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0A9E31F-3931-44A5-9F7A-8459BA449F72}"/>
              </a:ext>
            </a:extLst>
          </p:cNvPr>
          <p:cNvCxnSpPr>
            <a:stCxn id="9" idx="3"/>
            <a:endCxn id="17" idx="1"/>
          </p:cNvCxnSpPr>
          <p:nvPr/>
        </p:nvCxnSpPr>
        <p:spPr>
          <a:xfrm flipV="1">
            <a:off x="6932395" y="3695630"/>
            <a:ext cx="2257005" cy="3428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92722F4-B47B-4BAA-8544-40E7F7C9D20A}"/>
              </a:ext>
            </a:extLst>
          </p:cNvPr>
          <p:cNvSpPr/>
          <p:nvPr/>
        </p:nvSpPr>
        <p:spPr>
          <a:xfrm>
            <a:off x="533261" y="4952603"/>
            <a:ext cx="2437765" cy="990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Model</a:t>
            </a:r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0C4CD5D0-1638-4943-B2F2-1F48169D4646}"/>
              </a:ext>
            </a:extLst>
          </p:cNvPr>
          <p:cNvSpPr/>
          <p:nvPr/>
        </p:nvSpPr>
        <p:spPr>
          <a:xfrm>
            <a:off x="1295064" y="3809901"/>
            <a:ext cx="333120" cy="11427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endParaRPr lang="en-US" sz="23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" name="Frame 29">
            <a:extLst>
              <a:ext uri="{FF2B5EF4-FFF2-40B4-BE49-F238E27FC236}">
                <a16:creationId xmlns:a16="http://schemas.microsoft.com/office/drawing/2014/main" id="{133CCC9B-B395-4E0F-B081-0AC546ACB84F}"/>
              </a:ext>
            </a:extLst>
          </p:cNvPr>
          <p:cNvSpPr/>
          <p:nvPr/>
        </p:nvSpPr>
        <p:spPr>
          <a:xfrm>
            <a:off x="3997870" y="4850955"/>
            <a:ext cx="2437765" cy="41357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Data File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4EF3C1-4AC5-4EE6-A4B5-45CBA71705A3}"/>
              </a:ext>
            </a:extLst>
          </p:cNvPr>
          <p:cNvCxnSpPr>
            <a:cxnSpLocks/>
            <a:stCxn id="30" idx="1"/>
            <a:endCxn id="28" idx="3"/>
          </p:cNvCxnSpPr>
          <p:nvPr/>
        </p:nvCxnSpPr>
        <p:spPr>
          <a:xfrm flipH="1">
            <a:off x="2971025" y="5057740"/>
            <a:ext cx="1026845" cy="39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ame 34">
            <a:extLst>
              <a:ext uri="{FF2B5EF4-FFF2-40B4-BE49-F238E27FC236}">
                <a16:creationId xmlns:a16="http://schemas.microsoft.com/office/drawing/2014/main" id="{F66A0A8F-64A0-45ED-8091-E582481E6302}"/>
              </a:ext>
            </a:extLst>
          </p:cNvPr>
          <p:cNvSpPr/>
          <p:nvPr/>
        </p:nvSpPr>
        <p:spPr>
          <a:xfrm>
            <a:off x="3997870" y="5330655"/>
            <a:ext cx="2437765" cy="3629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Dataset</a:t>
            </a:r>
          </a:p>
        </p:txBody>
      </p:sp>
      <p:sp>
        <p:nvSpPr>
          <p:cNvPr id="39" name="Frame 38">
            <a:extLst>
              <a:ext uri="{FF2B5EF4-FFF2-40B4-BE49-F238E27FC236}">
                <a16:creationId xmlns:a16="http://schemas.microsoft.com/office/drawing/2014/main" id="{4A7B462A-77AE-4272-80A4-AE19F507973E}"/>
              </a:ext>
            </a:extLst>
          </p:cNvPr>
          <p:cNvSpPr/>
          <p:nvPr/>
        </p:nvSpPr>
        <p:spPr>
          <a:xfrm>
            <a:off x="3996283" y="5759695"/>
            <a:ext cx="2437765" cy="43161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Blank Model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7F2EA6-5CE0-4260-987E-4E8F55F97CA3}"/>
              </a:ext>
            </a:extLst>
          </p:cNvPr>
          <p:cNvCxnSpPr>
            <a:stCxn id="35" idx="1"/>
            <a:endCxn id="28" idx="3"/>
          </p:cNvCxnSpPr>
          <p:nvPr/>
        </p:nvCxnSpPr>
        <p:spPr>
          <a:xfrm flipH="1" flipV="1">
            <a:off x="2971025" y="5447776"/>
            <a:ext cx="1026845" cy="64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84FC158-3439-4223-A00B-D7075D1BA8DF}"/>
              </a:ext>
            </a:extLst>
          </p:cNvPr>
          <p:cNvCxnSpPr>
            <a:stCxn id="39" idx="1"/>
            <a:endCxn id="28" idx="3"/>
          </p:cNvCxnSpPr>
          <p:nvPr/>
        </p:nvCxnSpPr>
        <p:spPr>
          <a:xfrm flipH="1" flipV="1">
            <a:off x="2971026" y="5447775"/>
            <a:ext cx="1025257" cy="527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53042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4" y="42237"/>
            <a:ext cx="10967086" cy="710896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Model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2584" y="6549412"/>
            <a:ext cx="3455484" cy="30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887" y="106875"/>
            <a:ext cx="2334595" cy="762696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7" y="765398"/>
            <a:ext cx="647789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EBF56D-2946-4A0C-BBD2-EB74262FFAB2}"/>
              </a:ext>
            </a:extLst>
          </p:cNvPr>
          <p:cNvSpPr txBox="1"/>
          <p:nvPr/>
        </p:nvSpPr>
        <p:spPr>
          <a:xfrm>
            <a:off x="149251" y="934209"/>
            <a:ext cx="11727940" cy="39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/>
            <a:r>
              <a:rPr lang="en-US" sz="2799" dirty="0">
                <a:solidFill>
                  <a:prstClr val="black"/>
                </a:solidFill>
                <a:latin typeface="Calibri"/>
              </a:rPr>
              <a:t>Models are the data foundation in analytics cloud, they are used to hold the data and also perform data transformation and wrangling. They are used for stories.</a:t>
            </a:r>
          </a:p>
          <a:p>
            <a:pPr defTabSz="914126"/>
            <a:endParaRPr lang="en-US" sz="2799" dirty="0">
              <a:solidFill>
                <a:prstClr val="black"/>
              </a:solidFill>
              <a:latin typeface="Calibri"/>
            </a:endParaRPr>
          </a:p>
          <a:p>
            <a:pPr defTabSz="914126"/>
            <a:r>
              <a:rPr lang="en-US" sz="2799" dirty="0">
                <a:solidFill>
                  <a:prstClr val="black"/>
                </a:solidFill>
                <a:latin typeface="Calibri"/>
              </a:rPr>
              <a:t>Types of models in SAC</a:t>
            </a:r>
          </a:p>
          <a:p>
            <a:pPr defTabSz="914126"/>
            <a:r>
              <a:rPr lang="en-US" sz="2799" dirty="0">
                <a:solidFill>
                  <a:prstClr val="black"/>
                </a:solidFill>
                <a:latin typeface="Calibri"/>
              </a:rPr>
              <a:t>Embedded V/S Public</a:t>
            </a:r>
          </a:p>
          <a:p>
            <a:pPr defTabSz="914126"/>
            <a:r>
              <a:rPr lang="en-US" sz="2799" dirty="0">
                <a:solidFill>
                  <a:prstClr val="black"/>
                </a:solidFill>
                <a:latin typeface="Calibri"/>
              </a:rPr>
              <a:t>Analytics (BI) V/S Planning</a:t>
            </a:r>
          </a:p>
          <a:p>
            <a:pPr defTabSz="914126"/>
            <a:r>
              <a:rPr lang="en-US" sz="2799" dirty="0">
                <a:solidFill>
                  <a:prstClr val="black"/>
                </a:solidFill>
                <a:latin typeface="Calibri"/>
              </a:rPr>
              <a:t>Acquired V/S LIVE</a:t>
            </a:r>
          </a:p>
          <a:p>
            <a:pPr defTabSz="914126"/>
            <a:endParaRPr lang="en-US" sz="2799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012211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526">
      <a:dk1>
        <a:sysClr val="windowText" lastClr="000000"/>
      </a:dk1>
      <a:lt1>
        <a:sysClr val="window" lastClr="FFFFFF"/>
      </a:lt1>
      <a:dk2>
        <a:srgbClr val="153153"/>
      </a:dk2>
      <a:lt2>
        <a:srgbClr val="EEECE1"/>
      </a:lt2>
      <a:accent1>
        <a:srgbClr val="6249DF"/>
      </a:accent1>
      <a:accent2>
        <a:srgbClr val="03BAC8"/>
      </a:accent2>
      <a:accent3>
        <a:srgbClr val="F9F7F3"/>
      </a:accent3>
      <a:accent4>
        <a:srgbClr val="EDDEA4"/>
      </a:accent4>
      <a:accent5>
        <a:srgbClr val="F7A072"/>
      </a:accent5>
      <a:accent6>
        <a:srgbClr val="A5A5A5"/>
      </a:accent6>
      <a:hlink>
        <a:srgbClr val="0000FF"/>
      </a:hlink>
      <a:folHlink>
        <a:srgbClr val="800080"/>
      </a:folHlink>
    </a:clrScheme>
    <a:fontScheme name="slidemodel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8403</TotalTime>
  <Words>1027</Words>
  <Application>Microsoft Office PowerPoint</Application>
  <PresentationFormat>Custom</PresentationFormat>
  <Paragraphs>261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Arial Rounded MT Bold</vt:lpstr>
      <vt:lpstr>Calibri</vt:lpstr>
      <vt:lpstr>Calibri Light</vt:lpstr>
      <vt:lpstr>Cooper Black</vt:lpstr>
      <vt:lpstr>Patua One</vt:lpstr>
      <vt:lpstr>Segoe UI</vt:lpstr>
      <vt:lpstr>Segoe UI Black</vt:lpstr>
      <vt:lpstr>Office Theme</vt:lpstr>
      <vt:lpstr>1_Office Theme</vt:lpstr>
      <vt:lpstr>2_Office Theme</vt:lpstr>
      <vt:lpstr>SAP S/4HANA CDS, SAC Training Day 9</vt:lpstr>
      <vt:lpstr>PowerPoint Presentation</vt:lpstr>
      <vt:lpstr>What is BI and steps in BI</vt:lpstr>
      <vt:lpstr>Understand Data Types – Dimensions &amp; Measures</vt:lpstr>
      <vt:lpstr>Understand Data Types – Dimensions &amp; Measures</vt:lpstr>
      <vt:lpstr>What is Account Dimension &amp; Hierarchy?</vt:lpstr>
      <vt:lpstr>Prediction – Types of Data Types</vt:lpstr>
      <vt:lpstr>Use Case 1</vt:lpstr>
      <vt:lpstr>What is Model</vt:lpstr>
      <vt:lpstr>Model Types </vt:lpstr>
      <vt:lpstr>Types of filters</vt:lpstr>
      <vt:lpstr>Standard Practice</vt:lpstr>
      <vt:lpstr>Title</vt:lpstr>
      <vt:lpstr>Title</vt:lpstr>
      <vt:lpstr>Questions?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Anubhav Oberoy</cp:lastModifiedBy>
  <cp:revision>228</cp:revision>
  <dcterms:created xsi:type="dcterms:W3CDTF">2013-09-12T13:05:01Z</dcterms:created>
  <dcterms:modified xsi:type="dcterms:W3CDTF">2024-01-17T08:26:32Z</dcterms:modified>
</cp:coreProperties>
</file>