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14"/>
  </p:notesMasterIdLst>
  <p:sldIdLst>
    <p:sldId id="276" r:id="rId4"/>
    <p:sldId id="463" r:id="rId5"/>
    <p:sldId id="489" r:id="rId6"/>
    <p:sldId id="498" r:id="rId7"/>
    <p:sldId id="490" r:id="rId8"/>
    <p:sldId id="491" r:id="rId9"/>
    <p:sldId id="499" r:id="rId10"/>
    <p:sldId id="486" r:id="rId11"/>
    <p:sldId id="280" r:id="rId12"/>
    <p:sldId id="28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6236" autoAdjust="0"/>
  </p:normalViewPr>
  <p:slideViewPr>
    <p:cSldViewPr>
      <p:cViewPr varScale="1">
        <p:scale>
          <a:sx n="110" d="100"/>
          <a:sy n="110" d="100"/>
        </p:scale>
        <p:origin x="628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40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2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5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3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0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95" y="3645026"/>
            <a:ext cx="10827834" cy="1362075"/>
          </a:xfrm>
        </p:spPr>
        <p:txBody>
          <a:bodyPr anchor="t"/>
          <a:lstStyle>
            <a:lvl1pPr algn="ctr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5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070" y="881264"/>
            <a:ext cx="9195625" cy="1470025"/>
          </a:xfrm>
        </p:spPr>
        <p:txBody>
          <a:bodyPr anchor="t">
            <a:normAutofit/>
          </a:bodyPr>
          <a:lstStyle>
            <a:lvl1pPr algn="l">
              <a:defRPr sz="43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96" y="3048744"/>
            <a:ext cx="9217024" cy="1752600"/>
          </a:xfrm>
        </p:spPr>
        <p:txBody>
          <a:bodyPr>
            <a:normAutofit/>
          </a:bodyPr>
          <a:lstStyle>
            <a:lvl1pPr marL="0" indent="0" algn="l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5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0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4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470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013" y="4794325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5912" y="4794325"/>
            <a:ext cx="3940258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0712" y="4788396"/>
            <a:ext cx="3335505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013" y="4277817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5912" y="4277817"/>
            <a:ext cx="3940258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0712" y="4271888"/>
            <a:ext cx="3335505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9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3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99"/>
            </a:lvl1pPr>
            <a:lvl2pPr marL="609311" indent="0">
              <a:buFontTx/>
              <a:buNone/>
              <a:defRPr sz="1999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400"/>
            </a:lvl4pPr>
            <a:lvl5pPr marL="2437242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52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6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89813" y="1196752"/>
            <a:ext cx="396081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988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1196752"/>
            <a:ext cx="4404692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237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4404851" cy="1642193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601" y="2060848"/>
            <a:ext cx="4404692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311" indent="0">
              <a:buFontTx/>
              <a:buNone/>
              <a:defRPr sz="1600"/>
            </a:lvl2pPr>
            <a:lvl3pPr marL="1218620" indent="0">
              <a:buFontTx/>
              <a:buNone/>
              <a:defRPr sz="1600"/>
            </a:lvl3pPr>
            <a:lvl4pPr marL="1827931" indent="0">
              <a:buFontTx/>
              <a:buNone/>
              <a:defRPr sz="1600"/>
            </a:lvl4pPr>
            <a:lvl5pPr marL="2437242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76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8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5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jk9G4vaFj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00f68c2e08b941f081002fd3691d86a7/release/en-US/0d1cd72013804eb78e2aea45a562e439.html?q=uconcockp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15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696" y="189484"/>
            <a:ext cx="11289067" cy="710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26">
              <a:defRPr/>
            </a:pPr>
            <a:r>
              <a:rPr lang="en-US" sz="4399" b="1" dirty="0">
                <a:solidFill>
                  <a:prstClr val="black"/>
                </a:solidFill>
                <a:latin typeface="Calibri Light" panose="020F0302020204030204"/>
              </a:rPr>
              <a:t>Agenda – Day 15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0419" y="6547770"/>
            <a:ext cx="2224715" cy="203567"/>
          </a:xfrm>
        </p:spPr>
        <p:txBody>
          <a:bodyPr/>
          <a:lstStyle/>
          <a:p>
            <a:pPr defTabSz="914126"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CA749-1DD0-BA8C-939F-B8340C1EFBCF}"/>
              </a:ext>
            </a:extLst>
          </p:cNvPr>
          <p:cNvSpPr txBox="1"/>
          <p:nvPr/>
        </p:nvSpPr>
        <p:spPr>
          <a:xfrm>
            <a:off x="261764" y="991684"/>
            <a:ext cx="116962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Close Loop Scenario – The Introduction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Use Case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Build Data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Expose Contract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Create V4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 Service in Gateway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Create Live Data Connection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Application with Data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Consume Data Actions to write data to BW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Consuming OData Services in SAC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Debugging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Connections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DE6632-715F-4237-AF06-C41820E0E304}"/>
              </a:ext>
            </a:extLst>
          </p:cNvPr>
          <p:cNvSpPr/>
          <p:nvPr/>
        </p:nvSpPr>
        <p:spPr>
          <a:xfrm>
            <a:off x="232345" y="2057759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SAC 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6D307-6C02-4B23-B85E-3C44FDA8451D}"/>
              </a:ext>
            </a:extLst>
          </p:cNvPr>
          <p:cNvSpPr/>
          <p:nvPr/>
        </p:nvSpPr>
        <p:spPr>
          <a:xfrm>
            <a:off x="9217799" y="1448318"/>
            <a:ext cx="2738681" cy="16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Source Systems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BW,BI,S/4H,ABAP,BO,HANA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6A77-808E-40CB-A801-A512B2886C1C}"/>
              </a:ext>
            </a:extLst>
          </p:cNvPr>
          <p:cNvSpPr/>
          <p:nvPr/>
        </p:nvSpPr>
        <p:spPr>
          <a:xfrm>
            <a:off x="9217799" y="4724064"/>
            <a:ext cx="2738681" cy="182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S/4HANA, SF</a:t>
            </a:r>
          </a:p>
          <a:p>
            <a:pPr algn="ctr" defTabSz="1218621"/>
            <a:r>
              <a:rPr lang="en-US" sz="2399" dirty="0">
                <a:solidFill>
                  <a:srgbClr val="FF0000"/>
                </a:solidFill>
                <a:latin typeface="Calibri"/>
              </a:rPr>
              <a:t>HANA Cloud </a:t>
            </a:r>
            <a:r>
              <a:rPr lang="en-US" sz="2399" dirty="0">
                <a:solidFill>
                  <a:prstClr val="white"/>
                </a:solidFill>
                <a:latin typeface="Calibri"/>
              </a:rPr>
              <a:t>etc.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Azure, GCP, AWS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EC3751-596A-48F9-93C5-530A50E4BCA5}"/>
              </a:ext>
            </a:extLst>
          </p:cNvPr>
          <p:cNvSpPr/>
          <p:nvPr/>
        </p:nvSpPr>
        <p:spPr>
          <a:xfrm>
            <a:off x="8434194" y="5485864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DA8C33-CF8E-4099-B9FE-228B59104DD3}"/>
              </a:ext>
            </a:extLst>
          </p:cNvPr>
          <p:cNvCxnSpPr>
            <a:stCxn id="13" idx="6"/>
          </p:cNvCxnSpPr>
          <p:nvPr/>
        </p:nvCxnSpPr>
        <p:spPr>
          <a:xfrm>
            <a:off x="8846274" y="5676316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B08139-900B-4FA0-9936-73BE1C8F078E}"/>
              </a:ext>
            </a:extLst>
          </p:cNvPr>
          <p:cNvSpPr txBox="1"/>
          <p:nvPr/>
        </p:nvSpPr>
        <p:spPr>
          <a:xfrm>
            <a:off x="8259332" y="4916518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24F6B-C2DB-4C9F-95F4-6B92029B193B}"/>
              </a:ext>
            </a:extLst>
          </p:cNvPr>
          <p:cNvSpPr/>
          <p:nvPr/>
        </p:nvSpPr>
        <p:spPr>
          <a:xfrm>
            <a:off x="6005456" y="5147289"/>
            <a:ext cx="1828324" cy="110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6D1528-56DE-433A-8AD7-059C7F08ECE3}"/>
              </a:ext>
            </a:extLst>
          </p:cNvPr>
          <p:cNvSpPr/>
          <p:nvPr/>
        </p:nvSpPr>
        <p:spPr>
          <a:xfrm>
            <a:off x="8398069" y="2730383"/>
            <a:ext cx="412082" cy="38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0C623-4407-4E04-96C8-18B7F1F0F1B4}"/>
              </a:ext>
            </a:extLst>
          </p:cNvPr>
          <p:cNvCxnSpPr>
            <a:stCxn id="31" idx="6"/>
          </p:cNvCxnSpPr>
          <p:nvPr/>
        </p:nvCxnSpPr>
        <p:spPr>
          <a:xfrm>
            <a:off x="8810149" y="2920835"/>
            <a:ext cx="407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0C8D06-658C-40C5-8DAF-F0BB0904CB87}"/>
              </a:ext>
            </a:extLst>
          </p:cNvPr>
          <p:cNvSpPr txBox="1"/>
          <p:nvPr/>
        </p:nvSpPr>
        <p:spPr>
          <a:xfrm>
            <a:off x="8223207" y="2161037"/>
            <a:ext cx="76180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 err="1">
                <a:solidFill>
                  <a:prstClr val="black"/>
                </a:solidFill>
                <a:latin typeface="Calibri"/>
              </a:rPr>
              <a:t>InA</a:t>
            </a:r>
            <a:endParaRPr lang="en-US" sz="23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EA142-8967-4386-9D69-E23627D8F37D}"/>
              </a:ext>
            </a:extLst>
          </p:cNvPr>
          <p:cNvSpPr/>
          <p:nvPr/>
        </p:nvSpPr>
        <p:spPr>
          <a:xfrm>
            <a:off x="7211722" y="355803"/>
            <a:ext cx="1505135" cy="89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SAP analytic Agent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40B2CB-3918-4F5F-96D5-3EF06B8DCB96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>
            <a:off x="8716858" y="804853"/>
            <a:ext cx="500943" cy="14814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567D87-A6E0-4A3E-B17C-25807B718E7C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2821122" y="2514256"/>
            <a:ext cx="1964899" cy="440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FEC22-A6F8-4E2B-91E4-20AA0142E995}"/>
              </a:ext>
            </a:extLst>
          </p:cNvPr>
          <p:cNvCxnSpPr/>
          <p:nvPr/>
        </p:nvCxnSpPr>
        <p:spPr>
          <a:xfrm>
            <a:off x="6670326" y="355803"/>
            <a:ext cx="0" cy="46960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FC972-3C34-4055-ABDC-5BBEEA37ADAD}"/>
              </a:ext>
            </a:extLst>
          </p:cNvPr>
          <p:cNvSpPr/>
          <p:nvPr/>
        </p:nvSpPr>
        <p:spPr>
          <a:xfrm>
            <a:off x="1772920" y="4672166"/>
            <a:ext cx="1203537" cy="9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PC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514E1-3C39-4920-810F-213429AF8AA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976457" y="4123308"/>
            <a:ext cx="3059397" cy="10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BB3C6C-ACEC-4600-9457-33F40F43C20E}"/>
              </a:ext>
            </a:extLst>
          </p:cNvPr>
          <p:cNvSpPr txBox="1"/>
          <p:nvPr/>
        </p:nvSpPr>
        <p:spPr>
          <a:xfrm>
            <a:off x="83105" y="951991"/>
            <a:ext cx="31857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Public Cloud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05FEB-1B46-4F24-AB67-A10B1184620A}"/>
              </a:ext>
            </a:extLst>
          </p:cNvPr>
          <p:cNvSpPr txBox="1"/>
          <p:nvPr/>
        </p:nvSpPr>
        <p:spPr>
          <a:xfrm>
            <a:off x="10763388" y="951990"/>
            <a:ext cx="12899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Intranet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3289FB-D2EF-427E-BB96-D882A4D3FABF}"/>
              </a:ext>
            </a:extLst>
          </p:cNvPr>
          <p:cNvSpPr/>
          <p:nvPr/>
        </p:nvSpPr>
        <p:spPr>
          <a:xfrm>
            <a:off x="6035854" y="3767863"/>
            <a:ext cx="1268943" cy="71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VPN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30E5D-8C58-409A-B413-1BC1D0E5D3DD}"/>
              </a:ext>
            </a:extLst>
          </p:cNvPr>
          <p:cNvCxnSpPr>
            <a:stCxn id="27" idx="3"/>
            <a:endCxn id="3" idx="2"/>
          </p:cNvCxnSpPr>
          <p:nvPr/>
        </p:nvCxnSpPr>
        <p:spPr>
          <a:xfrm flipV="1">
            <a:off x="7304798" y="3124252"/>
            <a:ext cx="3282342" cy="999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041BD5D-AF9D-4805-9BB3-C1CDC644D0C7}"/>
              </a:ext>
            </a:extLst>
          </p:cNvPr>
          <p:cNvSpPr/>
          <p:nvPr/>
        </p:nvSpPr>
        <p:spPr>
          <a:xfrm>
            <a:off x="5928201" y="2057759"/>
            <a:ext cx="1512609" cy="115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  <a:hlinkClick r:id="rId3"/>
              </a:rPr>
              <a:t>SAP Cloud Connector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EF25AB-E93B-49C0-A021-E6B19C16265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122854" y="2637160"/>
            <a:ext cx="1805347" cy="283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5AF385-2DE1-408D-B8B0-586FBAABAFC1}"/>
              </a:ext>
            </a:extLst>
          </p:cNvPr>
          <p:cNvCxnSpPr>
            <a:stCxn id="34" idx="3"/>
          </p:cNvCxnSpPr>
          <p:nvPr/>
        </p:nvCxnSpPr>
        <p:spPr>
          <a:xfrm flipV="1">
            <a:off x="7440809" y="2574891"/>
            <a:ext cx="1776989" cy="62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A5829-925F-477C-A1B5-DDDAB207FE4D}"/>
              </a:ext>
            </a:extLst>
          </p:cNvPr>
          <p:cNvSpPr/>
          <p:nvPr/>
        </p:nvSpPr>
        <p:spPr>
          <a:xfrm>
            <a:off x="3161868" y="2574892"/>
            <a:ext cx="960985" cy="60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BTP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FE2E665-2DFC-4B37-837B-E36C709501B9}"/>
              </a:ext>
            </a:extLst>
          </p:cNvPr>
          <p:cNvSpPr/>
          <p:nvPr/>
        </p:nvSpPr>
        <p:spPr>
          <a:xfrm>
            <a:off x="2971024" y="2703921"/>
            <a:ext cx="190843" cy="42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8961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10F52B-82C2-4583-A24A-F68353CC20A0}"/>
              </a:ext>
            </a:extLst>
          </p:cNvPr>
          <p:cNvSpPr/>
          <p:nvPr/>
        </p:nvSpPr>
        <p:spPr>
          <a:xfrm>
            <a:off x="618674" y="979693"/>
            <a:ext cx="1865260" cy="158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737BF2-EFC9-4A4A-9CE9-87BA0BDE840F}"/>
              </a:ext>
            </a:extLst>
          </p:cNvPr>
          <p:cNvSpPr/>
          <p:nvPr/>
        </p:nvSpPr>
        <p:spPr>
          <a:xfrm>
            <a:off x="2483935" y="979694"/>
            <a:ext cx="6796193" cy="83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5FE70-997A-4505-92AC-5E351DA5FE36}"/>
              </a:ext>
            </a:extLst>
          </p:cNvPr>
          <p:cNvSpPr/>
          <p:nvPr/>
        </p:nvSpPr>
        <p:spPr>
          <a:xfrm>
            <a:off x="9280128" y="707291"/>
            <a:ext cx="2363893" cy="62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SAP SAC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6C716-6377-465D-A387-3037C14BAD18}"/>
              </a:ext>
            </a:extLst>
          </p:cNvPr>
          <p:cNvSpPr/>
          <p:nvPr/>
        </p:nvSpPr>
        <p:spPr>
          <a:xfrm>
            <a:off x="1763686" y="1958492"/>
            <a:ext cx="1819089" cy="10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Connection to BW or S/4HANA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EE2C4-D3DE-4268-B646-02F7CCDCB3C2}"/>
              </a:ext>
            </a:extLst>
          </p:cNvPr>
          <p:cNvSpPr/>
          <p:nvPr/>
        </p:nvSpPr>
        <p:spPr>
          <a:xfrm>
            <a:off x="9482101" y="4063866"/>
            <a:ext cx="2234617" cy="196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BW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CCF11C-224C-4C90-9D00-58A6D6DF114F}"/>
              </a:ext>
            </a:extLst>
          </p:cNvPr>
          <p:cNvSpPr/>
          <p:nvPr/>
        </p:nvSpPr>
        <p:spPr>
          <a:xfrm>
            <a:off x="8962111" y="5297088"/>
            <a:ext cx="1477433" cy="443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 err="1">
                <a:solidFill>
                  <a:prstClr val="white"/>
                </a:solidFill>
                <a:latin typeface="Calibri"/>
              </a:rPr>
              <a:t>ina</a:t>
            </a:r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CF2D4-FEFE-4D52-83CD-A8F4066FE558}"/>
              </a:ext>
            </a:extLst>
          </p:cNvPr>
          <p:cNvSpPr/>
          <p:nvPr/>
        </p:nvSpPr>
        <p:spPr>
          <a:xfrm>
            <a:off x="2927164" y="759702"/>
            <a:ext cx="6094413" cy="26154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126"/>
            <a:r>
              <a:rPr lang="en-US" sz="1100" dirty="0">
                <a:solidFill>
                  <a:prstClr val="black"/>
                </a:solidFill>
                <a:latin typeface="Calibri"/>
              </a:rPr>
              <a:t>sactrial-sacap10-a5xkyu7zy0i795g99wmt805s.ap10.hanacloudservices.cloud.sap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E5F961-2DE7-4D84-B1D4-8DEC6D5A8B4F}"/>
              </a:ext>
            </a:extLst>
          </p:cNvPr>
          <p:cNvSpPr/>
          <p:nvPr/>
        </p:nvSpPr>
        <p:spPr>
          <a:xfrm rot="1257687">
            <a:off x="2534404" y="3935290"/>
            <a:ext cx="7143378" cy="5453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A8A9-3198-4E14-9F71-32415B7B2BD8}"/>
              </a:ext>
            </a:extLst>
          </p:cNvPr>
          <p:cNvSpPr/>
          <p:nvPr/>
        </p:nvSpPr>
        <p:spPr>
          <a:xfrm rot="1295894">
            <a:off x="5922643" y="3882701"/>
            <a:ext cx="199047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stcfin.st.com:8021/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4C2FB-F258-4BC7-B93B-165CA1B33D2D}"/>
              </a:ext>
            </a:extLst>
          </p:cNvPr>
          <p:cNvSpPr txBox="1"/>
          <p:nvPr/>
        </p:nvSpPr>
        <p:spPr>
          <a:xfrm>
            <a:off x="184678" y="3563152"/>
            <a:ext cx="381362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CORS</a:t>
            </a:r>
          </a:p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Cross Origin Resource Sharing</a:t>
            </a:r>
          </a:p>
          <a:p>
            <a:pPr defTabSz="914126"/>
            <a:endParaRPr lang="en-US" sz="1799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8400C-13F1-48BC-A8CF-35FCF25E11AC}"/>
              </a:ext>
            </a:extLst>
          </p:cNvPr>
          <p:cNvSpPr txBox="1"/>
          <p:nvPr/>
        </p:nvSpPr>
        <p:spPr>
          <a:xfrm>
            <a:off x="9215489" y="3320824"/>
            <a:ext cx="297333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/>
              </a:rPr>
              <a:t>Exception to allow CORS call to me from browser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C0FC77-1485-46B5-8021-EFB7A0AC3BA5}"/>
              </a:ext>
            </a:extLst>
          </p:cNvPr>
          <p:cNvCxnSpPr/>
          <p:nvPr/>
        </p:nvCxnSpPr>
        <p:spPr>
          <a:xfrm rot="10800000">
            <a:off x="2479317" y="1682317"/>
            <a:ext cx="7036279" cy="3402908"/>
          </a:xfrm>
          <a:prstGeom prst="bentConnector3">
            <a:avLst>
              <a:gd name="adj1" fmla="val 13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C644DF-C165-462B-866D-97CE41243D71}"/>
              </a:ext>
            </a:extLst>
          </p:cNvPr>
          <p:cNvSpPr txBox="1"/>
          <p:nvPr/>
        </p:nvSpPr>
        <p:spPr>
          <a:xfrm>
            <a:off x="8606052" y="2052306"/>
            <a:ext cx="267784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CORS Headers to browser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C2292-05A9-4DEF-8077-71DF0B6755EC}"/>
              </a:ext>
            </a:extLst>
          </p:cNvPr>
          <p:cNvSpPr txBox="1"/>
          <p:nvPr/>
        </p:nvSpPr>
        <p:spPr>
          <a:xfrm>
            <a:off x="6760989" y="5523954"/>
            <a:ext cx="2352062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Hey! I am fine if someone make a CORS call to me!</a:t>
            </a:r>
          </a:p>
        </p:txBody>
      </p:sp>
    </p:spTree>
    <p:extLst>
      <p:ext uri="{BB962C8B-B14F-4D97-AF65-F5344CB8AC3E}">
        <p14:creationId xmlns:p14="http://schemas.microsoft.com/office/powerpoint/2010/main" val="29199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57E5DB-C93E-4DDA-95D5-3E46DC568664}"/>
              </a:ext>
            </a:extLst>
          </p:cNvPr>
          <p:cNvSpPr/>
          <p:nvPr/>
        </p:nvSpPr>
        <p:spPr>
          <a:xfrm>
            <a:off x="457080" y="2210118"/>
            <a:ext cx="2971026" cy="152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Browser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49E7589-B702-4C02-A966-690032EB9B28}"/>
              </a:ext>
            </a:extLst>
          </p:cNvPr>
          <p:cNvSpPr/>
          <p:nvPr/>
        </p:nvSpPr>
        <p:spPr>
          <a:xfrm>
            <a:off x="1447423" y="869571"/>
            <a:ext cx="685621" cy="5787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9FF0621-AF12-4E7B-9B90-095F3267FDCE}"/>
              </a:ext>
            </a:extLst>
          </p:cNvPr>
          <p:cNvSpPr/>
          <p:nvPr/>
        </p:nvSpPr>
        <p:spPr>
          <a:xfrm>
            <a:off x="1752143" y="1448308"/>
            <a:ext cx="152360" cy="76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93D3-2610-4C1B-B462-C18477239074}"/>
              </a:ext>
            </a:extLst>
          </p:cNvPr>
          <p:cNvSpPr/>
          <p:nvPr/>
        </p:nvSpPr>
        <p:spPr>
          <a:xfrm>
            <a:off x="8913078" y="144830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Analytics Cloud</a:t>
            </a:r>
          </a:p>
          <a:p>
            <a:pPr algn="ctr" defTabSz="1218621"/>
            <a:endParaRPr lang="en-US" sz="2399" dirty="0">
              <a:solidFill>
                <a:prstClr val="white"/>
              </a:solidFill>
              <a:latin typeface="Calibri"/>
            </a:endParaRP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A886D-D66C-4A08-97E7-360FC322BEDA}"/>
              </a:ext>
            </a:extLst>
          </p:cNvPr>
          <p:cNvSpPr/>
          <p:nvPr/>
        </p:nvSpPr>
        <p:spPr>
          <a:xfrm>
            <a:off x="8913078" y="4838339"/>
            <a:ext cx="2971026" cy="114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SAP S/4HANA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On Premise</a:t>
            </a:r>
          </a:p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Special permission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91EFA-3287-4214-975B-099FB41A0187}"/>
              </a:ext>
            </a:extLst>
          </p:cNvPr>
          <p:cNvSpPr/>
          <p:nvPr/>
        </p:nvSpPr>
        <p:spPr>
          <a:xfrm>
            <a:off x="7998916" y="5104964"/>
            <a:ext cx="990342" cy="60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>
                <a:solidFill>
                  <a:prstClr val="white"/>
                </a:solidFill>
                <a:latin typeface="Calibri"/>
              </a:rPr>
              <a:t>ina</a:t>
            </a:r>
            <a:endParaRPr lang="en-US" sz="23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FBE7-0CC8-4C69-AED3-CF978BCC8565}"/>
              </a:ext>
            </a:extLst>
          </p:cNvPr>
          <p:cNvSpPr txBox="1"/>
          <p:nvPr/>
        </p:nvSpPr>
        <p:spPr>
          <a:xfrm>
            <a:off x="3123386" y="5698981"/>
            <a:ext cx="6179382" cy="83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600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US" sz="3199" b="1" dirty="0">
                <a:solidFill>
                  <a:srgbClr val="FF0000"/>
                </a:solidFill>
                <a:latin typeface="Calibri"/>
              </a:rPr>
              <a:t>sts4dev.st.com:8001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/sap/bw/ina/getresponse?sap-client=800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FD361-1A10-4D1C-90C1-23D89787EF5A}"/>
              </a:ext>
            </a:extLst>
          </p:cNvPr>
          <p:cNvSpPr txBox="1"/>
          <p:nvPr/>
        </p:nvSpPr>
        <p:spPr>
          <a:xfrm>
            <a:off x="4113728" y="985745"/>
            <a:ext cx="8968626" cy="30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621"/>
            <a:r>
              <a:rPr lang="en-US" sz="1400" b="1" dirty="0">
                <a:solidFill>
                  <a:srgbClr val="FF0000"/>
                </a:solidFill>
                <a:latin typeface="Calibri"/>
              </a:rPr>
              <a:t>https://sactrial-saceu10-f4aajqsq4u7m952hny9vpm8p.eu10.hanacloudservices.cloud.sap/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B0372-A215-49F7-B2C8-A3B700C44706}"/>
              </a:ext>
            </a:extLst>
          </p:cNvPr>
          <p:cNvCxnSpPr/>
          <p:nvPr/>
        </p:nvCxnSpPr>
        <p:spPr>
          <a:xfrm flipV="1">
            <a:off x="3428107" y="1626041"/>
            <a:ext cx="5484971" cy="9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11FFA-8C24-4738-B79F-831B957337DE}"/>
              </a:ext>
            </a:extLst>
          </p:cNvPr>
          <p:cNvCxnSpPr/>
          <p:nvPr/>
        </p:nvCxnSpPr>
        <p:spPr>
          <a:xfrm flipH="1">
            <a:off x="3504287" y="1887458"/>
            <a:ext cx="5408791" cy="97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8A952-75C4-4D60-AA05-D455106E2650}"/>
              </a:ext>
            </a:extLst>
          </p:cNvPr>
          <p:cNvCxnSpPr/>
          <p:nvPr/>
        </p:nvCxnSpPr>
        <p:spPr>
          <a:xfrm>
            <a:off x="3428106" y="3276640"/>
            <a:ext cx="4646990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B0C9B04E-7747-4285-97A6-84CCB4C1EFDA}"/>
              </a:ext>
            </a:extLst>
          </p:cNvPr>
          <p:cNvSpPr/>
          <p:nvPr/>
        </p:nvSpPr>
        <p:spPr>
          <a:xfrm>
            <a:off x="35160" y="4335347"/>
            <a:ext cx="2133044" cy="676042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  <a:latin typeface="Calibri"/>
              </a:rPr>
              <a:t>CORS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2FB4C-5B55-4E31-9630-EED6063F07C9}"/>
              </a:ext>
            </a:extLst>
          </p:cNvPr>
          <p:cNvCxnSpPr/>
          <p:nvPr/>
        </p:nvCxnSpPr>
        <p:spPr>
          <a:xfrm flipH="1" flipV="1">
            <a:off x="3504287" y="3581360"/>
            <a:ext cx="4418449" cy="18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BAC309-D862-45DF-8841-E10258AB9035}"/>
              </a:ext>
            </a:extLst>
          </p:cNvPr>
          <p:cNvSpPr txBox="1"/>
          <p:nvPr/>
        </p:nvSpPr>
        <p:spPr>
          <a:xfrm>
            <a:off x="3580467" y="4419343"/>
            <a:ext cx="2818666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CORS Headers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SAC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D3D070-BCFF-4F4D-9A2A-A496C38F1A17}"/>
              </a:ext>
            </a:extLst>
          </p:cNvPr>
          <p:cNvSpPr txBox="1"/>
          <p:nvPr/>
        </p:nvSpPr>
        <p:spPr>
          <a:xfrm>
            <a:off x="8940791" y="4354794"/>
            <a:ext cx="4321636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black"/>
                </a:solidFill>
                <a:latin typeface="Calibri"/>
              </a:rPr>
              <a:t>BW, BI, BO, ECC….</a:t>
            </a:r>
          </a:p>
        </p:txBody>
      </p:sp>
    </p:spTree>
    <p:extLst>
      <p:ext uri="{BB962C8B-B14F-4D97-AF65-F5344CB8AC3E}">
        <p14:creationId xmlns:p14="http://schemas.microsoft.com/office/powerpoint/2010/main" val="2030014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NW versions required to release CORS Headers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8E58-97AA-4330-B325-559D859475EF}"/>
              </a:ext>
            </a:extLst>
          </p:cNvPr>
          <p:cNvSpPr txBox="1"/>
          <p:nvPr/>
        </p:nvSpPr>
        <p:spPr>
          <a:xfrm>
            <a:off x="152360" y="1067415"/>
            <a:ext cx="11884105" cy="483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063" indent="-457063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Check the system version of your ABAP based system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7.52 SP02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7.51 SP06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7.50 SP13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NW 7.40 SP20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SAP Kernel Version 7.49PL315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2. Check if INA Service is active in the system. TCOODE: SICF and search for INA service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3. The system must be SSH enabled, HTTPS signed certificate (Network admin)- STRUST</a:t>
            </a:r>
          </a:p>
          <a:p>
            <a:pPr marL="342797" indent="-342797" defTabSz="1218621">
              <a:buFont typeface="Wingdings" panose="05000000000000000000" pitchFamily="2" charset="2"/>
              <a:buChar char="ü"/>
            </a:pPr>
            <a:r>
              <a:rPr lang="en-US" sz="1999" dirty="0">
                <a:solidFill>
                  <a:prstClr val="black"/>
                </a:solidFill>
                <a:latin typeface="Calibri"/>
              </a:rPr>
              <a:t>4. Inform Our SAP system that we can offer CORS headers RZ10(system wide-need NW restart)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					                RZ11 (temporary)</a:t>
            </a:r>
          </a:p>
          <a:p>
            <a:pPr defTabSz="1218621"/>
            <a:r>
              <a:rPr lang="en-US" sz="1999" b="1" dirty="0">
                <a:solidFill>
                  <a:prstClr val="black"/>
                </a:solidFill>
                <a:latin typeface="Calibri"/>
              </a:rPr>
              <a:t>	i</a:t>
            </a:r>
            <a:r>
              <a:rPr lang="en-US" sz="1999" b="1">
                <a:solidFill>
                  <a:prstClr val="black"/>
                </a:solidFill>
                <a:latin typeface="Calibri"/>
              </a:rPr>
              <a:t>cf</a:t>
            </a:r>
            <a:r>
              <a:rPr lang="en-US" sz="1999" b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999" b="1" dirty="0" err="1">
                <a:solidFill>
                  <a:prstClr val="black"/>
                </a:solidFill>
                <a:latin typeface="Calibri"/>
              </a:rPr>
              <a:t>cors_enabled</a:t>
            </a:r>
            <a:endParaRPr lang="en-US" sz="1999" b="1" dirty="0">
              <a:solidFill>
                <a:prstClr val="black"/>
              </a:solidFill>
              <a:latin typeface="Calibri"/>
            </a:endParaRP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5. For On-premise systems running in Intranet, you need sap cloud connector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</a:rPr>
              <a:t>6. Add the settings to issue CORS headers to browser for your SAC system - UCONCOCKPIT</a:t>
            </a:r>
          </a:p>
          <a:p>
            <a:pPr defTabSz="1218621"/>
            <a:r>
              <a:rPr lang="en-US" sz="1999" dirty="0">
                <a:solidFill>
                  <a:prstClr val="black"/>
                </a:solidFill>
                <a:latin typeface="Calibri"/>
                <a:hlinkClick r:id="rId3"/>
              </a:rPr>
              <a:t>https://help.sap.com/viewer/00f68c2e08b941f081002fd3691d86a7/release/en-US/0d1cd72013804eb78e2aea45a562e439.html?q=uconcockpit</a:t>
            </a:r>
            <a:endParaRPr lang="en-US" sz="199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3127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EA9DB-EC2D-4D7C-A67E-E537D8DE481A}"/>
              </a:ext>
            </a:extLst>
          </p:cNvPr>
          <p:cNvSpPr/>
          <p:nvPr/>
        </p:nvSpPr>
        <p:spPr>
          <a:xfrm>
            <a:off x="8284592" y="258001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HANA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F1A444-DFBB-4545-82A1-5381CABF8DF7}"/>
              </a:ext>
            </a:extLst>
          </p:cNvPr>
          <p:cNvSpPr/>
          <p:nvPr/>
        </p:nvSpPr>
        <p:spPr>
          <a:xfrm>
            <a:off x="8746433" y="1553064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Calculation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C6B0C-0584-4580-A396-29CA7C4309E7}"/>
              </a:ext>
            </a:extLst>
          </p:cNvPr>
          <p:cNvSpPr/>
          <p:nvPr/>
        </p:nvSpPr>
        <p:spPr>
          <a:xfrm>
            <a:off x="685621" y="153254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7345ACD-E69E-4B20-ADC7-8F49EFCB1EEC}"/>
              </a:ext>
            </a:extLst>
          </p:cNvPr>
          <p:cNvSpPr/>
          <p:nvPr/>
        </p:nvSpPr>
        <p:spPr>
          <a:xfrm>
            <a:off x="3828052" y="1743514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7E4F2-B096-4AF4-9462-65FFB68FD42D}"/>
              </a:ext>
            </a:extLst>
          </p:cNvPr>
          <p:cNvSpPr/>
          <p:nvPr/>
        </p:nvSpPr>
        <p:spPr>
          <a:xfrm>
            <a:off x="8284591" y="3943216"/>
            <a:ext cx="3056729" cy="209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S/4HANA (ERP)</a:t>
            </a:r>
          </a:p>
          <a:p>
            <a:pPr algn="ctr" defTabSz="914126"/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D72C64-C969-43A1-AC2A-CCF16D75C8A9}"/>
              </a:ext>
            </a:extLst>
          </p:cNvPr>
          <p:cNvSpPr/>
          <p:nvPr/>
        </p:nvSpPr>
        <p:spPr>
          <a:xfrm>
            <a:off x="8746433" y="5276369"/>
            <a:ext cx="2133044" cy="6094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CDS View</a:t>
            </a:r>
          </a:p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D2453-FB3E-45FF-A82C-95E7DD5FA815}"/>
              </a:ext>
            </a:extLst>
          </p:cNvPr>
          <p:cNvSpPr/>
          <p:nvPr/>
        </p:nvSpPr>
        <p:spPr>
          <a:xfrm>
            <a:off x="685621" y="3943217"/>
            <a:ext cx="3351927" cy="219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CFA7710-15DE-478A-9626-5367B0E87715}"/>
              </a:ext>
            </a:extLst>
          </p:cNvPr>
          <p:cNvSpPr/>
          <p:nvPr/>
        </p:nvSpPr>
        <p:spPr>
          <a:xfrm>
            <a:off x="3828052" y="5409683"/>
            <a:ext cx="4875530" cy="342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D47CD08-8EEB-4AAB-B3D9-BC0E06A2A64A}"/>
              </a:ext>
            </a:extLst>
          </p:cNvPr>
          <p:cNvSpPr/>
          <p:nvPr/>
        </p:nvSpPr>
        <p:spPr>
          <a:xfrm>
            <a:off x="-1856891" y="2579389"/>
            <a:ext cx="933207" cy="9712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FE6F6A-232B-45FF-AD81-C7EDE04A0DA2}"/>
              </a:ext>
            </a:extLst>
          </p:cNvPr>
          <p:cNvSpPr/>
          <p:nvPr/>
        </p:nvSpPr>
        <p:spPr>
          <a:xfrm rot="20421140">
            <a:off x="-960745" y="2030838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616D41-E187-459C-95FC-0BE6E408DC3C}"/>
              </a:ext>
            </a:extLst>
          </p:cNvPr>
          <p:cNvSpPr/>
          <p:nvPr/>
        </p:nvSpPr>
        <p:spPr>
          <a:xfrm rot="2423056">
            <a:off x="-1076281" y="3687230"/>
            <a:ext cx="1607077" cy="51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B0CBE112-B183-4E5E-88A9-A3B13EC143A2}"/>
              </a:ext>
            </a:extLst>
          </p:cNvPr>
          <p:cNvSpPr/>
          <p:nvPr/>
        </p:nvSpPr>
        <p:spPr>
          <a:xfrm>
            <a:off x="12188824" y="1067415"/>
            <a:ext cx="933207" cy="971297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7753B0A-618B-4380-9A13-BAB3FE628809}"/>
              </a:ext>
            </a:extLst>
          </p:cNvPr>
          <p:cNvSpPr/>
          <p:nvPr/>
        </p:nvSpPr>
        <p:spPr>
          <a:xfrm>
            <a:off x="12188824" y="4609791"/>
            <a:ext cx="933207" cy="97129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60463-4E4B-4EE9-BBEA-0A29A67F82F6}"/>
              </a:ext>
            </a:extLst>
          </p:cNvPr>
          <p:cNvSpPr txBox="1"/>
          <p:nvPr/>
        </p:nvSpPr>
        <p:spPr>
          <a:xfrm>
            <a:off x="8208411" y="3227606"/>
            <a:ext cx="3980414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ABAP on HANA training 9</a:t>
            </a:r>
            <a:r>
              <a:rPr lang="en-US" sz="1799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sz="1799" dirty="0">
                <a:solidFill>
                  <a:prstClr val="black"/>
                </a:solidFill>
                <a:latin typeface="Calibri"/>
              </a:rPr>
              <a:t> April 2022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Weekend 7-9 IST</a:t>
            </a:r>
          </a:p>
        </p:txBody>
      </p:sp>
    </p:spTree>
    <p:extLst>
      <p:ext uri="{BB962C8B-B14F-4D97-AF65-F5344CB8AC3E}">
        <p14:creationId xmlns:p14="http://schemas.microsoft.com/office/powerpoint/2010/main" val="73869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4" y="42237"/>
            <a:ext cx="10967086" cy="71089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&lt;Title&gt;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2584" y="6549412"/>
            <a:ext cx="3455484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87" y="106875"/>
            <a:ext cx="2334595" cy="76269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7" y="765398"/>
            <a:ext cx="64778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CE7F2B-22E9-4EB6-BFDB-46D6550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0" y="967675"/>
            <a:ext cx="7511283" cy="49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592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485</Words>
  <Application>Microsoft Office PowerPoint</Application>
  <PresentationFormat>Custom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Cooper Black</vt:lpstr>
      <vt:lpstr>Patua One</vt:lpstr>
      <vt:lpstr>Segoe UI</vt:lpstr>
      <vt:lpstr>Segoe UI Black</vt:lpstr>
      <vt:lpstr>Wingdings</vt:lpstr>
      <vt:lpstr>Office Theme</vt:lpstr>
      <vt:lpstr>1_Office Theme</vt:lpstr>
      <vt:lpstr>2_Office Theme</vt:lpstr>
      <vt:lpstr>SAP S/4HANA CDS, SAC Training Day 15</vt:lpstr>
      <vt:lpstr>PowerPoint Presentation</vt:lpstr>
      <vt:lpstr>Connections</vt:lpstr>
      <vt:lpstr>PowerPoint Presentation</vt:lpstr>
      <vt:lpstr>CORS</vt:lpstr>
      <vt:lpstr>NW versions required to release CORS Headers</vt:lpstr>
      <vt:lpstr>PowerPoint Presentation</vt:lpstr>
      <vt:lpstr>&lt;Title&gt;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243</cp:revision>
  <dcterms:created xsi:type="dcterms:W3CDTF">2013-09-12T13:05:01Z</dcterms:created>
  <dcterms:modified xsi:type="dcterms:W3CDTF">2024-02-14T15:47:49Z</dcterms:modified>
</cp:coreProperties>
</file>