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277" r:id="rId3"/>
    <p:sldId id="1052" r:id="rId4"/>
    <p:sldId id="533" r:id="rId5"/>
    <p:sldId id="335" r:id="rId6"/>
    <p:sldId id="345" r:id="rId7"/>
    <p:sldId id="344" r:id="rId8"/>
    <p:sldId id="334" r:id="rId9"/>
    <p:sldId id="534" r:id="rId10"/>
    <p:sldId id="336" r:id="rId11"/>
    <p:sldId id="337" r:id="rId12"/>
    <p:sldId id="535" r:id="rId13"/>
    <p:sldId id="343" r:id="rId14"/>
    <p:sldId id="338" r:id="rId15"/>
    <p:sldId id="1054" r:id="rId16"/>
    <p:sldId id="1038" r:id="rId17"/>
    <p:sldId id="280" r:id="rId18"/>
    <p:sldId id="287"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5033" autoAdjust="0"/>
  </p:normalViewPr>
  <p:slideViewPr>
    <p:cSldViewPr>
      <p:cViewPr varScale="1">
        <p:scale>
          <a:sx n="82" d="100"/>
          <a:sy n="82" d="100"/>
        </p:scale>
        <p:origin x="119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62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12/5/2023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7668" y="-174171"/>
            <a:ext cx="8410275"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38654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12/5/2023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12/5/2023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 id="2147483673" r:id="rId15"/>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SAC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5</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87522"/>
            <a:ext cx="10969943" cy="711081"/>
          </a:xfrm>
        </p:spPr>
        <p:txBody>
          <a:bodyPr>
            <a:noAutofit/>
          </a:bodyPr>
          <a:lstStyle/>
          <a:p>
            <a:r>
              <a:rPr lang="en-IN" dirty="0">
                <a:latin typeface="Cooper Black" panose="0208090404030B020404" pitchFamily="18" charset="0"/>
              </a:rPr>
              <a:t>Types of Implementation (Scenario)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Freeform 5">
            <a:extLst>
              <a:ext uri="{FF2B5EF4-FFF2-40B4-BE49-F238E27FC236}">
                <a16:creationId xmlns:a16="http://schemas.microsoft.com/office/drawing/2014/main" id="{C812C73A-9956-4D1F-9859-3FF7E57A3189}"/>
              </a:ext>
            </a:extLst>
          </p:cNvPr>
          <p:cNvSpPr>
            <a:spLocks/>
          </p:cNvSpPr>
          <p:nvPr/>
        </p:nvSpPr>
        <p:spPr bwMode="auto">
          <a:xfrm>
            <a:off x="5530750" y="1499281"/>
            <a:ext cx="4476128" cy="2349367"/>
          </a:xfrm>
          <a:custGeom>
            <a:avLst/>
            <a:gdLst>
              <a:gd name="T0" fmla="*/ 2446 w 2614"/>
              <a:gd name="T1" fmla="*/ 906 h 1372"/>
              <a:gd name="T2" fmla="*/ 2446 w 2614"/>
              <a:gd name="T3" fmla="*/ 0 h 1372"/>
              <a:gd name="T4" fmla="*/ 0 w 2614"/>
              <a:gd name="T5" fmla="*/ 0 h 1372"/>
              <a:gd name="T6" fmla="*/ 0 w 2614"/>
              <a:gd name="T7" fmla="*/ 1203 h 1372"/>
              <a:gd name="T8" fmla="*/ 601 w 2614"/>
              <a:gd name="T9" fmla="*/ 1203 h 1372"/>
              <a:gd name="T10" fmla="*/ 601 w 2614"/>
              <a:gd name="T11" fmla="*/ 600 h 1372"/>
              <a:gd name="T12" fmla="*/ 1845 w 2614"/>
              <a:gd name="T13" fmla="*/ 600 h 1372"/>
              <a:gd name="T14" fmla="*/ 1845 w 2614"/>
              <a:gd name="T15" fmla="*/ 906 h 1372"/>
              <a:gd name="T16" fmla="*/ 1681 w 2614"/>
              <a:gd name="T17" fmla="*/ 906 h 1372"/>
              <a:gd name="T18" fmla="*/ 2148 w 2614"/>
              <a:gd name="T19" fmla="*/ 1372 h 1372"/>
              <a:gd name="T20" fmla="*/ 2614 w 2614"/>
              <a:gd name="T21" fmla="*/ 906 h 1372"/>
              <a:gd name="T22" fmla="*/ 2446 w 2614"/>
              <a:gd name="T23" fmla="*/ 906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4" h="1372">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flip="none" rotWithShape="1">
            <a:gsLst>
              <a:gs pos="0">
                <a:schemeClr val="accent5"/>
              </a:gs>
              <a:gs pos="100000">
                <a:schemeClr val="accent6"/>
              </a:gs>
            </a:gsLst>
            <a:lin ang="10800000" scaled="1"/>
            <a:tileRect/>
          </a:gradFill>
          <a:ln w="9525">
            <a:noFill/>
            <a:round/>
            <a:headEnd/>
            <a:tailEnd/>
          </a:ln>
          <a:effectLst>
            <a:outerShdw blurRad="177800" dist="215900" dir="5400000" algn="t"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7" name="TextBox 9">
            <a:extLst>
              <a:ext uri="{FF2B5EF4-FFF2-40B4-BE49-F238E27FC236}">
                <a16:creationId xmlns:a16="http://schemas.microsoft.com/office/drawing/2014/main" id="{62093AE4-15FE-409E-BC9F-2C8F67E70FD3}"/>
              </a:ext>
            </a:extLst>
          </p:cNvPr>
          <p:cNvSpPr txBox="1"/>
          <p:nvPr/>
        </p:nvSpPr>
        <p:spPr>
          <a:xfrm>
            <a:off x="655320" y="1124744"/>
            <a:ext cx="2947456" cy="398382"/>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IN" sz="2000" b="1" dirty="0">
                <a:ea typeface="Open Sans" panose="020B0606030504020204" pitchFamily="34" charset="0"/>
                <a:cs typeface="Open Sans" panose="020B0606030504020204" pitchFamily="34" charset="0"/>
              </a:rPr>
              <a:t>Brownfield Implementation</a:t>
            </a:r>
          </a:p>
        </p:txBody>
      </p:sp>
      <p:sp>
        <p:nvSpPr>
          <p:cNvPr id="8" name="Rectangle 7">
            <a:extLst>
              <a:ext uri="{FF2B5EF4-FFF2-40B4-BE49-F238E27FC236}">
                <a16:creationId xmlns:a16="http://schemas.microsoft.com/office/drawing/2014/main" id="{F3E95384-7CF8-43EE-87C2-4CC5D12DF633}"/>
              </a:ext>
            </a:extLst>
          </p:cNvPr>
          <p:cNvSpPr/>
          <p:nvPr/>
        </p:nvSpPr>
        <p:spPr>
          <a:xfrm>
            <a:off x="655320" y="1535342"/>
            <a:ext cx="4266557" cy="2062103"/>
          </a:xfrm>
          <a:prstGeom prst="rect">
            <a:avLst/>
          </a:prstGeom>
        </p:spPr>
        <p:txBody>
          <a:bodyPr wrap="square" lIns="0" rIns="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600" dirty="0"/>
              <a:t>Is used when we want to create a transactional application which can insert, update, delete data</a:t>
            </a:r>
            <a:r>
              <a:rPr lang="en-IN" sz="1600" dirty="0"/>
              <a:t> from the system by writing your own logic</a:t>
            </a:r>
          </a:p>
          <a:p>
            <a:pPr marL="342900" indent="-342900" algn="just">
              <a:buFont typeface="Arial" panose="020B0604020202020204" pitchFamily="34" charset="0"/>
              <a:buChar char="•"/>
            </a:pPr>
            <a:r>
              <a:rPr lang="en-IN" sz="1600" dirty="0"/>
              <a:t>You already have Business logic with you and you want to use that business logic to perform transactional capability</a:t>
            </a:r>
          </a:p>
          <a:p>
            <a:pPr marL="342900" indent="-342900" algn="just">
              <a:buFont typeface="Arial" panose="020B0604020202020204" pitchFamily="34" charset="0"/>
              <a:buChar char="•"/>
            </a:pPr>
            <a:r>
              <a:rPr lang="en-IN" sz="1600" dirty="0"/>
              <a:t>You are own your own to manage your implementation.</a:t>
            </a:r>
            <a:endParaRPr lang="en-US" sz="1600" dirty="0"/>
          </a:p>
        </p:txBody>
      </p:sp>
      <p:sp>
        <p:nvSpPr>
          <p:cNvPr id="9" name="TextBox 12">
            <a:extLst>
              <a:ext uri="{FF2B5EF4-FFF2-40B4-BE49-F238E27FC236}">
                <a16:creationId xmlns:a16="http://schemas.microsoft.com/office/drawing/2014/main" id="{7DE1A013-FD86-4CD6-A796-D04B0648F151}"/>
              </a:ext>
            </a:extLst>
          </p:cNvPr>
          <p:cNvSpPr txBox="1"/>
          <p:nvPr/>
        </p:nvSpPr>
        <p:spPr>
          <a:xfrm>
            <a:off x="7575792" y="3849075"/>
            <a:ext cx="2911108" cy="400110"/>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2000" b="1" dirty="0">
                <a:ea typeface="Open Sans" panose="020B0606030504020204" pitchFamily="34" charset="0"/>
                <a:cs typeface="Open Sans" panose="020B0606030504020204" pitchFamily="34" charset="0"/>
              </a:rPr>
              <a:t>Greenfield Implementation</a:t>
            </a:r>
          </a:p>
        </p:txBody>
      </p:sp>
      <p:sp>
        <p:nvSpPr>
          <p:cNvPr id="10" name="Rectangle 9">
            <a:extLst>
              <a:ext uri="{FF2B5EF4-FFF2-40B4-BE49-F238E27FC236}">
                <a16:creationId xmlns:a16="http://schemas.microsoft.com/office/drawing/2014/main" id="{43989EB4-EA79-4BCE-8BD6-9212FF2E4C42}"/>
              </a:ext>
            </a:extLst>
          </p:cNvPr>
          <p:cNvSpPr/>
          <p:nvPr/>
        </p:nvSpPr>
        <p:spPr>
          <a:xfrm>
            <a:off x="7516800" y="4255991"/>
            <a:ext cx="4235785" cy="1815882"/>
          </a:xfrm>
          <a:prstGeom prst="rect">
            <a:avLst/>
          </a:prstGeom>
        </p:spPr>
        <p:txBody>
          <a:bodyPr wrap="square" lIns="0" rIns="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600" dirty="0"/>
              <a:t>Is used when we want to create a transactional application which can insert, update, delete data</a:t>
            </a:r>
            <a:r>
              <a:rPr lang="en-IN" sz="1600" dirty="0"/>
              <a:t> from the system by using the framework provided implementation</a:t>
            </a:r>
          </a:p>
          <a:p>
            <a:pPr marL="342900" indent="-342900" algn="just">
              <a:buFont typeface="Arial" panose="020B0604020202020204" pitchFamily="34" charset="0"/>
              <a:buChar char="•"/>
            </a:pPr>
            <a:r>
              <a:rPr lang="en-IN" sz="1600" dirty="0"/>
              <a:t>You do not have Business logic with you and you want system to create business logic for you automatically.</a:t>
            </a:r>
            <a:endParaRPr lang="en-US" sz="1600" dirty="0"/>
          </a:p>
        </p:txBody>
      </p:sp>
      <p:sp>
        <p:nvSpPr>
          <p:cNvPr id="12" name="TextBox 15">
            <a:extLst>
              <a:ext uri="{FF2B5EF4-FFF2-40B4-BE49-F238E27FC236}">
                <a16:creationId xmlns:a16="http://schemas.microsoft.com/office/drawing/2014/main" id="{A009ED27-FB19-4745-9285-92503B72B635}"/>
              </a:ext>
            </a:extLst>
          </p:cNvPr>
          <p:cNvSpPr txBox="1"/>
          <p:nvPr/>
        </p:nvSpPr>
        <p:spPr>
          <a:xfrm>
            <a:off x="5856458" y="1774887"/>
            <a:ext cx="3484995" cy="461665"/>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02. Managed Scenario</a:t>
            </a:r>
          </a:p>
        </p:txBody>
      </p:sp>
      <p:sp>
        <p:nvSpPr>
          <p:cNvPr id="13" name="Freeform 12">
            <a:extLst>
              <a:ext uri="{FF2B5EF4-FFF2-40B4-BE49-F238E27FC236}">
                <a16:creationId xmlns:a16="http://schemas.microsoft.com/office/drawing/2014/main" id="{E436047F-6378-48BF-921F-A07B3F315FD8}"/>
              </a:ext>
            </a:extLst>
          </p:cNvPr>
          <p:cNvSpPr>
            <a:spLocks noEditPoints="1"/>
          </p:cNvSpPr>
          <p:nvPr/>
        </p:nvSpPr>
        <p:spPr bwMode="auto">
          <a:xfrm>
            <a:off x="8987132" y="2883436"/>
            <a:ext cx="410874" cy="360228"/>
          </a:xfrm>
          <a:custGeom>
            <a:avLst/>
            <a:gdLst>
              <a:gd name="T0" fmla="*/ 1491 w 1536"/>
              <a:gd name="T1" fmla="*/ 180 h 1350"/>
              <a:gd name="T2" fmla="*/ 1491 w 1536"/>
              <a:gd name="T3" fmla="*/ 180 h 1350"/>
              <a:gd name="T4" fmla="*/ 1083 w 1536"/>
              <a:gd name="T5" fmla="*/ 180 h 1350"/>
              <a:gd name="T6" fmla="*/ 1083 w 1536"/>
              <a:gd name="T7" fmla="*/ 135 h 1350"/>
              <a:gd name="T8" fmla="*/ 948 w 1536"/>
              <a:gd name="T9" fmla="*/ 0 h 1350"/>
              <a:gd name="T10" fmla="*/ 588 w 1536"/>
              <a:gd name="T11" fmla="*/ 0 h 1350"/>
              <a:gd name="T12" fmla="*/ 453 w 1536"/>
              <a:gd name="T13" fmla="*/ 135 h 1350"/>
              <a:gd name="T14" fmla="*/ 453 w 1536"/>
              <a:gd name="T15" fmla="*/ 180 h 1350"/>
              <a:gd name="T16" fmla="*/ 45 w 1536"/>
              <a:gd name="T17" fmla="*/ 180 h 1350"/>
              <a:gd name="T18" fmla="*/ 0 w 1536"/>
              <a:gd name="T19" fmla="*/ 225 h 1350"/>
              <a:gd name="T20" fmla="*/ 0 w 1536"/>
              <a:gd name="T21" fmla="*/ 1215 h 1350"/>
              <a:gd name="T22" fmla="*/ 135 w 1536"/>
              <a:gd name="T23" fmla="*/ 1350 h 1350"/>
              <a:gd name="T24" fmla="*/ 1401 w 1536"/>
              <a:gd name="T25" fmla="*/ 1350 h 1350"/>
              <a:gd name="T26" fmla="*/ 1536 w 1536"/>
              <a:gd name="T27" fmla="*/ 1215 h 1350"/>
              <a:gd name="T28" fmla="*/ 1536 w 1536"/>
              <a:gd name="T29" fmla="*/ 226 h 1350"/>
              <a:gd name="T30" fmla="*/ 1536 w 1536"/>
              <a:gd name="T31" fmla="*/ 226 h 1350"/>
              <a:gd name="T32" fmla="*/ 1491 w 1536"/>
              <a:gd name="T33" fmla="*/ 180 h 1350"/>
              <a:gd name="T34" fmla="*/ 543 w 1536"/>
              <a:gd name="T35" fmla="*/ 135 h 1350"/>
              <a:gd name="T36" fmla="*/ 588 w 1536"/>
              <a:gd name="T37" fmla="*/ 90 h 1350"/>
              <a:gd name="T38" fmla="*/ 948 w 1536"/>
              <a:gd name="T39" fmla="*/ 90 h 1350"/>
              <a:gd name="T40" fmla="*/ 993 w 1536"/>
              <a:gd name="T41" fmla="*/ 135 h 1350"/>
              <a:gd name="T42" fmla="*/ 993 w 1536"/>
              <a:gd name="T43" fmla="*/ 180 h 1350"/>
              <a:gd name="T44" fmla="*/ 543 w 1536"/>
              <a:gd name="T45" fmla="*/ 180 h 1350"/>
              <a:gd name="T46" fmla="*/ 543 w 1536"/>
              <a:gd name="T47" fmla="*/ 135 h 1350"/>
              <a:gd name="T48" fmla="*/ 1429 w 1536"/>
              <a:gd name="T49" fmla="*/ 270 h 1350"/>
              <a:gd name="T50" fmla="*/ 1289 w 1536"/>
              <a:gd name="T51" fmla="*/ 689 h 1350"/>
              <a:gd name="T52" fmla="*/ 1246 w 1536"/>
              <a:gd name="T53" fmla="*/ 720 h 1350"/>
              <a:gd name="T54" fmla="*/ 993 w 1536"/>
              <a:gd name="T55" fmla="*/ 720 h 1350"/>
              <a:gd name="T56" fmla="*/ 993 w 1536"/>
              <a:gd name="T57" fmla="*/ 675 h 1350"/>
              <a:gd name="T58" fmla="*/ 948 w 1536"/>
              <a:gd name="T59" fmla="*/ 630 h 1350"/>
              <a:gd name="T60" fmla="*/ 588 w 1536"/>
              <a:gd name="T61" fmla="*/ 630 h 1350"/>
              <a:gd name="T62" fmla="*/ 543 w 1536"/>
              <a:gd name="T63" fmla="*/ 675 h 1350"/>
              <a:gd name="T64" fmla="*/ 543 w 1536"/>
              <a:gd name="T65" fmla="*/ 720 h 1350"/>
              <a:gd name="T66" fmla="*/ 290 w 1536"/>
              <a:gd name="T67" fmla="*/ 720 h 1350"/>
              <a:gd name="T68" fmla="*/ 247 w 1536"/>
              <a:gd name="T69" fmla="*/ 689 h 1350"/>
              <a:gd name="T70" fmla="*/ 107 w 1536"/>
              <a:gd name="T71" fmla="*/ 270 h 1350"/>
              <a:gd name="T72" fmla="*/ 1429 w 1536"/>
              <a:gd name="T73" fmla="*/ 270 h 1350"/>
              <a:gd name="T74" fmla="*/ 903 w 1536"/>
              <a:gd name="T75" fmla="*/ 720 h 1350"/>
              <a:gd name="T76" fmla="*/ 903 w 1536"/>
              <a:gd name="T77" fmla="*/ 810 h 1350"/>
              <a:gd name="T78" fmla="*/ 633 w 1536"/>
              <a:gd name="T79" fmla="*/ 810 h 1350"/>
              <a:gd name="T80" fmla="*/ 633 w 1536"/>
              <a:gd name="T81" fmla="*/ 720 h 1350"/>
              <a:gd name="T82" fmla="*/ 903 w 1536"/>
              <a:gd name="T83" fmla="*/ 720 h 1350"/>
              <a:gd name="T84" fmla="*/ 1446 w 1536"/>
              <a:gd name="T85" fmla="*/ 1215 h 1350"/>
              <a:gd name="T86" fmla="*/ 1401 w 1536"/>
              <a:gd name="T87" fmla="*/ 1260 h 1350"/>
              <a:gd name="T88" fmla="*/ 135 w 1536"/>
              <a:gd name="T89" fmla="*/ 1260 h 1350"/>
              <a:gd name="T90" fmla="*/ 90 w 1536"/>
              <a:gd name="T91" fmla="*/ 1215 h 1350"/>
              <a:gd name="T92" fmla="*/ 90 w 1536"/>
              <a:gd name="T93" fmla="*/ 502 h 1350"/>
              <a:gd name="T94" fmla="*/ 162 w 1536"/>
              <a:gd name="T95" fmla="*/ 718 h 1350"/>
              <a:gd name="T96" fmla="*/ 290 w 1536"/>
              <a:gd name="T97" fmla="*/ 810 h 1350"/>
              <a:gd name="T98" fmla="*/ 543 w 1536"/>
              <a:gd name="T99" fmla="*/ 810 h 1350"/>
              <a:gd name="T100" fmla="*/ 543 w 1536"/>
              <a:gd name="T101" fmla="*/ 855 h 1350"/>
              <a:gd name="T102" fmla="*/ 588 w 1536"/>
              <a:gd name="T103" fmla="*/ 900 h 1350"/>
              <a:gd name="T104" fmla="*/ 948 w 1536"/>
              <a:gd name="T105" fmla="*/ 900 h 1350"/>
              <a:gd name="T106" fmla="*/ 993 w 1536"/>
              <a:gd name="T107" fmla="*/ 855 h 1350"/>
              <a:gd name="T108" fmla="*/ 993 w 1536"/>
              <a:gd name="T109" fmla="*/ 810 h 1350"/>
              <a:gd name="T110" fmla="*/ 1246 w 1536"/>
              <a:gd name="T111" fmla="*/ 810 h 1350"/>
              <a:gd name="T112" fmla="*/ 1374 w 1536"/>
              <a:gd name="T113" fmla="*/ 718 h 1350"/>
              <a:gd name="T114" fmla="*/ 1446 w 1536"/>
              <a:gd name="T115" fmla="*/ 502 h 1350"/>
              <a:gd name="T116" fmla="*/ 1446 w 1536"/>
              <a:gd name="T117" fmla="*/ 1215 h 1350"/>
              <a:gd name="T118" fmla="*/ 1446 w 1536"/>
              <a:gd name="T119" fmla="*/ 1215 h 1350"/>
              <a:gd name="T120" fmla="*/ 1446 w 1536"/>
              <a:gd name="T121" fmla="*/ 1215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36" h="135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4" name="Freeform 13">
            <a:extLst>
              <a:ext uri="{FF2B5EF4-FFF2-40B4-BE49-F238E27FC236}">
                <a16:creationId xmlns:a16="http://schemas.microsoft.com/office/drawing/2014/main" id="{92CFA4B2-EC30-43A3-967B-EF254A19D017}"/>
              </a:ext>
            </a:extLst>
          </p:cNvPr>
          <p:cNvSpPr>
            <a:spLocks/>
          </p:cNvSpPr>
          <p:nvPr/>
        </p:nvSpPr>
        <p:spPr bwMode="auto">
          <a:xfrm>
            <a:off x="2075193" y="3293841"/>
            <a:ext cx="4484690" cy="2385328"/>
          </a:xfrm>
          <a:custGeom>
            <a:avLst/>
            <a:gdLst>
              <a:gd name="T0" fmla="*/ 2018 w 2619"/>
              <a:gd name="T1" fmla="*/ 191 h 1393"/>
              <a:gd name="T2" fmla="*/ 2018 w 2619"/>
              <a:gd name="T3" fmla="*/ 794 h 1393"/>
              <a:gd name="T4" fmla="*/ 773 w 2619"/>
              <a:gd name="T5" fmla="*/ 794 h 1393"/>
              <a:gd name="T6" fmla="*/ 773 w 2619"/>
              <a:gd name="T7" fmla="*/ 467 h 1393"/>
              <a:gd name="T8" fmla="*/ 933 w 2619"/>
              <a:gd name="T9" fmla="*/ 467 h 1393"/>
              <a:gd name="T10" fmla="*/ 467 w 2619"/>
              <a:gd name="T11" fmla="*/ 0 h 1393"/>
              <a:gd name="T12" fmla="*/ 0 w 2619"/>
              <a:gd name="T13" fmla="*/ 467 h 1393"/>
              <a:gd name="T14" fmla="*/ 172 w 2619"/>
              <a:gd name="T15" fmla="*/ 467 h 1393"/>
              <a:gd name="T16" fmla="*/ 172 w 2619"/>
              <a:gd name="T17" fmla="*/ 1393 h 1393"/>
              <a:gd name="T18" fmla="*/ 2619 w 2619"/>
              <a:gd name="T19" fmla="*/ 1393 h 1393"/>
              <a:gd name="T20" fmla="*/ 2619 w 2619"/>
              <a:gd name="T21" fmla="*/ 191 h 1393"/>
              <a:gd name="T22" fmla="*/ 2018 w 2619"/>
              <a:gd name="T23" fmla="*/ 191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9" h="1393">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flip="none" rotWithShape="1">
            <a:gsLst>
              <a:gs pos="0">
                <a:schemeClr val="accent3"/>
              </a:gs>
              <a:gs pos="76000">
                <a:schemeClr val="accent4"/>
              </a:gs>
            </a:gsLst>
            <a:lin ang="0" scaled="1"/>
            <a:tileRect/>
          </a:gradFill>
          <a:ln w="9525">
            <a:noFill/>
            <a:round/>
            <a:headEnd/>
            <a:tailEnd/>
          </a:ln>
          <a:effectLst>
            <a:outerShdw blurRad="177800" dist="215900" dir="5400000" algn="t"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5" name="TextBox 14">
            <a:extLst>
              <a:ext uri="{FF2B5EF4-FFF2-40B4-BE49-F238E27FC236}">
                <a16:creationId xmlns:a16="http://schemas.microsoft.com/office/drawing/2014/main" id="{EAFA8C1A-88FB-4969-8248-EA75BA047C3D}"/>
              </a:ext>
            </a:extLst>
          </p:cNvPr>
          <p:cNvSpPr txBox="1"/>
          <p:nvPr/>
        </p:nvSpPr>
        <p:spPr>
          <a:xfrm>
            <a:off x="2744059" y="4909204"/>
            <a:ext cx="3484995" cy="461665"/>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01. Un-Managed Scenario</a:t>
            </a:r>
          </a:p>
        </p:txBody>
      </p:sp>
      <p:grpSp>
        <p:nvGrpSpPr>
          <p:cNvPr id="16" name="Group 15">
            <a:extLst>
              <a:ext uri="{FF2B5EF4-FFF2-40B4-BE49-F238E27FC236}">
                <a16:creationId xmlns:a16="http://schemas.microsoft.com/office/drawing/2014/main" id="{0BA2C897-09F3-4347-B3B4-6B54E0D1A577}"/>
              </a:ext>
            </a:extLst>
          </p:cNvPr>
          <p:cNvGrpSpPr/>
          <p:nvPr/>
        </p:nvGrpSpPr>
        <p:grpSpPr>
          <a:xfrm>
            <a:off x="2639128" y="3909186"/>
            <a:ext cx="470646" cy="527224"/>
            <a:chOff x="120651" y="2266950"/>
            <a:chExt cx="2944813" cy="3298825"/>
          </a:xfrm>
          <a:solidFill>
            <a:schemeClr val="bg1"/>
          </a:solidFill>
        </p:grpSpPr>
        <p:sp>
          <p:nvSpPr>
            <p:cNvPr id="17" name="Freeform 16">
              <a:extLst>
                <a:ext uri="{FF2B5EF4-FFF2-40B4-BE49-F238E27FC236}">
                  <a16:creationId xmlns:a16="http://schemas.microsoft.com/office/drawing/2014/main" id="{6C8BF11E-B780-4A4A-8356-9C723C58F1A8}"/>
                </a:ext>
              </a:extLst>
            </p:cNvPr>
            <p:cNvSpPr>
              <a:spLocks noEditPoints="1"/>
            </p:cNvSpPr>
            <p:nvPr/>
          </p:nvSpPr>
          <p:spPr bwMode="auto">
            <a:xfrm>
              <a:off x="1219201" y="3508375"/>
              <a:ext cx="747713" cy="1436688"/>
            </a:xfrm>
            <a:custGeom>
              <a:avLst/>
              <a:gdLst>
                <a:gd name="T0" fmla="*/ 206 w 347"/>
                <a:gd name="T1" fmla="*/ 290 h 669"/>
                <a:gd name="T2" fmla="*/ 141 w 347"/>
                <a:gd name="T3" fmla="*/ 290 h 669"/>
                <a:gd name="T4" fmla="*/ 90 w 347"/>
                <a:gd name="T5" fmla="*/ 238 h 669"/>
                <a:gd name="T6" fmla="*/ 141 w 347"/>
                <a:gd name="T7" fmla="*/ 187 h 669"/>
                <a:gd name="T8" fmla="*/ 270 w 347"/>
                <a:gd name="T9" fmla="*/ 187 h 669"/>
                <a:gd name="T10" fmla="*/ 315 w 347"/>
                <a:gd name="T11" fmla="*/ 142 h 669"/>
                <a:gd name="T12" fmla="*/ 270 w 347"/>
                <a:gd name="T13" fmla="*/ 97 h 669"/>
                <a:gd name="T14" fmla="*/ 219 w 347"/>
                <a:gd name="T15" fmla="*/ 97 h 669"/>
                <a:gd name="T16" fmla="*/ 219 w 347"/>
                <a:gd name="T17" fmla="*/ 45 h 669"/>
                <a:gd name="T18" fmla="*/ 174 w 347"/>
                <a:gd name="T19" fmla="*/ 0 h 669"/>
                <a:gd name="T20" fmla="*/ 129 w 347"/>
                <a:gd name="T21" fmla="*/ 45 h 669"/>
                <a:gd name="T22" fmla="*/ 129 w 347"/>
                <a:gd name="T23" fmla="*/ 97 h 669"/>
                <a:gd name="T24" fmla="*/ 0 w 347"/>
                <a:gd name="T25" fmla="*/ 238 h 669"/>
                <a:gd name="T26" fmla="*/ 141 w 347"/>
                <a:gd name="T27" fmla="*/ 380 h 669"/>
                <a:gd name="T28" fmla="*/ 206 w 347"/>
                <a:gd name="T29" fmla="*/ 380 h 669"/>
                <a:gd name="T30" fmla="*/ 257 w 347"/>
                <a:gd name="T31" fmla="*/ 431 h 669"/>
                <a:gd name="T32" fmla="*/ 206 w 347"/>
                <a:gd name="T33" fmla="*/ 482 h 669"/>
                <a:gd name="T34" fmla="*/ 77 w 347"/>
                <a:gd name="T35" fmla="*/ 482 h 669"/>
                <a:gd name="T36" fmla="*/ 32 w 347"/>
                <a:gd name="T37" fmla="*/ 527 h 669"/>
                <a:gd name="T38" fmla="*/ 77 w 347"/>
                <a:gd name="T39" fmla="*/ 572 h 669"/>
                <a:gd name="T40" fmla="*/ 129 w 347"/>
                <a:gd name="T41" fmla="*/ 572 h 669"/>
                <a:gd name="T42" fmla="*/ 129 w 347"/>
                <a:gd name="T43" fmla="*/ 624 h 669"/>
                <a:gd name="T44" fmla="*/ 174 w 347"/>
                <a:gd name="T45" fmla="*/ 669 h 669"/>
                <a:gd name="T46" fmla="*/ 219 w 347"/>
                <a:gd name="T47" fmla="*/ 624 h 669"/>
                <a:gd name="T48" fmla="*/ 219 w 347"/>
                <a:gd name="T49" fmla="*/ 572 h 669"/>
                <a:gd name="T50" fmla="*/ 347 w 347"/>
                <a:gd name="T51" fmla="*/ 431 h 669"/>
                <a:gd name="T52" fmla="*/ 206 w 347"/>
                <a:gd name="T53" fmla="*/ 290 h 669"/>
                <a:gd name="T54" fmla="*/ 206 w 347"/>
                <a:gd name="T55" fmla="*/ 290 h 669"/>
                <a:gd name="T56" fmla="*/ 206 w 347"/>
                <a:gd name="T57" fmla="*/ 29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7" h="669">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8" name="Freeform 17">
              <a:extLst>
                <a:ext uri="{FF2B5EF4-FFF2-40B4-BE49-F238E27FC236}">
                  <a16:creationId xmlns:a16="http://schemas.microsoft.com/office/drawing/2014/main" id="{EE2E5DD6-68EB-4E0A-9F65-5D7BFABF3C3C}"/>
                </a:ext>
              </a:extLst>
            </p:cNvPr>
            <p:cNvSpPr>
              <a:spLocks noEditPoints="1"/>
            </p:cNvSpPr>
            <p:nvPr/>
          </p:nvSpPr>
          <p:spPr bwMode="auto">
            <a:xfrm>
              <a:off x="120651" y="2266950"/>
              <a:ext cx="2944813" cy="3298825"/>
            </a:xfrm>
            <a:custGeom>
              <a:avLst/>
              <a:gdLst>
                <a:gd name="T0" fmla="*/ 1125 w 1367"/>
                <a:gd name="T1" fmla="*/ 472 h 1536"/>
                <a:gd name="T2" fmla="*/ 1124 w 1367"/>
                <a:gd name="T3" fmla="*/ 472 h 1536"/>
                <a:gd name="T4" fmla="*/ 1032 w 1367"/>
                <a:gd name="T5" fmla="*/ 379 h 1536"/>
                <a:gd name="T6" fmla="*/ 1212 w 1367"/>
                <a:gd name="T7" fmla="*/ 379 h 1536"/>
                <a:gd name="T8" fmla="*/ 1257 w 1367"/>
                <a:gd name="T9" fmla="*/ 334 h 1536"/>
                <a:gd name="T10" fmla="*/ 1212 w 1367"/>
                <a:gd name="T11" fmla="*/ 289 h 1536"/>
                <a:gd name="T12" fmla="*/ 996 w 1367"/>
                <a:gd name="T13" fmla="*/ 289 h 1536"/>
                <a:gd name="T14" fmla="*/ 1108 w 1367"/>
                <a:gd name="T15" fmla="*/ 65 h 1536"/>
                <a:gd name="T16" fmla="*/ 1106 w 1367"/>
                <a:gd name="T17" fmla="*/ 21 h 1536"/>
                <a:gd name="T18" fmla="*/ 1068 w 1367"/>
                <a:gd name="T19" fmla="*/ 0 h 1536"/>
                <a:gd name="T20" fmla="*/ 299 w 1367"/>
                <a:gd name="T21" fmla="*/ 0 h 1536"/>
                <a:gd name="T22" fmla="*/ 261 w 1367"/>
                <a:gd name="T23" fmla="*/ 21 h 1536"/>
                <a:gd name="T24" fmla="*/ 259 w 1367"/>
                <a:gd name="T25" fmla="*/ 65 h 1536"/>
                <a:gd name="T26" fmla="*/ 389 w 1367"/>
                <a:gd name="T27" fmla="*/ 325 h 1536"/>
                <a:gd name="T28" fmla="*/ 243 w 1367"/>
                <a:gd name="T29" fmla="*/ 472 h 1536"/>
                <a:gd name="T30" fmla="*/ 242 w 1367"/>
                <a:gd name="T31" fmla="*/ 472 h 1536"/>
                <a:gd name="T32" fmla="*/ 243 w 1367"/>
                <a:gd name="T33" fmla="*/ 1353 h 1536"/>
                <a:gd name="T34" fmla="*/ 684 w 1367"/>
                <a:gd name="T35" fmla="*/ 1536 h 1536"/>
                <a:gd name="T36" fmla="*/ 1124 w 1367"/>
                <a:gd name="T37" fmla="*/ 1353 h 1536"/>
                <a:gd name="T38" fmla="*/ 1125 w 1367"/>
                <a:gd name="T39" fmla="*/ 472 h 1536"/>
                <a:gd name="T40" fmla="*/ 372 w 1367"/>
                <a:gd name="T41" fmla="*/ 90 h 1536"/>
                <a:gd name="T42" fmla="*/ 995 w 1367"/>
                <a:gd name="T43" fmla="*/ 90 h 1536"/>
                <a:gd name="T44" fmla="*/ 895 w 1367"/>
                <a:gd name="T45" fmla="*/ 289 h 1536"/>
                <a:gd name="T46" fmla="*/ 472 w 1367"/>
                <a:gd name="T47" fmla="*/ 289 h 1536"/>
                <a:gd name="T48" fmla="*/ 372 w 1367"/>
                <a:gd name="T49" fmla="*/ 90 h 1536"/>
                <a:gd name="T50" fmla="*/ 1061 w 1367"/>
                <a:gd name="T51" fmla="*/ 1290 h 1536"/>
                <a:gd name="T52" fmla="*/ 684 w 1367"/>
                <a:gd name="T53" fmla="*/ 1446 h 1536"/>
                <a:gd name="T54" fmla="*/ 306 w 1367"/>
                <a:gd name="T55" fmla="*/ 1290 h 1536"/>
                <a:gd name="T56" fmla="*/ 306 w 1367"/>
                <a:gd name="T57" fmla="*/ 535 h 1536"/>
                <a:gd name="T58" fmla="*/ 307 w 1367"/>
                <a:gd name="T59" fmla="*/ 535 h 1536"/>
                <a:gd name="T60" fmla="*/ 463 w 1367"/>
                <a:gd name="T61" fmla="*/ 379 h 1536"/>
                <a:gd name="T62" fmla="*/ 905 w 1367"/>
                <a:gd name="T63" fmla="*/ 379 h 1536"/>
                <a:gd name="T64" fmla="*/ 1060 w 1367"/>
                <a:gd name="T65" fmla="*/ 535 h 1536"/>
                <a:gd name="T66" fmla="*/ 1061 w 1367"/>
                <a:gd name="T67" fmla="*/ 535 h 1536"/>
                <a:gd name="T68" fmla="*/ 1061 w 1367"/>
                <a:gd name="T69" fmla="*/ 1290 h 1536"/>
                <a:gd name="T70" fmla="*/ 1061 w 1367"/>
                <a:gd name="T71" fmla="*/ 1290 h 1536"/>
                <a:gd name="T72" fmla="*/ 1061 w 1367"/>
                <a:gd name="T73" fmla="*/ 129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7" h="1536">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grpSp>
    </p:spTree>
    <p:extLst>
      <p:ext uri="{BB962C8B-B14F-4D97-AF65-F5344CB8AC3E}">
        <p14:creationId xmlns:p14="http://schemas.microsoft.com/office/powerpoint/2010/main" val="1131994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9589" y="161899"/>
            <a:ext cx="10969943" cy="711081"/>
          </a:xfrm>
        </p:spPr>
        <p:txBody>
          <a:bodyPr>
            <a:noAutofit/>
          </a:bodyPr>
          <a:lstStyle/>
          <a:p>
            <a:r>
              <a:rPr lang="en-US" dirty="0">
                <a:latin typeface="Cooper Black" panose="0208090404030B020404" pitchFamily="18" charset="0"/>
              </a:rPr>
              <a:t>BO runtime implementation types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a:extLst>
              <a:ext uri="{FF2B5EF4-FFF2-40B4-BE49-F238E27FC236}">
                <a16:creationId xmlns:a16="http://schemas.microsoft.com/office/drawing/2014/main" id="{8014BD69-741B-4B04-9A8D-1DE68A6856E8}"/>
              </a:ext>
            </a:extLst>
          </p:cNvPr>
          <p:cNvPicPr>
            <a:picLocks noChangeAspect="1"/>
          </p:cNvPicPr>
          <p:nvPr/>
        </p:nvPicPr>
        <p:blipFill>
          <a:blip r:embed="rId3"/>
          <a:stretch>
            <a:fillRect/>
          </a:stretch>
        </p:blipFill>
        <p:spPr>
          <a:xfrm>
            <a:off x="615157" y="1324617"/>
            <a:ext cx="10958510" cy="4587638"/>
          </a:xfrm>
          <a:prstGeom prst="rect">
            <a:avLst/>
          </a:prstGeom>
        </p:spPr>
      </p:pic>
    </p:spTree>
    <p:extLst>
      <p:ext uri="{BB962C8B-B14F-4D97-AF65-F5344CB8AC3E}">
        <p14:creationId xmlns:p14="http://schemas.microsoft.com/office/powerpoint/2010/main" val="66563226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9589" y="161899"/>
            <a:ext cx="10969943" cy="711081"/>
          </a:xfrm>
        </p:spPr>
        <p:txBody>
          <a:bodyPr>
            <a:noAutofit/>
          </a:bodyPr>
          <a:lstStyle/>
          <a:p>
            <a:r>
              <a:rPr lang="en-US" dirty="0">
                <a:latin typeface="Cooper Black" panose="0208090404030B020404" pitchFamily="18" charset="0"/>
              </a:rPr>
              <a:t>BO runtime implementation types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C92DB67F-D285-405F-AB23-295C225D730E}"/>
              </a:ext>
            </a:extLst>
          </p:cNvPr>
          <p:cNvPicPr>
            <a:picLocks noChangeAspect="1"/>
          </p:cNvPicPr>
          <p:nvPr/>
        </p:nvPicPr>
        <p:blipFill>
          <a:blip r:embed="rId3"/>
          <a:stretch>
            <a:fillRect/>
          </a:stretch>
        </p:blipFill>
        <p:spPr>
          <a:xfrm>
            <a:off x="473945" y="974122"/>
            <a:ext cx="10859441" cy="5357324"/>
          </a:xfrm>
          <a:prstGeom prst="rect">
            <a:avLst/>
          </a:prstGeom>
        </p:spPr>
      </p:pic>
    </p:spTree>
    <p:extLst>
      <p:ext uri="{BB962C8B-B14F-4D97-AF65-F5344CB8AC3E}">
        <p14:creationId xmlns:p14="http://schemas.microsoft.com/office/powerpoint/2010/main" val="71435138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File:Solid white.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51720" y="-2679104"/>
            <a:ext cx="6885384" cy="1218882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202038"/>
            <a:ext cx="10969943" cy="711081"/>
          </a:xfrm>
        </p:spPr>
        <p:txBody>
          <a:bodyPr>
            <a:noAutofit/>
          </a:bodyPr>
          <a:lstStyle/>
          <a:p>
            <a:r>
              <a:rPr lang="en-IN" dirty="0">
                <a:latin typeface="Cooper Black" panose="0208090404030B020404" pitchFamily="18" charset="0"/>
              </a:rPr>
              <a:t>Explanation of Flight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23" y="1052736"/>
            <a:ext cx="11165321" cy="4385700"/>
          </a:xfrm>
          <a:prstGeom prst="rect">
            <a:avLst/>
          </a:prstGeom>
        </p:spPr>
      </p:pic>
      <p:sp>
        <p:nvSpPr>
          <p:cNvPr id="8" name="Rectangle 7"/>
          <p:cNvSpPr/>
          <p:nvPr/>
        </p:nvSpPr>
        <p:spPr>
          <a:xfrm>
            <a:off x="609441" y="6165304"/>
            <a:ext cx="10771237" cy="369332"/>
          </a:xfrm>
          <a:prstGeom prst="rect">
            <a:avLst/>
          </a:prstGeom>
        </p:spPr>
        <p:txBody>
          <a:bodyPr wrap="square">
            <a:spAutoFit/>
          </a:bodyPr>
          <a:lstStyle/>
          <a:p>
            <a:r>
              <a:rPr lang="en-US" sz="1800" dirty="0"/>
              <a:t>If Data is not found in these Table’s please execute Data Generator Class “/dmo/cl_flight_data_generator”</a:t>
            </a:r>
          </a:p>
        </p:txBody>
      </p:sp>
    </p:spTree>
    <p:extLst>
      <p:ext uri="{BB962C8B-B14F-4D97-AF65-F5344CB8AC3E}">
        <p14:creationId xmlns:p14="http://schemas.microsoft.com/office/powerpoint/2010/main" val="91322419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Flow of Development (Unmanaged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Calibri" panose="020F0502020204030204"/>
              </a:rPr>
              <a:t>Trainer: </a:t>
            </a:r>
            <a:r>
              <a:rPr lang="en-US" sz="1400" b="1" noProof="0" dirty="0">
                <a:solidFill>
                  <a:schemeClr val="bg1"/>
                </a:solidFill>
                <a:latin typeface="Calibri" panose="020F0502020204030204"/>
              </a:rPr>
              <a:t>Anubhav Oberoy</a:t>
            </a:r>
            <a:endParaRPr kumimoji="0" lang="en-US" sz="1400" b="1" i="0" u="none" strike="noStrike" kern="1200" cap="none" spc="0" normalizeH="0" baseline="0" noProof="0" dirty="0">
              <a:ln>
                <a:noFill/>
              </a:ln>
              <a:solidFill>
                <a:schemeClr val="bg1"/>
              </a:solidFill>
              <a:effectLst/>
              <a:uLnTx/>
              <a:uFillTx/>
              <a:latin typeface="Calibri" panose="020F0502020204030204"/>
            </a:endParaRPr>
          </a:p>
        </p:txBody>
      </p:sp>
      <p:sp>
        <p:nvSpPr>
          <p:cNvPr id="2" name="Rounded Rectangle 1"/>
          <p:cNvSpPr/>
          <p:nvPr/>
        </p:nvSpPr>
        <p:spPr>
          <a:xfrm>
            <a:off x="3358108" y="1057728"/>
            <a:ext cx="3960440" cy="7150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UI</a:t>
            </a:r>
          </a:p>
        </p:txBody>
      </p:sp>
      <p:sp>
        <p:nvSpPr>
          <p:cNvPr id="10" name="Rounded Rectangle 9"/>
          <p:cNvSpPr/>
          <p:nvPr/>
        </p:nvSpPr>
        <p:spPr>
          <a:xfrm>
            <a:off x="3358108" y="2137848"/>
            <a:ext cx="3960440" cy="75287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Binding for UI</a:t>
            </a:r>
          </a:p>
        </p:txBody>
      </p:sp>
      <p:sp>
        <p:nvSpPr>
          <p:cNvPr id="12" name="Rounded Rectangle 11"/>
          <p:cNvSpPr/>
          <p:nvPr/>
        </p:nvSpPr>
        <p:spPr>
          <a:xfrm>
            <a:off x="3358108" y="4437112"/>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Travel – Using /demo/travel</a:t>
            </a:r>
          </a:p>
          <a:p>
            <a:pPr algn="ctr"/>
            <a:r>
              <a:rPr lang="en-US" sz="1400" dirty="0">
                <a:solidFill>
                  <a:schemeClr val="bg1"/>
                </a:solidFill>
              </a:rPr>
              <a:t>Projection view- what we want to show to UI</a:t>
            </a:r>
            <a:endParaRPr lang="en-IN" sz="1400" dirty="0">
              <a:solidFill>
                <a:schemeClr val="bg1"/>
              </a:solidFill>
            </a:endParaRPr>
          </a:p>
          <a:p>
            <a:pPr algn="ctr"/>
            <a:endParaRPr lang="en-US" dirty="0">
              <a:solidFill>
                <a:schemeClr val="bg1"/>
              </a:solidFill>
            </a:endParaRPr>
          </a:p>
        </p:txBody>
      </p:sp>
      <p:sp>
        <p:nvSpPr>
          <p:cNvPr id="13" name="Rounded Rectangle 12"/>
          <p:cNvSpPr/>
          <p:nvPr/>
        </p:nvSpPr>
        <p:spPr>
          <a:xfrm>
            <a:off x="3358108" y="3274986"/>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Definition</a:t>
            </a:r>
          </a:p>
        </p:txBody>
      </p:sp>
      <p:sp>
        <p:nvSpPr>
          <p:cNvPr id="14" name="Rounded Rectangle 13"/>
          <p:cNvSpPr/>
          <p:nvPr/>
        </p:nvSpPr>
        <p:spPr>
          <a:xfrm>
            <a:off x="2349996" y="58052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Agency</a:t>
            </a:r>
          </a:p>
        </p:txBody>
      </p:sp>
      <p:sp>
        <p:nvSpPr>
          <p:cNvPr id="15" name="Rounded Rectangle 14"/>
          <p:cNvSpPr/>
          <p:nvPr/>
        </p:nvSpPr>
        <p:spPr>
          <a:xfrm>
            <a:off x="6217976" y="581538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sp>
        <p:nvSpPr>
          <p:cNvPr id="16" name="Rounded Rectangle 15"/>
          <p:cNvSpPr/>
          <p:nvPr/>
        </p:nvSpPr>
        <p:spPr>
          <a:xfrm>
            <a:off x="9190756" y="58179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I_Country</a:t>
            </a:r>
          </a:p>
        </p:txBody>
      </p:sp>
      <p:cxnSp>
        <p:nvCxnSpPr>
          <p:cNvPr id="6" name="Elbow Connector 5"/>
          <p:cNvCxnSpPr>
            <a:stCxn id="14" idx="0"/>
            <a:endCxn id="12" idx="2"/>
          </p:cNvCxnSpPr>
          <p:nvPr/>
        </p:nvCxnSpPr>
        <p:spPr>
          <a:xfrm rot="5400000" flipH="1" flipV="1">
            <a:off x="4093694" y="4560630"/>
            <a:ext cx="581056" cy="19082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0"/>
            <a:endCxn id="12" idx="2"/>
          </p:cNvCxnSpPr>
          <p:nvPr/>
        </p:nvCxnSpPr>
        <p:spPr>
          <a:xfrm rot="16200000" flipV="1">
            <a:off x="6022624" y="4539912"/>
            <a:ext cx="591176" cy="19597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1"/>
          </p:cNvCxnSpPr>
          <p:nvPr/>
        </p:nvCxnSpPr>
        <p:spPr>
          <a:xfrm flipH="1" flipV="1">
            <a:off x="8378216" y="6132732"/>
            <a:ext cx="812540" cy="2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9190756" y="4509120"/>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I_Currency</a:t>
            </a:r>
          </a:p>
        </p:txBody>
      </p:sp>
      <p:cxnSp>
        <p:nvCxnSpPr>
          <p:cNvPr id="33" name="Straight Arrow Connector 32"/>
          <p:cNvCxnSpPr>
            <a:stCxn id="32" idx="1"/>
            <a:endCxn id="12" idx="3"/>
          </p:cNvCxnSpPr>
          <p:nvPr/>
        </p:nvCxnSpPr>
        <p:spPr>
          <a:xfrm flipH="1">
            <a:off x="7318548" y="4826468"/>
            <a:ext cx="1872208" cy="4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389514" y="4458571"/>
            <a:ext cx="340158" cy="461665"/>
          </a:xfrm>
          <a:prstGeom prst="rect">
            <a:avLst/>
          </a:prstGeom>
          <a:ln>
            <a:noFill/>
          </a:ln>
        </p:spPr>
        <p:txBody>
          <a:bodyPr wrap="none">
            <a:spAutoFit/>
          </a:bodyPr>
          <a:lstStyle/>
          <a:p>
            <a:r>
              <a:rPr lang="en-US" dirty="0"/>
              <a:t>1</a:t>
            </a:r>
          </a:p>
        </p:txBody>
      </p:sp>
      <p:sp>
        <p:nvSpPr>
          <p:cNvPr id="36" name="Rectangle 35"/>
          <p:cNvSpPr/>
          <p:nvPr/>
        </p:nvSpPr>
        <p:spPr>
          <a:xfrm>
            <a:off x="5374332" y="5157192"/>
            <a:ext cx="340158" cy="461665"/>
          </a:xfrm>
          <a:prstGeom prst="rect">
            <a:avLst/>
          </a:prstGeom>
          <a:ln>
            <a:noFill/>
          </a:ln>
        </p:spPr>
        <p:txBody>
          <a:bodyPr wrap="none">
            <a:spAutoFit/>
          </a:bodyPr>
          <a:lstStyle/>
          <a:p>
            <a:r>
              <a:rPr lang="en-US" dirty="0"/>
              <a:t>1</a:t>
            </a:r>
          </a:p>
        </p:txBody>
      </p:sp>
      <p:sp>
        <p:nvSpPr>
          <p:cNvPr id="37" name="Rectangle 36"/>
          <p:cNvSpPr/>
          <p:nvPr/>
        </p:nvSpPr>
        <p:spPr>
          <a:xfrm>
            <a:off x="3070076" y="5415607"/>
            <a:ext cx="383438" cy="461665"/>
          </a:xfrm>
          <a:prstGeom prst="rect">
            <a:avLst/>
          </a:prstGeom>
          <a:ln>
            <a:noFill/>
          </a:ln>
        </p:spPr>
        <p:txBody>
          <a:bodyPr wrap="none">
            <a:spAutoFit/>
          </a:bodyPr>
          <a:lstStyle/>
          <a:p>
            <a:r>
              <a:rPr lang="en-US" dirty="0"/>
              <a:t>N</a:t>
            </a:r>
          </a:p>
        </p:txBody>
      </p:sp>
      <p:sp>
        <p:nvSpPr>
          <p:cNvPr id="38" name="Rectangle 37"/>
          <p:cNvSpPr/>
          <p:nvPr/>
        </p:nvSpPr>
        <p:spPr>
          <a:xfrm>
            <a:off x="7295150" y="5445224"/>
            <a:ext cx="383438" cy="461665"/>
          </a:xfrm>
          <a:prstGeom prst="rect">
            <a:avLst/>
          </a:prstGeom>
          <a:ln>
            <a:noFill/>
          </a:ln>
        </p:spPr>
        <p:txBody>
          <a:bodyPr wrap="none">
            <a:spAutoFit/>
          </a:bodyPr>
          <a:lstStyle/>
          <a:p>
            <a:r>
              <a:rPr lang="en-US" dirty="0"/>
              <a:t>N</a:t>
            </a:r>
          </a:p>
        </p:txBody>
      </p:sp>
      <p:sp>
        <p:nvSpPr>
          <p:cNvPr id="39" name="Rectangle 38"/>
          <p:cNvSpPr/>
          <p:nvPr/>
        </p:nvSpPr>
        <p:spPr>
          <a:xfrm>
            <a:off x="8807318" y="4437112"/>
            <a:ext cx="383438" cy="461665"/>
          </a:xfrm>
          <a:prstGeom prst="rect">
            <a:avLst/>
          </a:prstGeom>
        </p:spPr>
        <p:txBody>
          <a:bodyPr wrap="none">
            <a:spAutoFit/>
          </a:bodyPr>
          <a:lstStyle/>
          <a:p>
            <a:r>
              <a:rPr lang="en-US" dirty="0"/>
              <a:t>N</a:t>
            </a:r>
          </a:p>
        </p:txBody>
      </p:sp>
      <p:sp>
        <p:nvSpPr>
          <p:cNvPr id="31" name="Chevron 30"/>
          <p:cNvSpPr/>
          <p:nvPr/>
        </p:nvSpPr>
        <p:spPr>
          <a:xfrm rot="-5400000">
            <a:off x="5215326" y="2922002"/>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Chevron 40"/>
          <p:cNvSpPr/>
          <p:nvPr/>
        </p:nvSpPr>
        <p:spPr>
          <a:xfrm rot="-5400000">
            <a:off x="5203278" y="4104110"/>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hevron 41"/>
          <p:cNvSpPr/>
          <p:nvPr/>
        </p:nvSpPr>
        <p:spPr>
          <a:xfrm rot="-5400000">
            <a:off x="5203278" y="1829834"/>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720443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5</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t>Understand OVP Fiori App</a:t>
            </a:r>
          </a:p>
          <a:p>
            <a:pPr marL="285750" indent="-285750">
              <a:buFont typeface="Arial" panose="020B0604020202020204" pitchFamily="34" charset="0"/>
              <a:buChar char="•"/>
            </a:pPr>
            <a:r>
              <a:rPr lang="en-US" sz="1800" dirty="0"/>
              <a:t>Use case to implement OVP</a:t>
            </a:r>
          </a:p>
          <a:p>
            <a:r>
              <a:rPr lang="en-US" sz="1800" dirty="0"/>
              <a:t>--break</a:t>
            </a:r>
          </a:p>
          <a:p>
            <a:pPr marL="285750" indent="-285750">
              <a:buFont typeface="Arial" panose="020B0604020202020204" pitchFamily="34" charset="0"/>
              <a:buChar char="•"/>
            </a:pPr>
            <a:r>
              <a:rPr lang="en-US" sz="1800" dirty="0"/>
              <a:t>Challenges in ABAP Development</a:t>
            </a:r>
          </a:p>
          <a:p>
            <a:pPr marL="285750" indent="-285750">
              <a:buFont typeface="Arial" panose="020B0604020202020204" pitchFamily="34" charset="0"/>
              <a:buChar char="•"/>
            </a:pPr>
            <a:r>
              <a:rPr lang="en-US" sz="1800" dirty="0"/>
              <a:t>Evolution to the ABAP programming language</a:t>
            </a:r>
          </a:p>
          <a:p>
            <a:pPr marL="285750" indent="-285750">
              <a:buFont typeface="Arial" panose="020B0604020202020204" pitchFamily="34" charset="0"/>
              <a:buChar char="•"/>
            </a:pPr>
            <a:r>
              <a:rPr lang="en-US" sz="1800" dirty="0"/>
              <a:t>RAP – Restful Application Programming</a:t>
            </a:r>
          </a:p>
          <a:p>
            <a:pPr marL="285750" indent="-285750">
              <a:buFont typeface="Arial" panose="020B0604020202020204" pitchFamily="34" charset="0"/>
              <a:buChar char="•"/>
            </a:pPr>
            <a:r>
              <a:rPr lang="en-US" sz="1800" dirty="0"/>
              <a:t>Definition of Business Object</a:t>
            </a:r>
          </a:p>
          <a:p>
            <a:pPr marL="285750" indent="-285750">
              <a:buFont typeface="Arial" panose="020B0604020202020204" pitchFamily="34" charset="0"/>
              <a:buChar char="•"/>
            </a:pPr>
            <a:r>
              <a:rPr lang="en-US" sz="1800" dirty="0"/>
              <a:t>Types of Implementation</a:t>
            </a:r>
          </a:p>
          <a:p>
            <a:pPr marL="285750" indent="-285750">
              <a:buFont typeface="Arial" panose="020B0604020202020204" pitchFamily="34" charset="0"/>
              <a:buChar char="•"/>
            </a:pPr>
            <a:r>
              <a:rPr lang="en-US" sz="1800" dirty="0"/>
              <a:t>BO Runtime lifecycle</a:t>
            </a:r>
          </a:p>
          <a:p>
            <a:pPr marL="285750" indent="-285750">
              <a:buFont typeface="Arial" panose="020B0604020202020204" pitchFamily="34" charset="0"/>
              <a:buChar char="•"/>
            </a:pPr>
            <a:r>
              <a:rPr lang="en-US" sz="1800" dirty="0"/>
              <a:t>Flight data model</a:t>
            </a:r>
          </a:p>
          <a:p>
            <a:pPr marL="285750" indent="-285750">
              <a:buFont typeface="Arial" panose="020B0604020202020204" pitchFamily="34" charset="0"/>
              <a:buChar char="•"/>
            </a:pPr>
            <a:r>
              <a:rPr lang="en-US" sz="1800" dirty="0"/>
              <a:t>Flow of development</a:t>
            </a:r>
          </a:p>
        </p:txBody>
      </p:sp>
    </p:spTree>
    <p:extLst>
      <p:ext uri="{BB962C8B-B14F-4D97-AF65-F5344CB8AC3E}">
        <p14:creationId xmlns:p14="http://schemas.microsoft.com/office/powerpoint/2010/main" val="154332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OVP Applications in S/4HANA</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646331"/>
          </a:xfrm>
          <a:prstGeom prst="rect">
            <a:avLst/>
          </a:prstGeom>
          <a:noFill/>
        </p:spPr>
        <p:txBody>
          <a:bodyPr wrap="square" rtlCol="0">
            <a:spAutoFit/>
          </a:bodyPr>
          <a:lstStyle/>
          <a:p>
            <a:r>
              <a:rPr lang="en-US" sz="1800" dirty="0"/>
              <a:t>The overview page (OVP) is a data-driven SAP Fiori app type and floorplan that provides all the information a user needs in a single page, based on the user's specific domain or role.</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2050" name="Picture 2" descr="Overview Pages (OVP) fiori applications in Finance LoB in S/4HANA | SAP  Blogs">
            <a:extLst>
              <a:ext uri="{FF2B5EF4-FFF2-40B4-BE49-F238E27FC236}">
                <a16:creationId xmlns:a16="http://schemas.microsoft.com/office/drawing/2014/main" id="{BD2DFDD6-4EF4-BF10-FD8E-BFC6A92BD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980" y="2244452"/>
            <a:ext cx="7108198" cy="428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8871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0" y="285638"/>
            <a:ext cx="560273" cy="27028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57259" y="420780"/>
            <a:ext cx="892266" cy="791187"/>
          </a:xfrm>
          <a:prstGeom prst="rect">
            <a:avLst/>
          </a:prstGeom>
        </p:spPr>
      </p:pic>
      <p:pic>
        <p:nvPicPr>
          <p:cNvPr id="11" name="Picture 10">
            <a:extLst>
              <a:ext uri="{FF2B5EF4-FFF2-40B4-BE49-F238E27FC236}">
                <a16:creationId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7714" y="72078"/>
            <a:ext cx="716512" cy="707703"/>
          </a:xfrm>
          <a:prstGeom prst="rect">
            <a:avLst/>
          </a:prstGeom>
        </p:spPr>
      </p:pic>
      <p:sp>
        <p:nvSpPr>
          <p:cNvPr id="13" name="Footer Placeholder 45">
            <a:extLst>
              <a:ext uri="{FF2B5EF4-FFF2-40B4-BE49-F238E27FC236}">
                <a16:creationId xmlns:a16="http://schemas.microsoft.com/office/drawing/2014/main" id="{90E33047-DFF5-4690-8905-31E4C115EFDC}"/>
              </a:ext>
            </a:extLst>
          </p:cNvPr>
          <p:cNvSpPr txBox="1">
            <a:spLocks/>
          </p:cNvSpPr>
          <p:nvPr/>
        </p:nvSpPr>
        <p:spPr>
          <a:xfrm>
            <a:off x="10120419" y="6547770"/>
            <a:ext cx="2055081" cy="3093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26"/>
            <a:r>
              <a:rPr lang="en-US" sz="1200" b="1" dirty="0">
                <a:solidFill>
                  <a:prstClr val="black"/>
                </a:solidFill>
                <a:latin typeface="Calibri" panose="020F0502020204030204"/>
              </a:rPr>
              <a:t>Trainer: Anubhav Oberoy</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04625" y="145803"/>
            <a:ext cx="10512862" cy="64054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126"/>
            <a:r>
              <a:rPr lang="en-IN" sz="3600" dirty="0">
                <a:latin typeface="Cooper Black" panose="0208090404030B020404" pitchFamily="18" charset="0"/>
              </a:rPr>
              <a:t>Challenges in ABAP development</a:t>
            </a:r>
            <a:endParaRPr lang="en-IN" sz="3599" dirty="0">
              <a:solidFill>
                <a:prstClr val="black"/>
              </a:solidFill>
              <a:latin typeface="Cooper Black" panose="0208090404030B020404" pitchFamily="18" charset="0"/>
            </a:endParaRPr>
          </a:p>
        </p:txBody>
      </p:sp>
      <p:pic>
        <p:nvPicPr>
          <p:cNvPr id="1026" name="Picture 2" descr="Programmer Avatar High Res Stock Images | Shutterstock">
            <a:extLst>
              <a:ext uri="{FF2B5EF4-FFF2-40B4-BE49-F238E27FC236}">
                <a16:creationId xmlns:a16="http://schemas.microsoft.com/office/drawing/2014/main" id="{D36C9450-EE05-4EA3-9B6A-0092487B47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913"/>
          <a:stretch/>
        </p:blipFill>
        <p:spPr bwMode="auto">
          <a:xfrm>
            <a:off x="350313" y="1272358"/>
            <a:ext cx="1959714" cy="19012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D54728-BAAF-422B-B103-B25AC268E188}"/>
              </a:ext>
            </a:extLst>
          </p:cNvPr>
          <p:cNvSpPr txBox="1"/>
          <p:nvPr/>
        </p:nvSpPr>
        <p:spPr>
          <a:xfrm>
            <a:off x="350313" y="3066568"/>
            <a:ext cx="2687659" cy="646163"/>
          </a:xfrm>
          <a:prstGeom prst="rect">
            <a:avLst/>
          </a:prstGeom>
          <a:noFill/>
        </p:spPr>
        <p:txBody>
          <a:bodyPr wrap="square" rtlCol="0">
            <a:spAutoFit/>
          </a:bodyPr>
          <a:lstStyle/>
          <a:p>
            <a:pPr defTabSz="914126"/>
            <a:r>
              <a:rPr lang="en-US" sz="1799" dirty="0">
                <a:solidFill>
                  <a:prstClr val="black"/>
                </a:solidFill>
                <a:latin typeface="Calibri" panose="020F0502020204030204"/>
              </a:rPr>
              <a:t>Alex, ABAP Developer,</a:t>
            </a:r>
          </a:p>
          <a:p>
            <a:pPr defTabSz="914126"/>
            <a:r>
              <a:rPr lang="en-US" sz="1799" b="1" dirty="0">
                <a:solidFill>
                  <a:prstClr val="black"/>
                </a:solidFill>
                <a:latin typeface="Calibri" panose="020F0502020204030204"/>
              </a:rPr>
              <a:t>SAP FICO</a:t>
            </a:r>
          </a:p>
        </p:txBody>
      </p:sp>
      <p:pic>
        <p:nvPicPr>
          <p:cNvPr id="1028" name="Picture 4" descr="Woman Avatar Programmer Vector Images (over 300)">
            <a:extLst>
              <a:ext uri="{FF2B5EF4-FFF2-40B4-BE49-F238E27FC236}">
                <a16:creationId xmlns:a16="http://schemas.microsoft.com/office/drawing/2014/main" id="{D32D7675-0875-4646-8363-0BEACEC6A8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312" y="3932163"/>
            <a:ext cx="1971870" cy="207129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E358006-ED1F-4B77-B0ED-59845740409D}"/>
              </a:ext>
            </a:extLst>
          </p:cNvPr>
          <p:cNvSpPr txBox="1"/>
          <p:nvPr/>
        </p:nvSpPr>
        <p:spPr>
          <a:xfrm>
            <a:off x="281724" y="6003456"/>
            <a:ext cx="2687659" cy="646163"/>
          </a:xfrm>
          <a:prstGeom prst="rect">
            <a:avLst/>
          </a:prstGeom>
          <a:noFill/>
        </p:spPr>
        <p:txBody>
          <a:bodyPr wrap="square" rtlCol="0">
            <a:spAutoFit/>
          </a:bodyPr>
          <a:lstStyle/>
          <a:p>
            <a:pPr defTabSz="914126"/>
            <a:r>
              <a:rPr lang="en-US" sz="1799" dirty="0">
                <a:solidFill>
                  <a:prstClr val="black"/>
                </a:solidFill>
                <a:latin typeface="Calibri" panose="020F0502020204030204"/>
              </a:rPr>
              <a:t>Stella, ABAP Developer,</a:t>
            </a:r>
          </a:p>
          <a:p>
            <a:pPr defTabSz="914126"/>
            <a:r>
              <a:rPr lang="en-US" sz="1799" b="1" dirty="0">
                <a:solidFill>
                  <a:prstClr val="black"/>
                </a:solidFill>
                <a:latin typeface="Calibri" panose="020F0502020204030204"/>
              </a:rPr>
              <a:t>SAP SD</a:t>
            </a:r>
          </a:p>
        </p:txBody>
      </p:sp>
      <p:sp>
        <p:nvSpPr>
          <p:cNvPr id="3" name="Rectangle 2">
            <a:extLst>
              <a:ext uri="{FF2B5EF4-FFF2-40B4-BE49-F238E27FC236}">
                <a16:creationId xmlns:a16="http://schemas.microsoft.com/office/drawing/2014/main" id="{9F203248-13D1-4D5B-91C9-937CA32D1129}"/>
              </a:ext>
            </a:extLst>
          </p:cNvPr>
          <p:cNvSpPr/>
          <p:nvPr/>
        </p:nvSpPr>
        <p:spPr>
          <a:xfrm>
            <a:off x="3231885" y="1349051"/>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Create A/c documents</a:t>
            </a:r>
          </a:p>
        </p:txBody>
      </p:sp>
      <p:sp>
        <p:nvSpPr>
          <p:cNvPr id="16" name="Rectangle 15">
            <a:extLst>
              <a:ext uri="{FF2B5EF4-FFF2-40B4-BE49-F238E27FC236}">
                <a16:creationId xmlns:a16="http://schemas.microsoft.com/office/drawing/2014/main" id="{D2BB3141-C6DA-4D78-B8F6-28A016A11B2A}"/>
              </a:ext>
            </a:extLst>
          </p:cNvPr>
          <p:cNvSpPr/>
          <p:nvPr/>
        </p:nvSpPr>
        <p:spPr>
          <a:xfrm>
            <a:off x="3231885" y="1833834"/>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Manage Documents</a:t>
            </a:r>
          </a:p>
        </p:txBody>
      </p:sp>
      <p:sp>
        <p:nvSpPr>
          <p:cNvPr id="17" name="Rectangle 16">
            <a:extLst>
              <a:ext uri="{FF2B5EF4-FFF2-40B4-BE49-F238E27FC236}">
                <a16:creationId xmlns:a16="http://schemas.microsoft.com/office/drawing/2014/main" id="{37E48145-2DAA-4F18-8567-1F402C9C7B35}"/>
              </a:ext>
            </a:extLst>
          </p:cNvPr>
          <p:cNvSpPr/>
          <p:nvPr/>
        </p:nvSpPr>
        <p:spPr>
          <a:xfrm>
            <a:off x="3231885" y="2323233"/>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Search Documents</a:t>
            </a:r>
          </a:p>
        </p:txBody>
      </p:sp>
      <p:sp>
        <p:nvSpPr>
          <p:cNvPr id="18" name="Rectangle 17">
            <a:extLst>
              <a:ext uri="{FF2B5EF4-FFF2-40B4-BE49-F238E27FC236}">
                <a16:creationId xmlns:a16="http://schemas.microsoft.com/office/drawing/2014/main" id="{38F56087-4138-4E9D-A458-CFF0955EB7D8}"/>
              </a:ext>
            </a:extLst>
          </p:cNvPr>
          <p:cNvSpPr/>
          <p:nvPr/>
        </p:nvSpPr>
        <p:spPr>
          <a:xfrm>
            <a:off x="3231885" y="2813475"/>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Validate before save</a:t>
            </a:r>
          </a:p>
        </p:txBody>
      </p:sp>
      <p:sp>
        <p:nvSpPr>
          <p:cNvPr id="19" name="Rectangle 18">
            <a:extLst>
              <a:ext uri="{FF2B5EF4-FFF2-40B4-BE49-F238E27FC236}">
                <a16:creationId xmlns:a16="http://schemas.microsoft.com/office/drawing/2014/main" id="{5816BB24-F693-4083-BF18-C48ED493883F}"/>
              </a:ext>
            </a:extLst>
          </p:cNvPr>
          <p:cNvSpPr/>
          <p:nvPr/>
        </p:nvSpPr>
        <p:spPr>
          <a:xfrm>
            <a:off x="3231885" y="4044525"/>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Create Sales Orders</a:t>
            </a:r>
          </a:p>
        </p:txBody>
      </p:sp>
      <p:sp>
        <p:nvSpPr>
          <p:cNvPr id="20" name="Rectangle 19">
            <a:extLst>
              <a:ext uri="{FF2B5EF4-FFF2-40B4-BE49-F238E27FC236}">
                <a16:creationId xmlns:a16="http://schemas.microsoft.com/office/drawing/2014/main" id="{205FBEDD-D267-4C07-931C-6A05AFFD932F}"/>
              </a:ext>
            </a:extLst>
          </p:cNvPr>
          <p:cNvSpPr/>
          <p:nvPr/>
        </p:nvSpPr>
        <p:spPr>
          <a:xfrm>
            <a:off x="3231885" y="4529307"/>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Manage Sales Orders</a:t>
            </a:r>
          </a:p>
        </p:txBody>
      </p:sp>
      <p:sp>
        <p:nvSpPr>
          <p:cNvPr id="21" name="Rectangle 20">
            <a:extLst>
              <a:ext uri="{FF2B5EF4-FFF2-40B4-BE49-F238E27FC236}">
                <a16:creationId xmlns:a16="http://schemas.microsoft.com/office/drawing/2014/main" id="{4C0CE904-09BB-4728-8EFF-0391F121D50E}"/>
              </a:ext>
            </a:extLst>
          </p:cNvPr>
          <p:cNvSpPr/>
          <p:nvPr/>
        </p:nvSpPr>
        <p:spPr>
          <a:xfrm>
            <a:off x="3231885" y="5018707"/>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Search/Filter Sales Order</a:t>
            </a:r>
          </a:p>
        </p:txBody>
      </p:sp>
      <p:sp>
        <p:nvSpPr>
          <p:cNvPr id="22" name="Rectangle 21">
            <a:extLst>
              <a:ext uri="{FF2B5EF4-FFF2-40B4-BE49-F238E27FC236}">
                <a16:creationId xmlns:a16="http://schemas.microsoft.com/office/drawing/2014/main" id="{6BD68655-A88C-4D73-B6F0-C11E630AFD56}"/>
              </a:ext>
            </a:extLst>
          </p:cNvPr>
          <p:cNvSpPr/>
          <p:nvPr/>
        </p:nvSpPr>
        <p:spPr>
          <a:xfrm>
            <a:off x="3231885" y="5508949"/>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Compute Sales total</a:t>
            </a:r>
          </a:p>
        </p:txBody>
      </p:sp>
      <p:sp>
        <p:nvSpPr>
          <p:cNvPr id="4" name="Rectangle 3">
            <a:extLst>
              <a:ext uri="{FF2B5EF4-FFF2-40B4-BE49-F238E27FC236}">
                <a16:creationId xmlns:a16="http://schemas.microsoft.com/office/drawing/2014/main" id="{D2A4031F-07B8-4563-B143-6DCFD57B54AF}"/>
              </a:ext>
            </a:extLst>
          </p:cNvPr>
          <p:cNvSpPr/>
          <p:nvPr/>
        </p:nvSpPr>
        <p:spPr>
          <a:xfrm>
            <a:off x="6858813" y="867362"/>
            <a:ext cx="2055081" cy="64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UI</a:t>
            </a:r>
          </a:p>
        </p:txBody>
      </p:sp>
      <p:sp>
        <p:nvSpPr>
          <p:cNvPr id="23" name="Rectangle 22">
            <a:extLst>
              <a:ext uri="{FF2B5EF4-FFF2-40B4-BE49-F238E27FC236}">
                <a16:creationId xmlns:a16="http://schemas.microsoft.com/office/drawing/2014/main" id="{049C36E1-3CFB-483F-8058-19E1C267913F}"/>
              </a:ext>
            </a:extLst>
          </p:cNvPr>
          <p:cNvSpPr/>
          <p:nvPr/>
        </p:nvSpPr>
        <p:spPr>
          <a:xfrm>
            <a:off x="6760366" y="1770793"/>
            <a:ext cx="2251977" cy="93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Application Code</a:t>
            </a:r>
          </a:p>
          <a:p>
            <a:pPr algn="ctr" defTabSz="914126"/>
            <a:r>
              <a:rPr lang="en-US" sz="1799" dirty="0">
                <a:solidFill>
                  <a:prstClr val="white"/>
                </a:solidFill>
                <a:latin typeface="Calibri" panose="020F0502020204030204"/>
              </a:rPr>
              <a:t>I, U, D, S, V</a:t>
            </a:r>
          </a:p>
        </p:txBody>
      </p:sp>
      <p:sp>
        <p:nvSpPr>
          <p:cNvPr id="5" name="Flowchart: Magnetic Disk 4">
            <a:extLst>
              <a:ext uri="{FF2B5EF4-FFF2-40B4-BE49-F238E27FC236}">
                <a16:creationId xmlns:a16="http://schemas.microsoft.com/office/drawing/2014/main" id="{42F73FD4-DD7A-432C-A9E1-A349E738EA5E}"/>
              </a:ext>
            </a:extLst>
          </p:cNvPr>
          <p:cNvSpPr/>
          <p:nvPr/>
        </p:nvSpPr>
        <p:spPr>
          <a:xfrm>
            <a:off x="7447741" y="3018346"/>
            <a:ext cx="877226" cy="6155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cxnSp>
        <p:nvCxnSpPr>
          <p:cNvPr id="7" name="Straight Arrow Connector 6">
            <a:extLst>
              <a:ext uri="{FF2B5EF4-FFF2-40B4-BE49-F238E27FC236}">
                <a16:creationId xmlns:a16="http://schemas.microsoft.com/office/drawing/2014/main" id="{0FB9C787-E5AA-424F-AC8B-F29B28289961}"/>
              </a:ext>
            </a:extLst>
          </p:cNvPr>
          <p:cNvCxnSpPr>
            <a:cxnSpLocks/>
            <a:stCxn id="4" idx="2"/>
            <a:endCxn id="23" idx="0"/>
          </p:cNvCxnSpPr>
          <p:nvPr/>
        </p:nvCxnSpPr>
        <p:spPr>
          <a:xfrm>
            <a:off x="7886354" y="1507909"/>
            <a:ext cx="1" cy="2628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E5ACBE-D89E-4079-A5A1-2AC1C775DD84}"/>
              </a:ext>
            </a:extLst>
          </p:cNvPr>
          <p:cNvCxnSpPr>
            <a:cxnSpLocks/>
            <a:stCxn id="23" idx="2"/>
            <a:endCxn id="5" idx="1"/>
          </p:cNvCxnSpPr>
          <p:nvPr/>
        </p:nvCxnSpPr>
        <p:spPr>
          <a:xfrm>
            <a:off x="7886354" y="2710584"/>
            <a:ext cx="0" cy="307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Gear icon - Free download on Iconfinder">
            <a:extLst>
              <a:ext uri="{FF2B5EF4-FFF2-40B4-BE49-F238E27FC236}">
                <a16:creationId xmlns:a16="http://schemas.microsoft.com/office/drawing/2014/main" id="{715338E3-9819-47E3-9F7C-61E446125A9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591" y="2156437"/>
            <a:ext cx="848058" cy="84805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69ABBC6-8B91-485E-BF02-8EA594C9E44F}"/>
              </a:ext>
            </a:extLst>
          </p:cNvPr>
          <p:cNvSpPr/>
          <p:nvPr/>
        </p:nvSpPr>
        <p:spPr>
          <a:xfrm>
            <a:off x="6858813" y="3883110"/>
            <a:ext cx="2055081" cy="64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UI</a:t>
            </a:r>
          </a:p>
        </p:txBody>
      </p:sp>
      <p:sp>
        <p:nvSpPr>
          <p:cNvPr id="33" name="Rectangle 32">
            <a:extLst>
              <a:ext uri="{FF2B5EF4-FFF2-40B4-BE49-F238E27FC236}">
                <a16:creationId xmlns:a16="http://schemas.microsoft.com/office/drawing/2014/main" id="{BD18FB33-CBBE-433F-AA39-C20A68D4FA2A}"/>
              </a:ext>
            </a:extLst>
          </p:cNvPr>
          <p:cNvSpPr/>
          <p:nvPr/>
        </p:nvSpPr>
        <p:spPr>
          <a:xfrm>
            <a:off x="6760366" y="4786540"/>
            <a:ext cx="2251977" cy="93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Application Code</a:t>
            </a:r>
          </a:p>
          <a:p>
            <a:pPr algn="ctr" defTabSz="914126"/>
            <a:r>
              <a:rPr lang="en-US" sz="1799" dirty="0">
                <a:solidFill>
                  <a:prstClr val="white"/>
                </a:solidFill>
                <a:latin typeface="Calibri" panose="020F0502020204030204"/>
              </a:rPr>
              <a:t>I, U, D, S, V</a:t>
            </a:r>
          </a:p>
        </p:txBody>
      </p:sp>
      <p:sp>
        <p:nvSpPr>
          <p:cNvPr id="34" name="Flowchart: Magnetic Disk 33">
            <a:extLst>
              <a:ext uri="{FF2B5EF4-FFF2-40B4-BE49-F238E27FC236}">
                <a16:creationId xmlns:a16="http://schemas.microsoft.com/office/drawing/2014/main" id="{9139392A-0385-4F24-A0A8-12B961112713}"/>
              </a:ext>
            </a:extLst>
          </p:cNvPr>
          <p:cNvSpPr/>
          <p:nvPr/>
        </p:nvSpPr>
        <p:spPr>
          <a:xfrm>
            <a:off x="7447741" y="6034094"/>
            <a:ext cx="877226" cy="6155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cxnSp>
        <p:nvCxnSpPr>
          <p:cNvPr id="35" name="Straight Arrow Connector 34">
            <a:extLst>
              <a:ext uri="{FF2B5EF4-FFF2-40B4-BE49-F238E27FC236}">
                <a16:creationId xmlns:a16="http://schemas.microsoft.com/office/drawing/2014/main" id="{2E6F856D-D6B9-4FC0-8588-1250C2542A78}"/>
              </a:ext>
            </a:extLst>
          </p:cNvPr>
          <p:cNvCxnSpPr>
            <a:cxnSpLocks/>
            <a:stCxn id="32" idx="2"/>
            <a:endCxn id="33" idx="0"/>
          </p:cNvCxnSpPr>
          <p:nvPr/>
        </p:nvCxnSpPr>
        <p:spPr>
          <a:xfrm>
            <a:off x="7886354" y="4523657"/>
            <a:ext cx="1" cy="2628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8247B1-18B4-42B9-9B32-E5D3C04703C2}"/>
              </a:ext>
            </a:extLst>
          </p:cNvPr>
          <p:cNvCxnSpPr>
            <a:cxnSpLocks/>
            <a:stCxn id="33" idx="2"/>
            <a:endCxn id="34" idx="1"/>
          </p:cNvCxnSpPr>
          <p:nvPr/>
        </p:nvCxnSpPr>
        <p:spPr>
          <a:xfrm>
            <a:off x="7886354" y="5726331"/>
            <a:ext cx="0" cy="307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6" descr="Gear icon - Free download on Iconfinder">
            <a:extLst>
              <a:ext uri="{FF2B5EF4-FFF2-40B4-BE49-F238E27FC236}">
                <a16:creationId xmlns:a16="http://schemas.microsoft.com/office/drawing/2014/main" id="{794D3930-41CA-4A94-AA08-B7FB122C4FA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591" y="5172184"/>
            <a:ext cx="848058" cy="84805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813ABDC-5B87-431F-9E41-C71BADDAAFBD}"/>
              </a:ext>
            </a:extLst>
          </p:cNvPr>
          <p:cNvSpPr txBox="1"/>
          <p:nvPr/>
        </p:nvSpPr>
        <p:spPr>
          <a:xfrm>
            <a:off x="9352507" y="1209864"/>
            <a:ext cx="2620877" cy="2123105"/>
          </a:xfrm>
          <a:prstGeom prst="rect">
            <a:avLst/>
          </a:prstGeom>
          <a:noFill/>
        </p:spPr>
        <p:txBody>
          <a:bodyPr wrap="square" rtlCol="0">
            <a:spAutoFit/>
          </a:bodyPr>
          <a:lstStyle/>
          <a:p>
            <a:pPr defTabSz="914126"/>
            <a:r>
              <a:rPr lang="en-US" sz="1799" b="1" dirty="0">
                <a:solidFill>
                  <a:prstClr val="black"/>
                </a:solidFill>
                <a:latin typeface="Calibri" panose="020F0502020204030204"/>
              </a:rPr>
              <a:t>Common needs</a:t>
            </a:r>
          </a:p>
          <a:p>
            <a:pPr defTabSz="914126"/>
            <a:endParaRPr lang="en-US" sz="1799" dirty="0">
              <a:solidFill>
                <a:prstClr val="black"/>
              </a:solidFill>
              <a:latin typeface="Calibri" panose="020F0502020204030204"/>
            </a:endParaRPr>
          </a:p>
          <a:p>
            <a:pPr marL="285664" indent="-285664" defTabSz="914126">
              <a:buFont typeface="Arial" panose="020B0604020202020204" pitchFamily="34" charset="0"/>
              <a:buChar char="•"/>
            </a:pPr>
            <a:r>
              <a:rPr lang="en-US" sz="1600" dirty="0">
                <a:solidFill>
                  <a:prstClr val="black"/>
                </a:solidFill>
                <a:latin typeface="Calibri" panose="020F0502020204030204"/>
              </a:rPr>
              <a:t>Create application logic</a:t>
            </a:r>
          </a:p>
          <a:p>
            <a:pPr marL="285664" indent="-285664" defTabSz="914126">
              <a:buFont typeface="Arial" panose="020B0604020202020204" pitchFamily="34" charset="0"/>
              <a:buChar char="•"/>
            </a:pPr>
            <a:r>
              <a:rPr lang="en-US" sz="1600" dirty="0">
                <a:solidFill>
                  <a:prstClr val="black"/>
                </a:solidFill>
                <a:latin typeface="Calibri" panose="020F0502020204030204"/>
              </a:rPr>
              <a:t>Insert, update, delete, validate, select data</a:t>
            </a:r>
          </a:p>
          <a:p>
            <a:pPr marL="285664" indent="-285664" defTabSz="914126">
              <a:buFont typeface="Arial" panose="020B0604020202020204" pitchFamily="34" charset="0"/>
              <a:buChar char="•"/>
            </a:pPr>
            <a:r>
              <a:rPr lang="en-US" sz="1600" dirty="0">
                <a:solidFill>
                  <a:prstClr val="black"/>
                </a:solidFill>
                <a:latin typeface="Calibri" panose="020F0502020204030204"/>
              </a:rPr>
              <a:t>Perform validations</a:t>
            </a:r>
          </a:p>
          <a:p>
            <a:pPr marL="285664" indent="-285664" defTabSz="914126">
              <a:buFont typeface="Arial" panose="020B0604020202020204" pitchFamily="34" charset="0"/>
              <a:buChar char="•"/>
            </a:pPr>
            <a:r>
              <a:rPr lang="en-US" sz="1600" dirty="0">
                <a:solidFill>
                  <a:prstClr val="black"/>
                </a:solidFill>
                <a:latin typeface="Calibri" panose="020F0502020204030204"/>
              </a:rPr>
              <a:t>Check customizing</a:t>
            </a:r>
          </a:p>
          <a:p>
            <a:pPr marL="285664" indent="-285664" defTabSz="914126">
              <a:buFont typeface="Arial" panose="020B0604020202020204" pitchFamily="34" charset="0"/>
              <a:buChar char="•"/>
            </a:pPr>
            <a:r>
              <a:rPr lang="en-US" sz="1600" dirty="0">
                <a:solidFill>
                  <a:prstClr val="black"/>
                </a:solidFill>
                <a:latin typeface="Calibri" panose="020F0502020204030204"/>
              </a:rPr>
              <a:t>Handle locks</a:t>
            </a:r>
          </a:p>
        </p:txBody>
      </p:sp>
      <p:sp>
        <p:nvSpPr>
          <p:cNvPr id="30" name="Rectangle 29">
            <a:extLst>
              <a:ext uri="{FF2B5EF4-FFF2-40B4-BE49-F238E27FC236}">
                <a16:creationId xmlns:a16="http://schemas.microsoft.com/office/drawing/2014/main" id="{36669467-46ED-42CF-B3CE-1995990F19B4}"/>
              </a:ext>
            </a:extLst>
          </p:cNvPr>
          <p:cNvSpPr/>
          <p:nvPr/>
        </p:nvSpPr>
        <p:spPr>
          <a:xfrm>
            <a:off x="9352508" y="3763054"/>
            <a:ext cx="2741713" cy="2153875"/>
          </a:xfrm>
          <a:prstGeom prst="rect">
            <a:avLst/>
          </a:prstGeom>
        </p:spPr>
        <p:txBody>
          <a:bodyPr wrap="square">
            <a:spAutoFit/>
          </a:bodyPr>
          <a:lstStyle/>
          <a:p>
            <a:pPr defTabSz="914126"/>
            <a:r>
              <a:rPr lang="en-US" sz="1799" b="1" dirty="0">
                <a:solidFill>
                  <a:prstClr val="black"/>
                </a:solidFill>
                <a:latin typeface="Calibri" panose="020F0502020204030204"/>
              </a:rPr>
              <a:t>Challenges</a:t>
            </a:r>
          </a:p>
          <a:p>
            <a:pPr defTabSz="914126"/>
            <a:endParaRPr lang="en-US" sz="1799" dirty="0">
              <a:solidFill>
                <a:prstClr val="black"/>
              </a:solidFill>
              <a:latin typeface="Calibri" panose="020F0502020204030204"/>
            </a:endParaRPr>
          </a:p>
          <a:p>
            <a:pPr marL="285664" indent="-285664" defTabSz="914126">
              <a:buFont typeface="Arial" panose="020B0604020202020204" pitchFamily="34" charset="0"/>
              <a:buChar char="•"/>
            </a:pPr>
            <a:r>
              <a:rPr lang="en-US" sz="1600" dirty="0">
                <a:solidFill>
                  <a:prstClr val="black"/>
                </a:solidFill>
                <a:latin typeface="Calibri" panose="020F0502020204030204"/>
              </a:rPr>
              <a:t>Thinks differently</a:t>
            </a:r>
          </a:p>
          <a:p>
            <a:pPr marL="285664" indent="-285664" defTabSz="914126">
              <a:buFont typeface="Arial" panose="020B0604020202020204" pitchFamily="34" charset="0"/>
              <a:buChar char="•"/>
            </a:pPr>
            <a:r>
              <a:rPr lang="en-US" sz="1600" dirty="0">
                <a:solidFill>
                  <a:prstClr val="black"/>
                </a:solidFill>
                <a:latin typeface="Calibri" panose="020F0502020204030204"/>
              </a:rPr>
              <a:t>Adapt application code</a:t>
            </a:r>
          </a:p>
          <a:p>
            <a:pPr marL="285664" indent="-285664" defTabSz="914126">
              <a:buFont typeface="Arial" panose="020B0604020202020204" pitchFamily="34" charset="0"/>
              <a:buChar char="•"/>
            </a:pPr>
            <a:r>
              <a:rPr lang="en-US" sz="1600" dirty="0">
                <a:solidFill>
                  <a:prstClr val="black"/>
                </a:solidFill>
                <a:latin typeface="Calibri" panose="020F0502020204030204"/>
              </a:rPr>
              <a:t>High maintenance</a:t>
            </a:r>
          </a:p>
          <a:p>
            <a:pPr marL="285664" indent="-285664" defTabSz="914126">
              <a:buFont typeface="Arial" panose="020B0604020202020204" pitchFamily="34" charset="0"/>
              <a:buChar char="•"/>
            </a:pPr>
            <a:r>
              <a:rPr lang="en-US" sz="1600" dirty="0">
                <a:solidFill>
                  <a:prstClr val="black"/>
                </a:solidFill>
                <a:latin typeface="Calibri" panose="020F0502020204030204"/>
              </a:rPr>
              <a:t>No standardization</a:t>
            </a:r>
          </a:p>
          <a:p>
            <a:pPr marL="285664" indent="-285664" defTabSz="914126">
              <a:buFont typeface="Arial" panose="020B0604020202020204" pitchFamily="34" charset="0"/>
              <a:buChar char="•"/>
            </a:pPr>
            <a:r>
              <a:rPr lang="en-US" sz="1600" dirty="0">
                <a:solidFill>
                  <a:prstClr val="black"/>
                </a:solidFill>
                <a:latin typeface="Calibri" panose="020F0502020204030204"/>
              </a:rPr>
              <a:t>Different coding practices</a:t>
            </a:r>
          </a:p>
          <a:p>
            <a:pPr marL="285664" indent="-285664" defTabSz="914126">
              <a:buFont typeface="Arial" panose="020B0604020202020204" pitchFamily="34" charset="0"/>
              <a:buChar char="•"/>
            </a:pPr>
            <a:r>
              <a:rPr lang="en-US" sz="1600" dirty="0">
                <a:solidFill>
                  <a:prstClr val="black"/>
                </a:solidFill>
                <a:latin typeface="Calibri" panose="020F0502020204030204"/>
              </a:rPr>
              <a:t>Lack of standard</a:t>
            </a:r>
            <a:endParaRPr lang="en-US" sz="1799" dirty="0">
              <a:solidFill>
                <a:prstClr val="black"/>
              </a:solidFill>
              <a:latin typeface="Calibri" panose="020F0502020204030204"/>
            </a:endParaRPr>
          </a:p>
        </p:txBody>
      </p:sp>
    </p:spTree>
    <p:extLst>
      <p:ext uri="{BB962C8B-B14F-4D97-AF65-F5344CB8AC3E}">
        <p14:creationId xmlns:p14="http://schemas.microsoft.com/office/powerpoint/2010/main" val="265577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p:cTn id="94" dur="500" fill="hold"/>
                                        <p:tgtEl>
                                          <p:spTgt spid="30"/>
                                        </p:tgtEl>
                                        <p:attrNameLst>
                                          <p:attrName>ppt_w</p:attrName>
                                        </p:attrNameLst>
                                      </p:cBhvr>
                                      <p:tavLst>
                                        <p:tav tm="0">
                                          <p:val>
                                            <p:fltVal val="0"/>
                                          </p:val>
                                        </p:tav>
                                        <p:tav tm="100000">
                                          <p:val>
                                            <p:strVal val="#ppt_w"/>
                                          </p:val>
                                        </p:tav>
                                      </p:tavLst>
                                    </p:anim>
                                    <p:anim calcmode="lin" valueType="num">
                                      <p:cBhvr>
                                        <p:cTn id="95" dur="500" fill="hold"/>
                                        <p:tgtEl>
                                          <p:spTgt spid="30"/>
                                        </p:tgtEl>
                                        <p:attrNameLst>
                                          <p:attrName>ppt_h</p:attrName>
                                        </p:attrNameLst>
                                      </p:cBhvr>
                                      <p:tavLst>
                                        <p:tav tm="0">
                                          <p:val>
                                            <p:fltVal val="0"/>
                                          </p:val>
                                        </p:tav>
                                        <p:tav tm="100000">
                                          <p:val>
                                            <p:strVal val="#ppt_h"/>
                                          </p:val>
                                        </p:tav>
                                      </p:tavLst>
                                    </p:anim>
                                    <p:animEffect transition="in" filter="fade">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3" grpId="0" animBg="1"/>
      <p:bldP spid="16" grpId="0" animBg="1"/>
      <p:bldP spid="17" grpId="0" animBg="1"/>
      <p:bldP spid="18" grpId="0" animBg="1"/>
      <p:bldP spid="19" grpId="0" animBg="1"/>
      <p:bldP spid="20" grpId="0" animBg="1"/>
      <p:bldP spid="21" grpId="0" animBg="1"/>
      <p:bldP spid="22" grpId="0" animBg="1"/>
      <p:bldP spid="4" grpId="0" animBg="1"/>
      <p:bldP spid="23" grpId="0" animBg="1"/>
      <p:bldP spid="5" grpId="0" animBg="1"/>
      <p:bldP spid="32" grpId="0" animBg="1"/>
      <p:bldP spid="33" grpId="0" animBg="1"/>
      <p:bldP spid="34" grpId="0" animBg="1"/>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06" descr="Evolution of the ABAP Programming Model | SAP Blogs"/>
          <p:cNvPicPr>
            <a:picLocks noChangeAspect="1" noChangeArrowheads="1"/>
          </p:cNvPicPr>
          <p:nvPr/>
        </p:nvPicPr>
        <p:blipFill rotWithShape="1">
          <a:blip r:embed="rId2">
            <a:extLst>
              <a:ext uri="{28A0092B-C50C-407E-A947-70E740481C1C}">
                <a14:useLocalDpi xmlns:a14="http://schemas.microsoft.com/office/drawing/2010/main" val="0"/>
              </a:ext>
            </a:extLst>
          </a:blip>
          <a:srcRect t="10345" b="4326"/>
          <a:stretch/>
        </p:blipFill>
        <p:spPr bwMode="auto">
          <a:xfrm>
            <a:off x="617266" y="1268760"/>
            <a:ext cx="10877746" cy="5112568"/>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0"/>
          <p:cNvSpPr>
            <a:spLocks noGrp="1"/>
          </p:cNvSpPr>
          <p:nvPr>
            <p:ph type="title"/>
          </p:nvPr>
        </p:nvSpPr>
        <p:spPr>
          <a:xfrm>
            <a:off x="189756" y="260648"/>
            <a:ext cx="10969943" cy="711081"/>
          </a:xfrm>
        </p:spPr>
        <p:txBody>
          <a:bodyPr>
            <a:noAutofit/>
          </a:bodyPr>
          <a:lstStyle/>
          <a:p>
            <a:r>
              <a:rPr lang="en-US" dirty="0">
                <a:latin typeface="Cooper Black" panose="0208090404030B020404" pitchFamily="18" charset="0"/>
              </a:rPr>
              <a:t>Evolution of ABAP Programming Model</a:t>
            </a:r>
          </a:p>
        </p:txBody>
      </p:sp>
      <p:pic>
        <p:nvPicPr>
          <p:cNvPr id="22" name="Picture 21">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3"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Tree>
    <p:extLst>
      <p:ext uri="{BB962C8B-B14F-4D97-AF65-F5344CB8AC3E}">
        <p14:creationId xmlns:p14="http://schemas.microsoft.com/office/powerpoint/2010/main" val="342283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4801" y="0"/>
            <a:ext cx="10969943" cy="711081"/>
          </a:xfrm>
        </p:spPr>
        <p:txBody>
          <a:bodyPr>
            <a:noAutofit/>
          </a:bodyPr>
          <a:lstStyle/>
          <a:p>
            <a:r>
              <a:rPr lang="en-IN" dirty="0">
                <a:latin typeface="Cooper Black" panose="0208090404030B020404" pitchFamily="18" charset="0"/>
              </a:rPr>
              <a:t>Restful ABAP Programming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1026" name="Picture 2" descr="C:\Users\Anubhav\AppData\Local\Temp\SNAGHTMLb41d92c.PNG">
            <a:extLst>
              <a:ext uri="{FF2B5EF4-FFF2-40B4-BE49-F238E27FC236}">
                <a16:creationId xmlns:a16="http://schemas.microsoft.com/office/drawing/2014/main" id="{E9822429-87D0-4430-9EB2-2E66584E7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64" y="699185"/>
            <a:ext cx="10660414" cy="5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21795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65802"/>
            <a:ext cx="10969943" cy="711081"/>
          </a:xfrm>
        </p:spPr>
        <p:txBody>
          <a:bodyPr>
            <a:noAutofit/>
          </a:bodyPr>
          <a:lstStyle/>
          <a:p>
            <a:r>
              <a:rPr lang="en-IN" dirty="0">
                <a:latin typeface="Cooper Black" panose="0208090404030B020404" pitchFamily="18" charset="0"/>
              </a:rPr>
              <a:t>Restful ABAP Programming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6" name="Rectangle 5"/>
          <p:cNvSpPr/>
          <p:nvPr/>
        </p:nvSpPr>
        <p:spPr>
          <a:xfrm>
            <a:off x="264196" y="962678"/>
            <a:ext cx="10821062" cy="1754326"/>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ABAP RESTful programming model defines the architecture for efficient end-to-end development of intrinsically SAP HANA-optimized OData services (such as Fiori apps) in SAP Business Technology Platform ABAP Environment. It supports the development of all types of Fiori applications as well as A2X services. It is based on technologies and frameworks such as Core Data Services (CDS) for defining semantically rich data models and a service model infrastructure for creating OData services with bindings to an OData protocol and ABAP-based application services for custom logic and SAPUI5-based user interfaces .</a:t>
            </a:r>
          </a:p>
        </p:txBody>
      </p:sp>
      <p:sp>
        <p:nvSpPr>
          <p:cNvPr id="8" name="TextBox 7">
            <a:extLst>
              <a:ext uri="{FF2B5EF4-FFF2-40B4-BE49-F238E27FC236}">
                <a16:creationId xmlns:a16="http://schemas.microsoft.com/office/drawing/2014/main" id="{3FB0C4FA-4138-4FBD-A4A5-B9CAD03D9AE6}"/>
              </a:ext>
            </a:extLst>
          </p:cNvPr>
          <p:cNvSpPr txBox="1"/>
          <p:nvPr/>
        </p:nvSpPr>
        <p:spPr>
          <a:xfrm>
            <a:off x="264196" y="2924944"/>
            <a:ext cx="8904453" cy="2031325"/>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The whole architecture is based on</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CDS views – will helps you to create semantically rich data model.</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Business Object here is a node inside a tree data structure which is achieved by using </a:t>
            </a:r>
            <a:r>
              <a:rPr kumimoji="0" lang="en-IN" sz="1800" b="1" i="0" u="none" strike="noStrike" kern="1200" cap="none" spc="0" normalizeH="0" baseline="0" noProof="0" dirty="0">
                <a:ln>
                  <a:noFill/>
                </a:ln>
                <a:solidFill>
                  <a:prstClr val="black"/>
                </a:solidFill>
                <a:effectLst/>
                <a:uLnTx/>
                <a:uFillTx/>
                <a:latin typeface="Calibri"/>
                <a:ea typeface="+mn-ea"/>
                <a:cs typeface="+mn-cs"/>
              </a:rPr>
              <a:t>root </a:t>
            </a:r>
            <a:r>
              <a:rPr kumimoji="0" lang="en-IN" sz="1800" b="0" i="0" u="none" strike="noStrike" kern="1200" cap="none" spc="0" normalizeH="0" baseline="0" noProof="0" dirty="0">
                <a:ln>
                  <a:noFill/>
                </a:ln>
                <a:solidFill>
                  <a:prstClr val="black"/>
                </a:solidFill>
                <a:effectLst/>
                <a:uLnTx/>
                <a:uFillTx/>
                <a:latin typeface="Calibri"/>
                <a:ea typeface="+mn-ea"/>
                <a:cs typeface="+mn-cs"/>
              </a:rPr>
              <a:t>keyword at CDS view level, this is needed only if we want to add transactional capability.</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Finally create a service using service definition and service binding .</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binding will confirm the Purpose of service – API or Fiori.</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UI layer with the Fiori app using elements.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15966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88640"/>
            <a:ext cx="10969943" cy="711081"/>
          </a:xfrm>
        </p:spPr>
        <p:txBody>
          <a:bodyPr>
            <a:noAutofit/>
          </a:bodyPr>
          <a:lstStyle/>
          <a:p>
            <a:r>
              <a:rPr lang="en-US" dirty="0">
                <a:latin typeface="Cooper Black" panose="0208090404030B020404" pitchFamily="18" charset="0"/>
              </a:rPr>
              <a:t>RAP – The Big picture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4" name="Picture 3">
            <a:extLst>
              <a:ext uri="{FF2B5EF4-FFF2-40B4-BE49-F238E27FC236}">
                <a16:creationId xmlns:a16="http://schemas.microsoft.com/office/drawing/2014/main" id="{8145F746-C7DB-40B4-A495-B7BFD7574BA8}"/>
              </a:ext>
            </a:extLst>
          </p:cNvPr>
          <p:cNvPicPr>
            <a:picLocks noChangeAspect="1"/>
          </p:cNvPicPr>
          <p:nvPr/>
        </p:nvPicPr>
        <p:blipFill>
          <a:blip r:embed="rId3"/>
          <a:stretch>
            <a:fillRect/>
          </a:stretch>
        </p:blipFill>
        <p:spPr>
          <a:xfrm>
            <a:off x="631896" y="1019868"/>
            <a:ext cx="10647606" cy="5421075"/>
          </a:xfrm>
          <a:prstGeom prst="rect">
            <a:avLst/>
          </a:prstGeom>
        </p:spPr>
      </p:pic>
      <p:sp>
        <p:nvSpPr>
          <p:cNvPr id="5" name="Arrow: Chevron 4">
            <a:extLst>
              <a:ext uri="{FF2B5EF4-FFF2-40B4-BE49-F238E27FC236}">
                <a16:creationId xmlns:a16="http://schemas.microsoft.com/office/drawing/2014/main" id="{597E510F-CB67-4E18-9CDA-8EF06C0A864E}"/>
              </a:ext>
            </a:extLst>
          </p:cNvPr>
          <p:cNvSpPr/>
          <p:nvPr/>
        </p:nvSpPr>
        <p:spPr>
          <a:xfrm rot="16200000">
            <a:off x="1348772" y="2774040"/>
            <a:ext cx="480187" cy="63797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596B3169-F93B-41EC-9B8D-D09E4395AC7D}"/>
              </a:ext>
            </a:extLst>
          </p:cNvPr>
          <p:cNvSpPr/>
          <p:nvPr/>
        </p:nvSpPr>
        <p:spPr>
          <a:xfrm rot="16200000">
            <a:off x="1348771" y="5006288"/>
            <a:ext cx="480187" cy="63797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0" name="Picture 2" descr="Want Clipart Consumer Market - Consumer Vs Industrial Marketing, HD Png  Download , Transparent Png Image - PNGitem">
            <a:extLst>
              <a:ext uri="{FF2B5EF4-FFF2-40B4-BE49-F238E27FC236}">
                <a16:creationId xmlns:a16="http://schemas.microsoft.com/office/drawing/2014/main" id="{C9526CD2-7E5F-4561-8043-F3F9F4C787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4492" y="75925"/>
            <a:ext cx="2736304" cy="9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599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88640"/>
            <a:ext cx="10969943" cy="711081"/>
          </a:xfrm>
        </p:spPr>
        <p:txBody>
          <a:bodyPr>
            <a:noAutofit/>
          </a:bodyPr>
          <a:lstStyle/>
          <a:p>
            <a:r>
              <a:rPr lang="en-US" dirty="0">
                <a:latin typeface="Cooper Black" panose="0208090404030B020404" pitchFamily="18" charset="0"/>
              </a:rPr>
              <a:t>What is a Business Object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a:extLst>
              <a:ext uri="{FF2B5EF4-FFF2-40B4-BE49-F238E27FC236}">
                <a16:creationId xmlns:a16="http://schemas.microsoft.com/office/drawing/2014/main" id="{67232246-264A-4420-A97D-6B0AB74A15A2}"/>
              </a:ext>
            </a:extLst>
          </p:cNvPr>
          <p:cNvPicPr>
            <a:picLocks noChangeAspect="1"/>
          </p:cNvPicPr>
          <p:nvPr/>
        </p:nvPicPr>
        <p:blipFill>
          <a:blip r:embed="rId3"/>
          <a:stretch>
            <a:fillRect/>
          </a:stretch>
        </p:blipFill>
        <p:spPr>
          <a:xfrm>
            <a:off x="981844" y="1076741"/>
            <a:ext cx="9624894" cy="5395428"/>
          </a:xfrm>
          <a:prstGeom prst="rect">
            <a:avLst/>
          </a:prstGeom>
        </p:spPr>
      </p:pic>
    </p:spTree>
    <p:extLst>
      <p:ext uri="{BB962C8B-B14F-4D97-AF65-F5344CB8AC3E}">
        <p14:creationId xmlns:p14="http://schemas.microsoft.com/office/powerpoint/2010/main" val="1849561168"/>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8174</TotalTime>
  <Words>716</Words>
  <Application>Microsoft Office PowerPoint</Application>
  <PresentationFormat>Custom</PresentationFormat>
  <Paragraphs>122</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Cooper Black</vt:lpstr>
      <vt:lpstr>Open Sans</vt:lpstr>
      <vt:lpstr>Segoe UI</vt:lpstr>
      <vt:lpstr>Segoe UI Black</vt:lpstr>
      <vt:lpstr>Office Theme</vt:lpstr>
      <vt:lpstr>SAP S/4HANA CDS, SAC Training Day 5</vt:lpstr>
      <vt:lpstr>Agenda – Day 5</vt:lpstr>
      <vt:lpstr>OVP Applications in S/4HANA</vt:lpstr>
      <vt:lpstr>PowerPoint Presentation</vt:lpstr>
      <vt:lpstr>Evolution of ABAP Programming Model</vt:lpstr>
      <vt:lpstr>Restful ABAP Programming</vt:lpstr>
      <vt:lpstr>Restful ABAP Programming</vt:lpstr>
      <vt:lpstr>RAP – The Big picture</vt:lpstr>
      <vt:lpstr>What is a Business Object</vt:lpstr>
      <vt:lpstr>Types of Implementation (Scenario) </vt:lpstr>
      <vt:lpstr>BO runtime implementation types</vt:lpstr>
      <vt:lpstr>BO runtime implementation types</vt:lpstr>
      <vt:lpstr>Explanation of Flight Data Model</vt:lpstr>
      <vt:lpstr>Flow of Development (Unmanaged Scenario)</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214</cp:revision>
  <dcterms:created xsi:type="dcterms:W3CDTF">2013-09-12T13:05:01Z</dcterms:created>
  <dcterms:modified xsi:type="dcterms:W3CDTF">2023-12-05T14:48:48Z</dcterms:modified>
</cp:coreProperties>
</file>