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509" r:id="rId2"/>
    <p:sldId id="510" r:id="rId3"/>
    <p:sldId id="512" r:id="rId4"/>
    <p:sldId id="513" r:id="rId5"/>
    <p:sldId id="5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48E4-9348-4467-A391-AC91F1B1E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1366-62CD-49A8-A701-75C1E2A53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09C2-3892-4AF6-BA8C-35E8E1C4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54C8-C95A-4BAF-8165-37145446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403A-959C-4C1A-A5C4-07C4F0D3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48BC-899D-4114-BE4D-9EC322B1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6B1A-447D-4FE7-85B8-870D5672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A09C-8164-4257-8BD5-79016980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A90C-49FF-456D-8931-0C86351B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C0DA-4E97-4499-B404-0199FD0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AEAEB-1832-4D91-9FAE-5867F3935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1AF6A-1B10-49D2-8829-7AAD4184B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EC12-183B-4F53-B3F9-AE85D78C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638D-4B63-4699-90E9-A035BB14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B060-A7A3-49A0-BD0C-F660E0E9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77EC-60C3-4DD6-A124-9636BA81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B7BA-BA64-403C-9ADE-1C5E2A9B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2D8D-E13F-4731-95C0-FBC57BFE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A767-C763-4DE6-ADEB-6B9EA4ED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23A6-EF29-4A6B-B60D-FA167D49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6EFA-6915-44D0-BF13-064D857F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6EBB1-2623-4EE2-918E-75F5DE00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92B3-90A2-4E36-930D-416C6C8E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25B4-0FCD-4415-B20C-B603259D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D493-02F3-4084-A049-4A46A18B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9F07-6AC4-487F-B123-D56E2EA4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68A4-C8F6-43D6-8831-5AA855D15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CED2D-66C5-4E58-ADF9-1AC1F22D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D1111-6D84-45D4-AE70-6C4F30C8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4AC2B-AAC3-4003-8B41-4D094B2E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5998-95B7-41F6-84CA-C2B4A054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F17-541B-464B-A7E9-7AE5EEAC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DC98-CE9A-4CB1-8DFF-463F5A12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2E7D7-ACEF-4CA2-BCBA-23F9A350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547C0-F04B-4E89-AE2D-5EADB0006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370E3-212C-4E8F-92C3-BBB2D18FA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FFC54-D3A8-4837-AAEB-31D43158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E8796-04F2-4A17-A928-79628626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EE2B3-4A5C-4F6B-8EB4-7FEFB741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A8A4-3B04-4A30-AC9F-3CD1DECA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9FEDE-51DE-4CDE-AB0A-B9ECCE95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AB110-8A28-414B-9C90-3DE28F44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836F5-1C06-4388-A3B3-43D8B7E4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D3180-6247-4CDD-B9B5-5A09786D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91085-8CF2-477B-B77B-C851D15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06C2-0672-47AF-8412-F6F35849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15AF-022E-47D9-AA2F-FBFA14E5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ECEA-D596-42EB-89EE-092282EB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05E65-1EA1-4BAB-8531-AF117041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9F07-D0C2-4086-8214-EF8CC4DA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004AC-BDFE-44D0-8C25-1132DD0D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18B0-DA7C-4644-9116-45A74347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D816-BEE0-4CC8-A39E-FA66E4CC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7C2-02D2-4B16-B6FB-CF7B0C065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77B4E-6961-44BA-8E32-BFF3D393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9C64-B487-47E6-BECF-31F8EDB9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61920-C0AC-434E-A0D7-EDCAB3E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8FD77-28C2-4DD0-97C2-61C02B13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32857-F5DC-464D-B8B4-23B234FA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AA39C-F3D0-4407-B785-40C0A05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FD36-2884-4987-860D-A23AB4CB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9BA2-6D21-4261-A99A-FC216AACE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EA9F-CF7D-49B2-9F15-C42ECF89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latin typeface="Cooper Black" panose="0208090404030B020404" pitchFamily="18" charset="0"/>
                <a:cs typeface="Aharoni" panose="02010803020104030203" pitchFamily="2" charset="-79"/>
              </a:rPr>
              <a:t>Introduction To UI5: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5" y="779090"/>
            <a:ext cx="10477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0" i="0" dirty="0"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SAPUI5 (SAP user interface for HTML5) is a collection of libraries that you can use to build desktop and mobile applications that run in a browser.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With the SAPUI5 JavaScript toolkit, you can create web applications using HTML5 web development standards.</a:t>
            </a:r>
          </a:p>
          <a:p>
            <a:endParaRPr lang="en-US" dirty="0"/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6" descr="UI5 Tooling">
            <a:extLst>
              <a:ext uri="{FF2B5EF4-FFF2-40B4-BE49-F238E27FC236}">
                <a16:creationId xmlns:a16="http://schemas.microsoft.com/office/drawing/2014/main" id="{9C3E1652-31D5-4E79-B709-7ED6A9CC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952" y="2076173"/>
            <a:ext cx="3756211" cy="17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emo Kit - SAPUI5 SDK">
            <a:extLst>
              <a:ext uri="{FF2B5EF4-FFF2-40B4-BE49-F238E27FC236}">
                <a16:creationId xmlns:a16="http://schemas.microsoft.com/office/drawing/2014/main" id="{B2C6C65B-F65E-43D8-B4F7-FD193C5A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2" y="2861594"/>
            <a:ext cx="5217460" cy="292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ooper Black" panose="0208090404030B020404" pitchFamily="18" charset="0"/>
                <a:cs typeface="Aharoni" panose="02010803020104030203" pitchFamily="2" charset="-79"/>
              </a:rPr>
              <a:t>What is HTML ?</a:t>
            </a:r>
          </a:p>
          <a:p>
            <a:endParaRPr lang="en-US" sz="3600" dirty="0">
              <a:latin typeface="Cooper Black" panose="0208090404030B0204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4" y="779090"/>
            <a:ext cx="11161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cs typeface="Aharoni" panose="02010803020104030203" pitchFamily="2" charset="-79"/>
              </a:rPr>
              <a:t>HTML stands for Hyper Text Markup Language.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/>
              <a:t>Which is used to create static web pages.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HTML is not a programming language, it is a markup. E.g. if we create a button using HTML we cannot write logic of that button using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    HTML describes the structure of a Web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    HTML consists of a series of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    HTML elements tell the browser how to display the content.</a:t>
            </a:r>
          </a:p>
          <a:p>
            <a:endParaRPr lang="en-US" dirty="0"/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155B3D-1CD2-411F-8C58-28D1A731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58" y="2510057"/>
            <a:ext cx="2353319" cy="235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8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ooper Black" panose="0208090404030B020404" pitchFamily="18" charset="0"/>
                <a:cs typeface="Aharoni" panose="02010803020104030203" pitchFamily="2" charset="-79"/>
              </a:rPr>
              <a:t>What is JavaScript?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4" y="779090"/>
            <a:ext cx="11161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126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</a:rPr>
              <a:t>JavaScript is browser’s programming language.</a:t>
            </a:r>
          </a:p>
          <a:p>
            <a:pPr marL="342900" indent="-342900" defTabSz="914126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</a:rPr>
              <a:t>All the browser’s directly understand JS. It has nothing to do with Java. </a:t>
            </a:r>
          </a:p>
          <a:p>
            <a:pPr marL="342900" indent="-342900" defTabSz="914126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</a:rPr>
              <a:t>Each browser can understand JS code and execute directly. However the engines which execute JS in each browser is different.</a:t>
            </a:r>
          </a:p>
          <a:p>
            <a:pPr marL="285750" indent="-285750" defTabSz="914126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 is a </a:t>
            </a:r>
            <a:r>
              <a:rPr lang="en-US" sz="18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lightweight language.</a:t>
            </a:r>
          </a:p>
          <a:p>
            <a:pPr defTabSz="914126"/>
            <a:endParaRPr lang="en-US" sz="1800" dirty="0"/>
          </a:p>
          <a:p>
            <a:pPr defTabSz="914126"/>
            <a:r>
              <a:rPr lang="en-US" sz="1800" b="1" dirty="0">
                <a:latin typeface="Calibri"/>
              </a:rPr>
              <a:t>Why we use JS?</a:t>
            </a:r>
            <a:endParaRPr lang="en-US" sz="1800" dirty="0">
              <a:latin typeface="Calibri"/>
            </a:endParaRPr>
          </a:p>
          <a:p>
            <a:pPr marL="285750" indent="-285750" defTabSz="914126">
              <a:buFontTx/>
              <a:buChar char="-"/>
            </a:pPr>
            <a:r>
              <a:rPr lang="en-US" sz="1800" dirty="0">
                <a:latin typeface="Calibri"/>
              </a:rPr>
              <a:t>We can show output to the user</a:t>
            </a:r>
          </a:p>
          <a:p>
            <a:pPr marL="285750" indent="-285750" defTabSz="914126">
              <a:buFontTx/>
              <a:buChar char="-"/>
            </a:pPr>
            <a:r>
              <a:rPr lang="en-US" sz="1800" dirty="0">
                <a:latin typeface="Calibri"/>
              </a:rPr>
              <a:t>Validate the data</a:t>
            </a:r>
          </a:p>
          <a:p>
            <a:pPr marL="285750" indent="-285750" defTabSz="914126">
              <a:buFontTx/>
              <a:buChar char="-"/>
            </a:pPr>
            <a:r>
              <a:rPr lang="en-US" sz="1800" dirty="0">
                <a:latin typeface="Calibri"/>
              </a:rPr>
              <a:t>Send server requests</a:t>
            </a:r>
          </a:p>
          <a:p>
            <a:pPr marL="285750" indent="-285750" defTabSz="914126">
              <a:buFontTx/>
              <a:buChar char="-"/>
            </a:pPr>
            <a:r>
              <a:rPr lang="en-US" sz="1800" dirty="0">
                <a:latin typeface="Calibri"/>
              </a:rPr>
              <a:t>Dynamically change and add Element on the screen…. Many more</a:t>
            </a:r>
          </a:p>
          <a:p>
            <a:endParaRPr lang="en-US" dirty="0"/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4" descr="Javascript Icon - Download in Flat Style">
            <a:extLst>
              <a:ext uri="{FF2B5EF4-FFF2-40B4-BE49-F238E27FC236}">
                <a16:creationId xmlns:a16="http://schemas.microsoft.com/office/drawing/2014/main" id="{932B968E-8E5E-48F0-A37B-6064ACA1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68" y="2219184"/>
            <a:ext cx="2366683" cy="241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latin typeface="Cooper Black" panose="0208090404030B020404" pitchFamily="18" charset="0"/>
              </a:rPr>
              <a:t>Steps to Create a Demo App:-</a:t>
            </a:r>
          </a:p>
          <a:p>
            <a:endParaRPr lang="en-US" sz="3600" dirty="0">
              <a:latin typeface="Cooper Black" panose="0208090404030B0204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4" y="779090"/>
            <a:ext cx="11161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</a:rPr>
              <a:t>Create a folder in VS code (</a:t>
            </a:r>
            <a:r>
              <a:rPr lang="en-US" dirty="0" err="1">
                <a:latin typeface="Calibri"/>
              </a:rPr>
              <a:t>DemoApp</a:t>
            </a:r>
            <a:r>
              <a:rPr lang="en-US" dirty="0">
                <a:latin typeface="Calibri"/>
              </a:rPr>
              <a:t>) and then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,</a:t>
            </a:r>
          </a:p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Initialize a node project 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npm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init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) .</a:t>
            </a:r>
          </a:p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Mentioning it is a UI5 type project so we run the command called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ui5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init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</a:rPr>
              <a:t>Create a webapp folder inside the parent folder(</a:t>
            </a:r>
            <a:r>
              <a:rPr lang="en-US" dirty="0" err="1">
                <a:latin typeface="Calibri"/>
              </a:rPr>
              <a:t>DemoApp</a:t>
            </a:r>
            <a:r>
              <a:rPr lang="en-US" dirty="0">
                <a:latin typeface="Calibri"/>
              </a:rPr>
              <a:t>) name </a:t>
            </a:r>
            <a:r>
              <a:rPr lang="en-US" b="1" dirty="0">
                <a:latin typeface="Calibri"/>
              </a:rPr>
              <a:t>webapp.</a:t>
            </a:r>
          </a:p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</a:rPr>
              <a:t>Add a </a:t>
            </a:r>
            <a:r>
              <a:rPr lang="en-US" dirty="0" err="1">
                <a:latin typeface="Calibri"/>
              </a:rPr>
              <a:t>manifest.json</a:t>
            </a:r>
            <a:r>
              <a:rPr lang="en-US" dirty="0">
                <a:latin typeface="Calibri"/>
              </a:rPr>
              <a:t> file inside webapp folder which talks about our project properties (</a:t>
            </a:r>
            <a:r>
              <a:rPr lang="en-US" dirty="0" err="1">
                <a:latin typeface="Calibri"/>
              </a:rPr>
              <a:t>sap.app</a:t>
            </a:r>
            <a:r>
              <a:rPr lang="en-US" dirty="0">
                <a:latin typeface="Calibri"/>
              </a:rPr>
              <a:t>, </a:t>
            </a:r>
            <a:r>
              <a:rPr lang="en-US" dirty="0" err="1">
                <a:latin typeface="Calibri"/>
              </a:rPr>
              <a:t>sap.ui</a:t>
            </a:r>
            <a:r>
              <a:rPr lang="en-US" dirty="0">
                <a:latin typeface="Calibri"/>
              </a:rPr>
              <a:t>, sap.ui5).</a:t>
            </a:r>
          </a:p>
          <a:p>
            <a:pPr defTabSz="914126"/>
            <a:endParaRPr lang="en-US" dirty="0">
              <a:latin typeface="Calibri"/>
            </a:endParaRPr>
          </a:p>
          <a:p>
            <a:pPr marL="342900" indent="-342900" defTabSz="914126">
              <a:buAutoNum type="arabicPeriod"/>
            </a:pPr>
            <a:r>
              <a:rPr lang="en-US" dirty="0">
                <a:latin typeface="Calibri"/>
              </a:rPr>
              <a:t>Create a HTML file inside the webapp folder (index.html)</a:t>
            </a:r>
          </a:p>
          <a:p>
            <a:pPr marL="1714500" lvl="3" indent="-342900" defTabSz="914126">
              <a:buFont typeface="Wingdings" panose="05000000000000000000" pitchFamily="2" charset="2"/>
              <a:buChar char="Ø"/>
            </a:pPr>
            <a:r>
              <a:rPr lang="en-US" dirty="0">
                <a:latin typeface="Calibri"/>
              </a:rPr>
              <a:t>Create the HTML head and body inside the &lt;html&gt; tag.</a:t>
            </a:r>
          </a:p>
          <a:p>
            <a:pPr marL="1714500" lvl="3" indent="-342900" defTabSz="914126">
              <a:buFont typeface="Wingdings" panose="05000000000000000000" pitchFamily="2" charset="2"/>
              <a:buChar char="Ø"/>
            </a:pPr>
            <a:r>
              <a:rPr lang="en-US" dirty="0">
                <a:latin typeface="Calibri"/>
              </a:rPr>
              <a:t>Create a button inside the body using the &lt;button&gt; tag which has a onclick property having a function named </a:t>
            </a:r>
            <a:r>
              <a:rPr lang="en-US" dirty="0" err="1">
                <a:latin typeface="Calibri"/>
              </a:rPr>
              <a:t>onClick</a:t>
            </a:r>
            <a:r>
              <a:rPr lang="en-US" dirty="0">
                <a:latin typeface="Calibri"/>
              </a:rPr>
              <a:t>(),</a:t>
            </a:r>
          </a:p>
          <a:p>
            <a:pPr marL="1714500" lvl="3" indent="-342900" defTabSz="914126">
              <a:buFont typeface="Wingdings" panose="05000000000000000000" pitchFamily="2" charset="2"/>
              <a:buChar char="Ø"/>
            </a:pPr>
            <a:r>
              <a:rPr lang="en-US" dirty="0">
                <a:latin typeface="Calibri"/>
              </a:rPr>
              <a:t>Create the Script tag inside the head , here we write our </a:t>
            </a:r>
            <a:r>
              <a:rPr lang="en-US" dirty="0" err="1">
                <a:latin typeface="Calibri"/>
              </a:rPr>
              <a:t>functionability</a:t>
            </a:r>
            <a:r>
              <a:rPr lang="en-US" dirty="0">
                <a:latin typeface="Calibri"/>
              </a:rPr>
              <a:t> for our button using </a:t>
            </a:r>
            <a:r>
              <a:rPr lang="en-US" dirty="0" err="1">
                <a:latin typeface="Calibri"/>
              </a:rPr>
              <a:t>javascript</a:t>
            </a:r>
            <a:r>
              <a:rPr lang="en-US" dirty="0">
                <a:latin typeface="Calibri"/>
              </a:rPr>
              <a:t> language.</a:t>
            </a:r>
          </a:p>
          <a:p>
            <a:pPr marL="3086100" lvl="6" indent="-342900" defTabSz="914126">
              <a:buFont typeface="Courier New" panose="02070309020205020404" pitchFamily="49" charset="0"/>
              <a:buChar char="o"/>
            </a:pPr>
            <a:r>
              <a:rPr lang="en-US" dirty="0">
                <a:latin typeface="Calibri"/>
              </a:rPr>
              <a:t>Create a function with the same name given inside the button’s onclick property.</a:t>
            </a:r>
          </a:p>
          <a:p>
            <a:pPr lvl="8"/>
            <a:r>
              <a:rPr lang="en-US" b="0" dirty="0">
                <a:effectLst/>
              </a:rPr>
              <a:t>                   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lvl="8"/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                            alert("Hello Guys");</a:t>
            </a:r>
          </a:p>
          <a:p>
            <a:pPr lvl="8"/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                                              }</a:t>
            </a:r>
          </a:p>
          <a:p>
            <a:endParaRPr lang="en-US" dirty="0"/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2" descr="Demo Downloads | Product trial downloads, demo downloads | Microspot Ltd.">
            <a:extLst>
              <a:ext uri="{FF2B5EF4-FFF2-40B4-BE49-F238E27FC236}">
                <a16:creationId xmlns:a16="http://schemas.microsoft.com/office/drawing/2014/main" id="{6FA1DC5F-01A2-4293-A72F-A4B48823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80" y="4665063"/>
            <a:ext cx="1739713" cy="16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0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4" y="779090"/>
            <a:ext cx="1116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58086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426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Cooper Black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</dc:creator>
  <cp:lastModifiedBy>Siddhant</cp:lastModifiedBy>
  <cp:revision>2</cp:revision>
  <dcterms:created xsi:type="dcterms:W3CDTF">2022-01-04T06:31:12Z</dcterms:created>
  <dcterms:modified xsi:type="dcterms:W3CDTF">2022-01-04T06:53:31Z</dcterms:modified>
</cp:coreProperties>
</file>