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81" r:id="rId3"/>
    <p:sldMasterId id="2147483693" r:id="rId4"/>
  </p:sldMasterIdLst>
  <p:notesMasterIdLst>
    <p:notesMasterId r:id="rId19"/>
  </p:notesMasterIdLst>
  <p:sldIdLst>
    <p:sldId id="276" r:id="rId5"/>
    <p:sldId id="4122" r:id="rId6"/>
    <p:sldId id="277" r:id="rId7"/>
    <p:sldId id="4712" r:id="rId8"/>
    <p:sldId id="283" r:id="rId9"/>
    <p:sldId id="4713" r:id="rId10"/>
    <p:sldId id="1030" r:id="rId11"/>
    <p:sldId id="1031" r:id="rId12"/>
    <p:sldId id="1032" r:id="rId13"/>
    <p:sldId id="1033" r:id="rId14"/>
    <p:sldId id="287" r:id="rId15"/>
    <p:sldId id="282" r:id="rId16"/>
    <p:sldId id="280" r:id="rId17"/>
    <p:sldId id="471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1" name="Google Shape;91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a:extLst>
            <a:ext uri="{FF2B5EF4-FFF2-40B4-BE49-F238E27FC236}">
              <a16:creationId xmlns:a16="http://schemas.microsoft.com/office/drawing/2014/main" id="{AEA7A6BE-C942-A1EB-0A96-90F6E850A4E5}"/>
            </a:ext>
          </a:extLst>
        </p:cNvPr>
        <p:cNvGrpSpPr/>
        <p:nvPr/>
      </p:nvGrpSpPr>
      <p:grpSpPr>
        <a:xfrm>
          <a:off x="0" y="0"/>
          <a:ext cx="0" cy="0"/>
          <a:chOff x="0" y="0"/>
          <a:chExt cx="0" cy="0"/>
        </a:xfrm>
      </p:grpSpPr>
      <p:sp>
        <p:nvSpPr>
          <p:cNvPr id="962" name="Google Shape;962;p28:notes">
            <a:extLst>
              <a:ext uri="{FF2B5EF4-FFF2-40B4-BE49-F238E27FC236}">
                <a16:creationId xmlns:a16="http://schemas.microsoft.com/office/drawing/2014/main" id="{6246672C-F660-8C75-CA74-A3F6AB833265}"/>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a:extLst>
              <a:ext uri="{FF2B5EF4-FFF2-40B4-BE49-F238E27FC236}">
                <a16:creationId xmlns:a16="http://schemas.microsoft.com/office/drawing/2014/main" id="{41FF5B3F-FA7C-3563-3505-FEC16E11C5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82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603477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Slide" type="title">
  <p:cSld name="1_Title Slide">
    <p:spTree>
      <p:nvGrpSpPr>
        <p:cNvPr id="1" name="Shape 65"/>
        <p:cNvGrpSpPr/>
        <p:nvPr/>
      </p:nvGrpSpPr>
      <p:grpSpPr>
        <a:xfrm>
          <a:off x="0" y="0"/>
          <a:ext cx="0" cy="0"/>
          <a:chOff x="0" y="0"/>
          <a:chExt cx="0" cy="0"/>
        </a:xfrm>
      </p:grpSpPr>
      <p:sp>
        <p:nvSpPr>
          <p:cNvPr id="66" name="Google Shape;66;p152"/>
          <p:cNvSpPr txBox="1">
            <a:spLocks noGrp="1"/>
          </p:cNvSpPr>
          <p:nvPr>
            <p:ph type="ctrTitle"/>
          </p:nvPr>
        </p:nvSpPr>
        <p:spPr>
          <a:xfrm>
            <a:off x="1523603" y="1121833"/>
            <a:ext cx="9141619" cy="2387600"/>
          </a:xfrm>
          <a:prstGeom prst="rect">
            <a:avLst/>
          </a:prstGeom>
          <a:noFill/>
          <a:ln>
            <a:noFill/>
          </a:ln>
        </p:spPr>
        <p:txBody>
          <a:bodyPr spcFirstLastPara="1" wrap="square" lIns="0" tIns="60925" rIns="0" bIns="60925" anchor="b" anchorCtr="0">
            <a:normAutofit/>
          </a:bodyPr>
          <a:lstStyle>
            <a:lvl1pPr lvl="0" algn="ctr">
              <a:spcBef>
                <a:spcPts val="0"/>
              </a:spcBef>
              <a:spcAft>
                <a:spcPts val="0"/>
              </a:spcAft>
              <a:buClr>
                <a:schemeClr val="accent1"/>
              </a:buClr>
              <a:buSzPts val="7998"/>
              <a:buFont typeface="Quattrocento Sans"/>
              <a:buNone/>
              <a:defRPr sz="799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2"/>
          <p:cNvSpPr txBox="1">
            <a:spLocks noGrp="1"/>
          </p:cNvSpPr>
          <p:nvPr>
            <p:ph type="subTitle" idx="1"/>
          </p:nvPr>
        </p:nvSpPr>
        <p:spPr>
          <a:xfrm>
            <a:off x="1523603" y="3602568"/>
            <a:ext cx="9141619" cy="1655233"/>
          </a:xfrm>
          <a:prstGeom prst="rect">
            <a:avLst/>
          </a:prstGeom>
          <a:noFill/>
          <a:ln>
            <a:noFill/>
          </a:ln>
        </p:spPr>
        <p:txBody>
          <a:bodyPr spcFirstLastPara="1" wrap="square" lIns="0" tIns="60925" rIns="0" bIns="60925" anchor="t" anchorCtr="0">
            <a:normAutofit/>
          </a:bodyPr>
          <a:lstStyle>
            <a:lvl1pPr lvl="0" algn="ctr">
              <a:spcBef>
                <a:spcPts val="640"/>
              </a:spcBef>
              <a:spcAft>
                <a:spcPts val="0"/>
              </a:spcAft>
              <a:buClr>
                <a:schemeClr val="dk1"/>
              </a:buClr>
              <a:buSzPts val="3199"/>
              <a:buNone/>
              <a:defRPr sz="3199"/>
            </a:lvl1pPr>
            <a:lvl2pPr lvl="1" algn="ctr">
              <a:spcBef>
                <a:spcPts val="533"/>
              </a:spcBef>
              <a:spcAft>
                <a:spcPts val="0"/>
              </a:spcAft>
              <a:buClr>
                <a:schemeClr val="dk1"/>
              </a:buClr>
              <a:buSzPts val="2666"/>
              <a:buNone/>
              <a:defRPr sz="2666"/>
            </a:lvl2pPr>
            <a:lvl3pPr lvl="2" algn="ctr">
              <a:spcBef>
                <a:spcPts val="480"/>
              </a:spcBef>
              <a:spcAft>
                <a:spcPts val="0"/>
              </a:spcAft>
              <a:buClr>
                <a:schemeClr val="dk1"/>
              </a:buClr>
              <a:buSzPts val="2399"/>
              <a:buNone/>
              <a:defRPr sz="2399"/>
            </a:lvl3pPr>
            <a:lvl4pPr lvl="3" algn="ctr">
              <a:spcBef>
                <a:spcPts val="427"/>
              </a:spcBef>
              <a:spcAft>
                <a:spcPts val="0"/>
              </a:spcAft>
              <a:buClr>
                <a:schemeClr val="dk1"/>
              </a:buClr>
              <a:buSzPts val="2133"/>
              <a:buNone/>
              <a:defRPr sz="2133"/>
            </a:lvl4pPr>
            <a:lvl5pPr lvl="4" algn="ctr">
              <a:spcBef>
                <a:spcPts val="427"/>
              </a:spcBef>
              <a:spcAft>
                <a:spcPts val="0"/>
              </a:spcAft>
              <a:buClr>
                <a:schemeClr val="dk1"/>
              </a:buClr>
              <a:buSzPts val="2133"/>
              <a:buNone/>
              <a:defRPr sz="2133"/>
            </a:lvl5pPr>
            <a:lvl6pPr lvl="5" algn="ctr">
              <a:spcBef>
                <a:spcPts val="427"/>
              </a:spcBef>
              <a:spcAft>
                <a:spcPts val="0"/>
              </a:spcAft>
              <a:buClr>
                <a:schemeClr val="dk1"/>
              </a:buClr>
              <a:buSzPts val="2133"/>
              <a:buNone/>
              <a:defRPr sz="2133"/>
            </a:lvl6pPr>
            <a:lvl7pPr lvl="6" algn="ctr">
              <a:spcBef>
                <a:spcPts val="427"/>
              </a:spcBef>
              <a:spcAft>
                <a:spcPts val="0"/>
              </a:spcAft>
              <a:buClr>
                <a:schemeClr val="dk1"/>
              </a:buClr>
              <a:buSzPts val="2133"/>
              <a:buNone/>
              <a:defRPr sz="2133"/>
            </a:lvl7pPr>
            <a:lvl8pPr lvl="7" algn="ctr">
              <a:spcBef>
                <a:spcPts val="427"/>
              </a:spcBef>
              <a:spcAft>
                <a:spcPts val="0"/>
              </a:spcAft>
              <a:buClr>
                <a:schemeClr val="dk1"/>
              </a:buClr>
              <a:buSzPts val="2133"/>
              <a:buNone/>
              <a:defRPr sz="2133"/>
            </a:lvl8pPr>
            <a:lvl9pPr lvl="8" algn="ctr">
              <a:spcBef>
                <a:spcPts val="427"/>
              </a:spcBef>
              <a:spcAft>
                <a:spcPts val="0"/>
              </a:spcAft>
              <a:buClr>
                <a:schemeClr val="dk1"/>
              </a:buClr>
              <a:buSzPts val="2133"/>
              <a:buNone/>
              <a:defRPr sz="2133"/>
            </a:lvl9pPr>
          </a:lstStyle>
          <a:p>
            <a:endParaRPr/>
          </a:p>
        </p:txBody>
      </p:sp>
      <p:sp>
        <p:nvSpPr>
          <p:cNvPr id="68" name="Google Shape;68;p152"/>
          <p:cNvSpPr txBox="1">
            <a:spLocks noGrp="1"/>
          </p:cNvSpPr>
          <p:nvPr>
            <p:ph type="dt" idx="10"/>
          </p:nvPr>
        </p:nvSpPr>
        <p:spPr>
          <a:xfrm>
            <a:off x="837982" y="6356351"/>
            <a:ext cx="2742486" cy="366183"/>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2"/>
          <p:cNvSpPr txBox="1">
            <a:spLocks noGrp="1"/>
          </p:cNvSpPr>
          <p:nvPr>
            <p:ph type="ftr" idx="11"/>
          </p:nvPr>
        </p:nvSpPr>
        <p:spPr>
          <a:xfrm>
            <a:off x="4037549" y="6356351"/>
            <a:ext cx="4113728" cy="366183"/>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2"/>
          <p:cNvSpPr txBox="1">
            <a:spLocks noGrp="1"/>
          </p:cNvSpPr>
          <p:nvPr>
            <p:ph type="sldNum" idx="12"/>
          </p:nvPr>
        </p:nvSpPr>
        <p:spPr>
          <a:xfrm>
            <a:off x="8608357" y="6356351"/>
            <a:ext cx="2742486" cy="366183"/>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85905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2005494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91929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2625978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41434273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2823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7081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0"/>
        <p:cNvGrpSpPr/>
        <p:nvPr/>
      </p:nvGrpSpPr>
      <p:grpSpPr>
        <a:xfrm>
          <a:off x="0" y="0"/>
          <a:ext cx="0" cy="0"/>
          <a:chOff x="0" y="0"/>
          <a:chExt cx="0" cy="0"/>
        </a:xfrm>
      </p:grpSpPr>
      <p:sp>
        <p:nvSpPr>
          <p:cNvPr id="431" name="Google Shape;431;p174"/>
          <p:cNvSpPr txBox="1">
            <a:spLocks noGrp="1"/>
          </p:cNvSpPr>
          <p:nvPr>
            <p:ph type="title"/>
          </p:nvPr>
        </p:nvSpPr>
        <p:spPr>
          <a:xfrm>
            <a:off x="831634" y="1709740"/>
            <a:ext cx="10512862"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174"/>
          <p:cNvSpPr txBox="1">
            <a:spLocks noGrp="1"/>
          </p:cNvSpPr>
          <p:nvPr>
            <p:ph type="body" idx="1"/>
          </p:nvPr>
        </p:nvSpPr>
        <p:spPr>
          <a:xfrm>
            <a:off x="831634" y="4589464"/>
            <a:ext cx="10512862"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399"/>
              <a:buNone/>
              <a:defRPr sz="2399">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3" name="Google Shape;433;p174"/>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174"/>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5" name="Google Shape;435;p174"/>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913499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7971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14338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257838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664578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51370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63734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18493471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85814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99304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2762445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22285452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25332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5534889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4099573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5274097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7662516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093614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0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5/6/2025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5/6/2025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55749492"/>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95563322"/>
      </p:ext>
    </p:extLst>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82310782"/>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anubhavtrainings.com/restful-programming-training" TargetMode="External"/><Relationship Id="rId2" Type="http://schemas.openxmlformats.org/officeDocument/2006/relationships/hyperlink" Target="https://youtu.be/rTsAg_OGh-A" TargetMode="External"/><Relationship Id="rId1" Type="http://schemas.openxmlformats.org/officeDocument/2006/relationships/slideLayout" Target="../slideLayouts/slideLayout38.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elp.sap.com/docs/sap-btp-abap-environment?locale=en-US"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hyperlink" Target="https://github.com/SAP-samples/abap-file-upload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openclipart.org/detail/5275/database-diagram-uml-relational-database-entity-relationship-model-by-cfry"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hyperlink" Target="https://pixabay.com/en/database-search-database-search-icon-2797375/"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i.sap.com/" TargetMode="External"/><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17</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Continue 3/3</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4247317"/>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What the difference between HANA CDS and ABAP CDS?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cs typeface="Arial"/>
                <a:sym typeface="Arial"/>
              </a:rPr>
              <a:t>If your company does not have ABAP system, when our company buy only HANA license for database. These cases we have no </a:t>
            </a:r>
            <a:r>
              <a:rPr kumimoji="0" lang="en-IN" sz="1800" b="0" i="0" u="none" strike="noStrike" kern="0" cap="none" spc="0" normalizeH="0" baseline="0" noProof="0" dirty="0" err="1">
                <a:ln>
                  <a:noFill/>
                </a:ln>
                <a:solidFill>
                  <a:prstClr val="black"/>
                </a:solidFill>
                <a:effectLst/>
                <a:uLnTx/>
                <a:uFillTx/>
                <a:latin typeface="Segoe UI"/>
                <a:cs typeface="Arial"/>
                <a:sym typeface="Arial"/>
              </a:rPr>
              <a:t>abaper</a:t>
            </a:r>
            <a:r>
              <a:rPr kumimoji="0" lang="en-IN" sz="1800" b="0" i="0" u="none" strike="noStrike" kern="0" cap="none" spc="0" normalizeH="0" baseline="0" noProof="0" dirty="0">
                <a:ln>
                  <a:noFill/>
                </a:ln>
                <a:solidFill>
                  <a:prstClr val="black"/>
                </a:solidFill>
                <a:effectLst/>
                <a:uLnTx/>
                <a:uFillTx/>
                <a:latin typeface="Segoe UI"/>
                <a:cs typeface="Arial"/>
                <a:sym typeface="Arial"/>
              </a:rPr>
              <a:t> in team, we use native HANA development, so we create HANA CDS. This course focus on S/4HANA which is a solution based on ABAP system hence we cover only </a:t>
            </a:r>
            <a:r>
              <a:rPr kumimoji="0" lang="en-IN" sz="1800" b="1" i="0" u="sng" strike="noStrike" kern="0" cap="none" spc="0" normalizeH="0" baseline="0" noProof="0" dirty="0">
                <a:ln>
                  <a:noFill/>
                </a:ln>
                <a:solidFill>
                  <a:prstClr val="black"/>
                </a:solidFill>
                <a:effectLst/>
                <a:uLnTx/>
                <a:uFillTx/>
                <a:latin typeface="Segoe UI"/>
                <a:cs typeface="Arial"/>
                <a:sym typeface="Arial"/>
              </a:rPr>
              <a:t>ABAP CDS</a:t>
            </a:r>
            <a:r>
              <a:rPr kumimoji="0" lang="en-IN" sz="1800" b="0" i="0" u="none" strike="noStrike" kern="0" cap="none" spc="0" normalizeH="0" baseline="0" noProof="0" dirty="0">
                <a:ln>
                  <a:noFill/>
                </a:ln>
                <a:solidFill>
                  <a:prstClr val="black"/>
                </a:solidFill>
                <a:effectLst/>
                <a:uLnTx/>
                <a:uFillTx/>
                <a:latin typeface="Segoe UI"/>
                <a:cs typeface="Arial"/>
                <a:sym typeface="Arial"/>
              </a:rPr>
              <a:t>.</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cs typeface="Arial"/>
                <a:sym typeface="Arial"/>
                <a:hlinkClick r:id="rId2"/>
              </a:rPr>
              <a:t>https://youtu.be/rTsAg_OGh-A</a:t>
            </a:r>
            <a:endParaRPr kumimoji="0" lang="en-IN" sz="1800" b="0" i="0" u="none" strike="noStrike" kern="0" cap="none" spc="0" normalizeH="0" baseline="0" noProof="0" dirty="0">
              <a:ln>
                <a:noFill/>
              </a:ln>
              <a:solidFill>
                <a:prstClr val="black"/>
              </a:solidFill>
              <a:effectLst/>
              <a:uLnTx/>
              <a:uFillTx/>
              <a:latin typeface="Segoe UI"/>
              <a:cs typeface="Arial"/>
              <a:sym typeface="Arial"/>
            </a:endParaRPr>
          </a:p>
          <a:p>
            <a:pPr marL="0" marR="0" lvl="0" indent="0" algn="l" defTabSz="1218987" rtl="0" eaLnBrk="1" fontAlgn="auto" latinLnBrk="0" hangingPunct="1">
              <a:lnSpc>
                <a:spcPct val="100000"/>
              </a:lnSpc>
              <a:spcBef>
                <a:spcPts val="0"/>
              </a:spcBef>
              <a:spcAft>
                <a:spcPts val="0"/>
              </a:spcAft>
              <a:buClrTx/>
              <a:buSzTx/>
              <a:buFont typeface="Arial"/>
              <a:buNone/>
              <a:tabLst/>
              <a:defRPr/>
            </a:pPr>
            <a:endParaRPr kumimoji="0" lang="en-IN" sz="1800" b="0" i="0" u="none" strike="noStrike" kern="0" cap="none" spc="0" normalizeH="0" baseline="0" noProof="0" dirty="0">
              <a:ln>
                <a:noFill/>
              </a:ln>
              <a:solidFill>
                <a:prstClr val="black"/>
              </a:solidFill>
              <a:effectLst/>
              <a:uLnTx/>
              <a:uFillTx/>
              <a:latin typeface="Segoe UI"/>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There are already DDIC view (SE11), why SAP come up with CDS views?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1" i="0" u="none" strike="noStrike" kern="0" cap="none" spc="0" normalizeH="0" baseline="0" noProof="0" dirty="0">
                <a:ln>
                  <a:noFill/>
                </a:ln>
                <a:solidFill>
                  <a:prstClr val="black"/>
                </a:solidFill>
                <a:effectLst/>
                <a:uLnTx/>
                <a:uFillTx/>
                <a:latin typeface="Segoe UI"/>
                <a:cs typeface="Arial"/>
                <a:sym typeface="Arial"/>
              </a:rPr>
              <a:t>Park*</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Can I integrate SQL Script also with CDS views?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cs typeface="Arial"/>
                <a:sym typeface="Arial"/>
              </a:rPr>
              <a:t>Yes, with SAP NW 750 onwards, we have new concept called CDS table function</a:t>
            </a:r>
          </a:p>
          <a:p>
            <a:pPr marL="0" marR="0" lvl="0" indent="0" algn="l" defTabSz="1218987" rtl="0" eaLnBrk="1" fontAlgn="auto" latinLnBrk="0" hangingPunct="1">
              <a:lnSpc>
                <a:spcPct val="100000"/>
              </a:lnSpc>
              <a:spcBef>
                <a:spcPts val="0"/>
              </a:spcBef>
              <a:spcAft>
                <a:spcPts val="0"/>
              </a:spcAft>
              <a:buClrTx/>
              <a:buSzTx/>
              <a:buFont typeface="Arial"/>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Arial"/>
              <a:sym typeface="Arial"/>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1" i="0" u="none" strike="noStrike" kern="1200" cap="none" spc="0" normalizeH="0" baseline="0" noProof="0" dirty="0">
                <a:ln>
                  <a:noFill/>
                </a:ln>
                <a:solidFill>
                  <a:prstClr val="black"/>
                </a:solidFill>
                <a:effectLst/>
                <a:uLnTx/>
                <a:uFillTx/>
                <a:latin typeface="Segoe UI"/>
                <a:ea typeface="+mn-ea"/>
                <a:cs typeface="Arial"/>
                <a:sym typeface="Arial"/>
              </a:rPr>
              <a:t>Is it possible to also insert data using CDS views?</a:t>
            </a:r>
          </a:p>
          <a:p>
            <a:pPr marL="0" marR="0" lvl="0" indent="0" algn="l" defTabSz="1218987" rtl="0" eaLnBrk="1" fontAlgn="auto" latinLnBrk="0" hangingPunct="1">
              <a:lnSpc>
                <a:spcPct val="100000"/>
              </a:lnSpc>
              <a:spcBef>
                <a:spcPts val="0"/>
              </a:spcBef>
              <a:spcAft>
                <a:spcPts val="0"/>
              </a:spcAft>
              <a:buClrTx/>
              <a:buSzTx/>
              <a:buFont typeface="Arial"/>
              <a:buNone/>
              <a:tabLst/>
              <a:defRPr/>
            </a:pPr>
            <a:r>
              <a:rPr kumimoji="0" lang="en-IN" sz="1800" b="0" i="0" u="none" strike="noStrike" kern="0" cap="none" spc="0" normalizeH="0" baseline="0" noProof="0" dirty="0">
                <a:ln>
                  <a:noFill/>
                </a:ln>
                <a:solidFill>
                  <a:prstClr val="black"/>
                </a:solidFill>
                <a:effectLst/>
                <a:uLnTx/>
                <a:uFillTx/>
                <a:latin typeface="Segoe UI"/>
                <a:cs typeface="Arial"/>
                <a:sym typeface="Arial"/>
              </a:rPr>
              <a:t>No, it’s a view. But if you combine another concept with </a:t>
            </a:r>
            <a:r>
              <a:rPr kumimoji="0" lang="en-IN" sz="1800" b="0" i="0" u="none" strike="noStrike" kern="0" cap="none" spc="0" normalizeH="0" baseline="0" noProof="0" dirty="0" err="1">
                <a:ln>
                  <a:noFill/>
                </a:ln>
                <a:solidFill>
                  <a:prstClr val="black"/>
                </a:solidFill>
                <a:effectLst/>
                <a:uLnTx/>
                <a:uFillTx/>
                <a:latin typeface="Segoe UI"/>
                <a:cs typeface="Arial"/>
                <a:sym typeface="Arial"/>
              </a:rPr>
              <a:t>cds</a:t>
            </a:r>
            <a:r>
              <a:rPr kumimoji="0" lang="en-IN" sz="1800" b="0" i="0" u="none" strike="noStrike" kern="0" cap="none" spc="0" normalizeH="0" baseline="0" noProof="0" dirty="0">
                <a:ln>
                  <a:noFill/>
                </a:ln>
                <a:solidFill>
                  <a:prstClr val="black"/>
                </a:solidFill>
                <a:effectLst/>
                <a:uLnTx/>
                <a:uFillTx/>
                <a:latin typeface="Segoe UI"/>
                <a:cs typeface="Arial"/>
                <a:sym typeface="Arial"/>
              </a:rPr>
              <a:t> like BOPF or </a:t>
            </a:r>
            <a:r>
              <a:rPr kumimoji="0" lang="en-IN" sz="1800" b="1" i="0" u="none" strike="noStrike" kern="0" cap="none" spc="0" normalizeH="0" baseline="0" noProof="0" dirty="0">
                <a:ln>
                  <a:noFill/>
                </a:ln>
                <a:solidFill>
                  <a:prstClr val="black"/>
                </a:solidFill>
                <a:effectLst/>
                <a:uLnTx/>
                <a:uFillTx/>
                <a:latin typeface="Segoe UI"/>
                <a:cs typeface="Arial"/>
                <a:sym typeface="Arial"/>
                <a:hlinkClick r:id="rId3"/>
              </a:rPr>
              <a:t>RAP framework.</a:t>
            </a:r>
            <a:endParaRPr kumimoji="0" lang="en-IN" sz="1800" b="1"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4"/>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7084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17</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What is Extension</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Clean Core Extension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Use case for UI Ext.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22"/>
          <p:cNvSpPr txBox="1"/>
          <p:nvPr/>
        </p:nvSpPr>
        <p:spPr>
          <a:xfrm>
            <a:off x="224979" y="788088"/>
            <a:ext cx="11806237" cy="507831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ABAP on cloud is an ABAP environment running on SAP BTP on top of AWS infrastructure. It is a shared ABAP system in trial mode.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Since it’s a shared system with other abap trial users, we will see all the packages of other users as well.</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With ABAP on Cloud, NO ONE EVER-EVER access SAPGUI, No Tcodes are allowed with GUI. In fact, you cant event use SAPGUI to connect to ABAP on Cloud system</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We don’t have control to install notes, patches, and upgrade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No access to SPRO (customizing) is allowed in the cloud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ABAP on Cloud is just abap environment, its not a SAP Solution (like s/4hana or ecc), so you will never find standard sap tables like MARA, VBAK, ACDOCA, MATDOC etc.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You are only allowed to use DDIC objects which are marked </a:t>
            </a:r>
            <a:r>
              <a:rPr kumimoji="0" lang="en-US" sz="1800" b="1"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released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We cannot create everything like what we do in a on-premise system e.g. forms, workflow, scripts, dialog prog.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We cannot create ABAP programs in the AoC system, all code will be in-form of classes.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The AoC only allows whitelisted ABAP statements, no other abap statements can be used freely e.g. write.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a:ln>
                  <a:noFill/>
                </a:ln>
                <a:solidFill>
                  <a:srgbClr val="433835"/>
                </a:solidFill>
                <a:effectLst/>
                <a:uLnTx/>
                <a:uFillTx/>
                <a:latin typeface="Quattrocento Sans"/>
                <a:ea typeface="Quattrocento Sans"/>
                <a:cs typeface="Quattrocento Sans"/>
                <a:sym typeface="Quattrocento Sans"/>
                <a:hlinkClick r:id="rId3">
                  <a:extLst>
                    <a:ext uri="{A12FA001-AC4F-418D-AE19-62706E023703}">
                      <ahyp:hlinkClr xmlns:ahyp="http://schemas.microsoft.com/office/drawing/2018/hyperlinkcolor" val="tx"/>
                    </a:ext>
                  </a:extLst>
                </a:hlinkClick>
              </a:rPr>
              <a:t>https://help.sap.com/docs/sap-btp-abap-environment?locale=en-US</a:t>
            </a:r>
            <a:endParaRPr kumimoji="0"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You can create your packages under a standard package ZLOCAL</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The preferred programming model to develop applications is RAP – Restful Application Programming model</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rPr>
              <a:t>ABAP in Cloud has a code name called “steampunk”</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433835"/>
              </a:buClr>
              <a:buSzPts val="1800"/>
              <a:buFont typeface="Arial"/>
              <a:buNone/>
              <a:tabLst/>
              <a:defRPr/>
            </a:pPr>
            <a:endParaRPr kumimoji="0" sz="1800" b="0" i="0" u="none" strike="noStrike" kern="0" cap="none" spc="0" normalizeH="0" baseline="0" noProof="0">
              <a:ln>
                <a:noFill/>
              </a:ln>
              <a:solidFill>
                <a:srgbClr val="433835"/>
              </a:solidFill>
              <a:effectLst/>
              <a:uLnTx/>
              <a:uFillTx/>
              <a:latin typeface="Quattrocento Sans"/>
              <a:ea typeface="Quattrocento Sans"/>
              <a:cs typeface="Quattrocento Sans"/>
              <a:sym typeface="Quattrocento Sans"/>
            </a:endParaRPr>
          </a:p>
        </p:txBody>
      </p:sp>
      <p:sp>
        <p:nvSpPr>
          <p:cNvPr id="915" name="Google Shape;915;p2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ABAP on Cloud – the environment</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17" name="Google Shape;917;p22"/>
          <p:cNvPicPr preferRelativeResize="0"/>
          <p:nvPr/>
        </p:nvPicPr>
        <p:blipFill rotWithShape="1">
          <a:blip r:embed="rId4">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ZATS_XX_*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4">
          <a:extLst>
            <a:ext uri="{FF2B5EF4-FFF2-40B4-BE49-F238E27FC236}">
              <a16:creationId xmlns:a16="http://schemas.microsoft.com/office/drawing/2014/main" id="{38624441-224E-89D6-A8BB-3A389AC887CC}"/>
            </a:ext>
          </a:extLst>
        </p:cNvPr>
        <p:cNvGrpSpPr/>
        <p:nvPr/>
      </p:nvGrpSpPr>
      <p:grpSpPr>
        <a:xfrm>
          <a:off x="0" y="0"/>
          <a:ext cx="0" cy="0"/>
          <a:chOff x="0" y="0"/>
          <a:chExt cx="0" cy="0"/>
        </a:xfrm>
      </p:grpSpPr>
      <p:sp>
        <p:nvSpPr>
          <p:cNvPr id="967" name="Google Shape;967;p28">
            <a:extLst>
              <a:ext uri="{FF2B5EF4-FFF2-40B4-BE49-F238E27FC236}">
                <a16:creationId xmlns:a16="http://schemas.microsoft.com/office/drawing/2014/main" id="{9DF48F7A-CDCF-98F4-F65A-125DDB5FA741}"/>
              </a:ext>
            </a:extLst>
          </p:cNvPr>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Create DB Tables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a:extLst>
              <a:ext uri="{FF2B5EF4-FFF2-40B4-BE49-F238E27FC236}">
                <a16:creationId xmlns:a16="http://schemas.microsoft.com/office/drawing/2014/main" id="{AD34F5AA-6738-200C-1DAE-75E6BCF24066}"/>
              </a:ext>
            </a:extLst>
          </p:cNvPr>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a:extLst>
              <a:ext uri="{FF2B5EF4-FFF2-40B4-BE49-F238E27FC236}">
                <a16:creationId xmlns:a16="http://schemas.microsoft.com/office/drawing/2014/main" id="{201A4F96-2FC7-31A2-9FBE-CA566758E734}"/>
              </a:ext>
            </a:extLst>
          </p:cNvPr>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 name="Picture 2" descr="A blue circle with a white logo and a magnifying glass&#10;&#10;AI-generated content may be incorrect.">
            <a:extLst>
              <a:ext uri="{FF2B5EF4-FFF2-40B4-BE49-F238E27FC236}">
                <a16:creationId xmlns:a16="http://schemas.microsoft.com/office/drawing/2014/main" id="{CE748C22-E77B-A74A-CD4B-25EBE8EF574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36535" y="1700808"/>
            <a:ext cx="3840732" cy="3840732"/>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E18D557C-42E9-8D29-31C7-CF91F4D35B63}"/>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t="19037"/>
          <a:stretch/>
        </p:blipFill>
        <p:spPr>
          <a:xfrm>
            <a:off x="1341884" y="1628800"/>
            <a:ext cx="3744416" cy="4287466"/>
          </a:xfrm>
          <a:prstGeom prst="rect">
            <a:avLst/>
          </a:prstGeom>
        </p:spPr>
      </p:pic>
    </p:spTree>
    <p:extLst>
      <p:ext uri="{BB962C8B-B14F-4D97-AF65-F5344CB8AC3E}">
        <p14:creationId xmlns:p14="http://schemas.microsoft.com/office/powerpoint/2010/main" val="2103482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CDS Views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CDS stands for Core data and services, </a:t>
            </a:r>
            <a:r>
              <a:rPr kumimoji="0" lang="en-IN" sz="1800" b="1" i="0" u="sng" strike="noStrike" kern="0" cap="none" spc="0" normalizeH="0" baseline="0" noProof="0" dirty="0">
                <a:ln>
                  <a:noFill/>
                </a:ln>
                <a:solidFill>
                  <a:srgbClr val="000000"/>
                </a:solidFill>
                <a:effectLst/>
                <a:uLnTx/>
                <a:uFillTx/>
                <a:latin typeface="Arial"/>
                <a:cs typeface="Arial"/>
                <a:sym typeface="Arial"/>
              </a:rPr>
              <a:t>it is an extension of SQL </a:t>
            </a:r>
            <a:r>
              <a:rPr kumimoji="0" lang="en-IN" sz="1800" b="0" i="0" u="none" strike="noStrike" kern="0" cap="none" spc="0" normalizeH="0" baseline="0" noProof="0" dirty="0">
                <a:ln>
                  <a:noFill/>
                </a:ln>
                <a:solidFill>
                  <a:srgbClr val="000000"/>
                </a:solidFill>
                <a:effectLst/>
                <a:uLnTx/>
                <a:uFillTx/>
                <a:latin typeface="Arial"/>
                <a:cs typeface="Arial"/>
                <a:sym typeface="Arial"/>
              </a:rPr>
              <a:t>in ABAP and used effectively on any ABAP on HANA system in order to boost our performance. CDS views are </a:t>
            </a:r>
            <a:r>
              <a:rPr kumimoji="0" lang="en-IN" sz="1800" b="1" i="0" u="none" strike="noStrike" kern="0" cap="none" spc="0" normalizeH="0" baseline="0" noProof="0" dirty="0">
                <a:ln>
                  <a:noFill/>
                </a:ln>
                <a:solidFill>
                  <a:srgbClr val="000000"/>
                </a:solidFill>
                <a:effectLst/>
                <a:uLnTx/>
                <a:uFillTx/>
                <a:latin typeface="Arial"/>
                <a:cs typeface="Arial"/>
                <a:sym typeface="Arial"/>
              </a:rPr>
              <a:t>semantically (annotations @)</a:t>
            </a:r>
            <a:r>
              <a:rPr kumimoji="0" lang="en-IN" sz="1800" b="0" i="0" u="none" strike="noStrike" kern="0" cap="none" spc="0" normalizeH="0" baseline="0" noProof="0" dirty="0">
                <a:ln>
                  <a:noFill/>
                </a:ln>
                <a:solidFill>
                  <a:srgbClr val="000000"/>
                </a:solidFill>
                <a:effectLst/>
                <a:uLnTx/>
                <a:uFillTx/>
                <a:latin typeface="Arial"/>
                <a:cs typeface="Arial"/>
                <a:sym typeface="Arial"/>
              </a:rPr>
              <a:t> rich data model.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What has been extended? What SQL can do, CDS can also do?</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DDL – data Definition language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DQL – Data Query Language </a:t>
            </a:r>
            <a:r>
              <a:rPr kumimoji="0" lang="en-IN" sz="1800" b="0" i="0" u="none" strike="noStrike" kern="0" cap="none" spc="0" normalizeH="0" baseline="0" noProof="0" dirty="0">
                <a:ln>
                  <a:noFill/>
                </a:ln>
                <a:solidFill>
                  <a:srgbClr val="000000"/>
                </a:solidFill>
                <a:effectLst/>
                <a:uLnTx/>
                <a:uFillTx/>
                <a:latin typeface="Arial"/>
                <a:cs typeface="Arial"/>
                <a:sym typeface="Wingdings" panose="05000000000000000000" pitchFamily="2" charset="2"/>
              </a:rPr>
              <a:t> </a:t>
            </a:r>
            <a:r>
              <a:rPr kumimoji="0" lang="en-IN" sz="1800" b="1" i="0" u="none" strike="noStrike" kern="0" cap="none" spc="0" normalizeH="0" baseline="0" noProof="0" dirty="0">
                <a:ln>
                  <a:noFill/>
                </a:ln>
                <a:solidFill>
                  <a:srgbClr val="000000"/>
                </a:solidFill>
                <a:effectLst/>
                <a:uLnTx/>
                <a:uFillTx/>
                <a:latin typeface="Arial"/>
                <a:cs typeface="Arial"/>
                <a:sym typeface="Wingdings" panose="05000000000000000000" pitchFamily="2" charset="2"/>
              </a:rPr>
              <a:t>CDS view </a:t>
            </a:r>
            <a:r>
              <a:rPr kumimoji="0" lang="en-IN" sz="1800" b="0" i="0" u="none" strike="noStrike" kern="0" cap="none" spc="0" normalizeH="0" baseline="0" noProof="0" dirty="0">
                <a:ln>
                  <a:noFill/>
                </a:ln>
                <a:solidFill>
                  <a:srgbClr val="000000"/>
                </a:solidFill>
                <a:effectLst/>
                <a:uLnTx/>
                <a:uFillTx/>
                <a:latin typeface="Arial"/>
                <a:cs typeface="Arial"/>
                <a:sym typeface="Wingdings" panose="05000000000000000000" pitchFamily="2" charset="2"/>
              </a:rPr>
              <a:t>concept to fetch data from HANA using code-to-data</a:t>
            </a: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DCL – Data Control Language</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v"/>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DEL – Data Expression Language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Does CDS only used for building views or are there other use cases?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You can create any DDIC object like structure, table etc. most used concept is views (DQL)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Can I create </a:t>
            </a:r>
            <a:r>
              <a:rPr kumimoji="0" lang="en-IN" sz="1800" b="1"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1" i="0" u="none" strike="noStrike" kern="0" cap="none" spc="0" normalizeH="0" baseline="0" noProof="0" dirty="0">
                <a:ln>
                  <a:noFill/>
                </a:ln>
                <a:solidFill>
                  <a:srgbClr val="000000"/>
                </a:solidFill>
                <a:effectLst/>
                <a:uLnTx/>
                <a:uFillTx/>
                <a:latin typeface="Arial"/>
                <a:cs typeface="Arial"/>
                <a:sym typeface="Arial"/>
              </a:rPr>
              <a:t> views if my company is not on HANA DB or S/4HANA systems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Yes, starring NW 7.4SP2 onwards. The best performance will come when you are on HANA.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Like AMDP, do I need to also do client handling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No, CDS views are created and managed in ABAP layer so client handling is automatic</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If I have been a choice between CDS or AMDP, what should be preferred?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depends on requirement. First attempt will be with CDS view last choice should AMDP</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9404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Continue 1/3</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59093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Which tool can I use to create CDS views?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Only and only ADT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Which system does the CDS view gets created and transported?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It’s the ABAP system, there no need to login to HANA DB using studio.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What happens after I activate my CDS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I heard that CDS views are deprecated, is it true, if yes, what can I use?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Yes. There is a successor concept called </a:t>
            </a:r>
            <a:r>
              <a:rPr kumimoji="0" lang="en-IN" sz="1800" b="1"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1" i="0" u="none" strike="noStrike" kern="0" cap="none" spc="0" normalizeH="0" baseline="0" noProof="0" dirty="0">
                <a:ln>
                  <a:noFill/>
                </a:ln>
                <a:solidFill>
                  <a:srgbClr val="000000"/>
                </a:solidFill>
                <a:effectLst/>
                <a:uLnTx/>
                <a:uFillTx/>
                <a:latin typeface="Arial"/>
                <a:cs typeface="Arial"/>
                <a:sym typeface="Arial"/>
              </a:rPr>
              <a:t> entities</a:t>
            </a:r>
            <a:r>
              <a:rPr kumimoji="0" lang="en-IN" sz="1800" b="0" i="0" u="none" strike="noStrike" kern="0" cap="none" spc="0" normalizeH="0" baseline="0" noProof="0" dirty="0">
                <a:ln>
                  <a:noFill/>
                </a:ln>
                <a:solidFill>
                  <a:srgbClr val="000000"/>
                </a:solidFill>
                <a:effectLst/>
                <a:uLnTx/>
                <a:uFillTx/>
                <a:latin typeface="Arial"/>
                <a:cs typeface="Arial"/>
                <a:sym typeface="Arial"/>
              </a:rPr>
              <a:t> which is exact same as CDS view but small difference.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What is the difference between CDS views and Calculation views.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The calculation views are created in HANA they are bottom-up approach and transport using Delivery Unit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The CDS views are created in ABAP layer they are top-down approach and transport using ABAP tr.</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6">
            <a:extLst>
              <a:ext uri="{FF2B5EF4-FFF2-40B4-BE49-F238E27FC236}">
                <a16:creationId xmlns:a16="http://schemas.microsoft.com/office/drawing/2014/main" id="{A551EE51-3FA9-4AB4-3C26-E2550310DA30}"/>
              </a:ext>
            </a:extLst>
          </p:cNvPr>
          <p:cNvSpPr/>
          <p:nvPr/>
        </p:nvSpPr>
        <p:spPr>
          <a:xfrm>
            <a:off x="360366" y="2996952"/>
            <a:ext cx="3449777"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CDS view data definition</a:t>
            </a:r>
          </a:p>
        </p:txBody>
      </p:sp>
      <p:sp>
        <p:nvSpPr>
          <p:cNvPr id="8" name="Rectangle 7">
            <a:extLst>
              <a:ext uri="{FF2B5EF4-FFF2-40B4-BE49-F238E27FC236}">
                <a16:creationId xmlns:a16="http://schemas.microsoft.com/office/drawing/2014/main" id="{6893AB6F-F288-747F-5992-78C53C367D78}"/>
              </a:ext>
            </a:extLst>
          </p:cNvPr>
          <p:cNvSpPr/>
          <p:nvPr/>
        </p:nvSpPr>
        <p:spPr>
          <a:xfrm>
            <a:off x="6526460" y="2564904"/>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SE11 – DDIC view</a:t>
            </a:r>
          </a:p>
        </p:txBody>
      </p:sp>
      <p:sp>
        <p:nvSpPr>
          <p:cNvPr id="9" name="Rectangle 8">
            <a:extLst>
              <a:ext uri="{FF2B5EF4-FFF2-40B4-BE49-F238E27FC236}">
                <a16:creationId xmlns:a16="http://schemas.microsoft.com/office/drawing/2014/main" id="{C5A1F791-BACD-16F4-967A-3A2793BE0E64}"/>
              </a:ext>
            </a:extLst>
          </p:cNvPr>
          <p:cNvSpPr/>
          <p:nvPr/>
        </p:nvSpPr>
        <p:spPr>
          <a:xfrm>
            <a:off x="6526460" y="3681028"/>
            <a:ext cx="3816424" cy="792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HANA View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(runtime object in HANA)</a:t>
            </a:r>
          </a:p>
        </p:txBody>
      </p:sp>
      <p:cxnSp>
        <p:nvCxnSpPr>
          <p:cNvPr id="11" name="Connector: Elbow 10">
            <a:extLst>
              <a:ext uri="{FF2B5EF4-FFF2-40B4-BE49-F238E27FC236}">
                <a16:creationId xmlns:a16="http://schemas.microsoft.com/office/drawing/2014/main" id="{FF7F85BB-8CD4-4F9F-92CA-62A217E55F23}"/>
              </a:ext>
            </a:extLst>
          </p:cNvPr>
          <p:cNvCxnSpPr>
            <a:cxnSpLocks/>
            <a:stCxn id="7" idx="3"/>
            <a:endCxn id="8" idx="1"/>
          </p:cNvCxnSpPr>
          <p:nvPr/>
        </p:nvCxnSpPr>
        <p:spPr>
          <a:xfrm flipV="1">
            <a:off x="3810143" y="2960948"/>
            <a:ext cx="2716317" cy="4680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CC8CF6B-3D94-0355-F7EE-A14B7DC9800B}"/>
              </a:ext>
            </a:extLst>
          </p:cNvPr>
          <p:cNvCxnSpPr>
            <a:stCxn id="7" idx="3"/>
            <a:endCxn id="9" idx="1"/>
          </p:cNvCxnSpPr>
          <p:nvPr/>
        </p:nvCxnSpPr>
        <p:spPr>
          <a:xfrm>
            <a:off x="3810143" y="3429000"/>
            <a:ext cx="2716317" cy="6480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93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Continue 2/3</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204682" y="377018"/>
            <a:ext cx="11486844" cy="452431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Can a non-ABAP developer also learn CDS views?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Yes, anyone can learn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views w/o any </a:t>
            </a:r>
            <a:r>
              <a:rPr kumimoji="0" lang="en-IN" sz="1800" b="0" i="0" u="none" strike="noStrike" kern="0" cap="none" spc="0" normalizeH="0" baseline="0" noProof="0" dirty="0" err="1">
                <a:ln>
                  <a:noFill/>
                </a:ln>
                <a:solidFill>
                  <a:srgbClr val="000000"/>
                </a:solidFill>
                <a:effectLst/>
                <a:uLnTx/>
                <a:uFillTx/>
                <a:latin typeface="Arial"/>
                <a:cs typeface="Arial"/>
                <a:sym typeface="Arial"/>
              </a:rPr>
              <a:t>abap</a:t>
            </a:r>
            <a:r>
              <a:rPr kumimoji="0" lang="en-IN" sz="1800" b="0" i="0" u="none" strike="noStrike" kern="0" cap="none" spc="0" normalizeH="0" baseline="0" noProof="0" dirty="0">
                <a:ln>
                  <a:noFill/>
                </a:ln>
                <a:solidFill>
                  <a:srgbClr val="000000"/>
                </a:solidFill>
                <a:effectLst/>
                <a:uLnTx/>
                <a:uFillTx/>
                <a:latin typeface="Arial"/>
                <a:cs typeface="Arial"/>
                <a:sym typeface="Arial"/>
              </a:rPr>
              <a:t> knowledge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I tried learning CDS views from google/YouTube but I failed.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Park*</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1"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Does SAP deliver standard CDS views for us to use directly in S/4HANA?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Yes, these views become the backbone for S/4HANA. We can see them on a website </a:t>
            </a:r>
            <a:r>
              <a:rPr kumimoji="0" lang="en-IN" sz="1800" b="0" i="0" u="none" strike="noStrike" kern="0" cap="none" spc="0" normalizeH="0" baseline="0" noProof="0" dirty="0">
                <a:ln>
                  <a:noFill/>
                </a:ln>
                <a:solidFill>
                  <a:srgbClr val="000000"/>
                </a:solidFill>
                <a:effectLst/>
                <a:uLnTx/>
                <a:uFillTx/>
                <a:latin typeface="Arial"/>
                <a:cs typeface="Arial"/>
                <a:sym typeface="Arial"/>
                <a:hlinkClick r:id="rId2"/>
              </a:rPr>
              <a:t>https://api.sap.com</a:t>
            </a: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Can I enhance a standard SAP delivered CDS view</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have a extension concept of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1" i="0" u="none" strike="noStrike" kern="0" cap="none" spc="0" normalizeH="0" baseline="0" noProof="0" dirty="0">
                <a:ln>
                  <a:noFill/>
                </a:ln>
                <a:solidFill>
                  <a:srgbClr val="000000"/>
                </a:solidFill>
                <a:effectLst/>
                <a:uLnTx/>
                <a:uFillTx/>
                <a:latin typeface="Arial"/>
                <a:cs typeface="Arial"/>
                <a:sym typeface="Arial"/>
              </a:rPr>
              <a:t>What is the best practice/gold standard to create </a:t>
            </a:r>
            <a:r>
              <a:rPr kumimoji="0" lang="en-IN" sz="1800" b="1"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1" i="0" u="none" strike="noStrike" kern="0" cap="none" spc="0" normalizeH="0" baseline="0" noProof="0" dirty="0">
                <a:ln>
                  <a:noFill/>
                </a:ln>
                <a:solidFill>
                  <a:srgbClr val="000000"/>
                </a:solidFill>
                <a:effectLst/>
                <a:uLnTx/>
                <a:uFillTx/>
                <a:latin typeface="Arial"/>
                <a:cs typeface="Arial"/>
                <a:sym typeface="Arial"/>
              </a:rPr>
              <a:t> views in SAP S/4HANA?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SAP offer something called VDM (Virtual Data Modelling) which is a gold standard to build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views in SAP S/4HANA.</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117292465"/>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8074</TotalTime>
  <Words>1549</Words>
  <Application>Microsoft Office PowerPoint</Application>
  <PresentationFormat>Custom</PresentationFormat>
  <Paragraphs>168</Paragraphs>
  <Slides>14</Slides>
  <Notes>5</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14</vt:i4>
      </vt:variant>
    </vt:vector>
  </HeadingPairs>
  <TitlesOfParts>
    <vt:vector size="29" baseType="lpstr">
      <vt:lpstr>Amasis MT Pro Black</vt:lpstr>
      <vt:lpstr>Arial</vt:lpstr>
      <vt:lpstr>Arial Black</vt:lpstr>
      <vt:lpstr>Calibri</vt:lpstr>
      <vt:lpstr>Cambria</vt:lpstr>
      <vt:lpstr>Cooper Black</vt:lpstr>
      <vt:lpstr>Noto Sans Symbols</vt:lpstr>
      <vt:lpstr>Quattrocento Sans</vt:lpstr>
      <vt:lpstr>Segoe UI</vt:lpstr>
      <vt:lpstr>Segoe UI Light</vt:lpstr>
      <vt:lpstr>Wingdings</vt:lpstr>
      <vt:lpstr>Office Theme</vt:lpstr>
      <vt:lpstr>1_Office Theme</vt:lpstr>
      <vt:lpstr>4_Office Theme</vt:lpstr>
      <vt:lpstr>2_Office Theme</vt:lpstr>
      <vt:lpstr>SAP BTP RAP Training</vt:lpstr>
      <vt:lpstr>PowerPoint Presentation</vt:lpstr>
      <vt:lpstr>Agenda – Day 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312</cp:revision>
  <dcterms:created xsi:type="dcterms:W3CDTF">2013-09-12T13:05:01Z</dcterms:created>
  <dcterms:modified xsi:type="dcterms:W3CDTF">2025-05-06T09:09:06Z</dcterms:modified>
</cp:coreProperties>
</file>