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2" r:id="rId2"/>
  </p:sldMasterIdLst>
  <p:notesMasterIdLst>
    <p:notesMasterId r:id="rId20"/>
  </p:notesMasterIdLst>
  <p:sldIdLst>
    <p:sldId id="276" r:id="rId3"/>
    <p:sldId id="4122" r:id="rId4"/>
    <p:sldId id="277" r:id="rId5"/>
    <p:sldId id="1186" r:id="rId6"/>
    <p:sldId id="1187" r:id="rId7"/>
    <p:sldId id="1188" r:id="rId8"/>
    <p:sldId id="1189" r:id="rId9"/>
    <p:sldId id="1179" r:id="rId10"/>
    <p:sldId id="1180" r:id="rId11"/>
    <p:sldId id="1181" r:id="rId12"/>
    <p:sldId id="1184" r:id="rId13"/>
    <p:sldId id="1208" r:id="rId14"/>
    <p:sldId id="1209" r:id="rId15"/>
    <p:sldId id="1215" r:id="rId16"/>
    <p:sldId id="282" r:id="rId17"/>
    <p:sldId id="280" r:id="rId18"/>
    <p:sldId id="4711"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5:57:29.702"/>
    </inkml:context>
    <inkml:brush xml:id="br0">
      <inkml:brushProperty name="width" value="0.1" units="cm"/>
      <inkml:brushProperty name="height" value="0.1"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9" name="Google Shape;150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29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7" name="Google Shape;152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95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7758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6" name="Google Shape;1656;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167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05897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63769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84522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346011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44346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869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5/16/2025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63800378"/>
      </p:ext>
    </p:extLst>
  </p:cSld>
  <p:clrMap bg1="lt1" tx1="dk1" bg2="dk2" tx2="lt2" accent1="accent1" accent2="accent2" accent3="accent3" accent4="accent4" accent5="accent5" accent6="accent6" hlink="hlink" folHlink="folHlink"/>
  <p:sldLayoutIdLst>
    <p:sldLayoutId id="2147483683" r:id="rId1"/>
    <p:sldLayoutId id="2147483685" r:id="rId2"/>
    <p:sldLayoutId id="2147483686" r:id="rId3"/>
    <p:sldLayoutId id="2147483687" r:id="rId4"/>
    <p:sldLayoutId id="2147483688" r:id="rId5"/>
    <p:sldLayoutId id="2147483689"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2271.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hyperlink" Target="http://www.dribbble.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tiff"/><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10</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1754326"/>
          </a:xfrm>
          <a:prstGeom prst="rect">
            <a:avLst/>
          </a:prstGeom>
          <a:noFill/>
        </p:spPr>
        <p:txBody>
          <a:bodyPr wrap="square" rtlCol="0">
            <a:spAutoFit/>
          </a:bodyPr>
          <a:lstStyle/>
          <a:p>
            <a:r>
              <a:rPr lang="en-US" sz="1800" b="1" dirty="0"/>
              <a:t>Early numbering</a:t>
            </a:r>
          </a:p>
          <a:p>
            <a:pPr marL="285750" indent="-285750">
              <a:buFont typeface="Arial" panose="020B0604020202020204" pitchFamily="34" charset="0"/>
              <a:buChar char="•"/>
            </a:pPr>
            <a:r>
              <a:rPr lang="en-US" sz="1800" dirty="0"/>
              <a:t>It allows a managed numbering for </a:t>
            </a:r>
            <a:r>
              <a:rPr lang="en-US" sz="1800" dirty="0" err="1"/>
              <a:t>bo</a:t>
            </a:r>
            <a:r>
              <a:rPr lang="en-US" sz="1800" dirty="0"/>
              <a:t> instances during creation process. Like in ABAP we use sequence numbers (SNRO) to auto generate primary keys, here in RAP we can use early numbering. It can be handled for all the entities. For this we need to implement the logic in RAP BIMP.</a:t>
            </a:r>
          </a:p>
          <a:p>
            <a:pPr marL="285750" indent="-285750">
              <a:buFont typeface="Arial" panose="020B0604020202020204" pitchFamily="34" charset="0"/>
              <a:buChar char="•"/>
            </a:pPr>
            <a:r>
              <a:rPr lang="en-US" sz="1800" dirty="0"/>
              <a:t>Every assigned key must be unique, otherwise the instances will be rejected by the database which will result to dump. We will be reusing a SNRO sequence already created by SAP in the system.</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BO instance features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56339E5-7A33-A923-1F0F-1FBEB490FBDB}"/>
                  </a:ext>
                </a:extLst>
              </p14:cNvPr>
              <p14:cNvContentPartPr/>
              <p14:nvPr/>
            </p14:nvContentPartPr>
            <p14:xfrm>
              <a:off x="2098372" y="2049383"/>
              <a:ext cx="360" cy="360"/>
            </p14:xfrm>
          </p:contentPart>
        </mc:Choice>
        <mc:Fallback xmlns="">
          <p:pic>
            <p:nvPicPr>
              <p:cNvPr id="5" name="Ink 4">
                <a:extLst>
                  <a:ext uri="{FF2B5EF4-FFF2-40B4-BE49-F238E27FC236}">
                    <a16:creationId xmlns:a16="http://schemas.microsoft.com/office/drawing/2014/main" id="{956339E5-7A33-A923-1F0F-1FBEB490FBDB}"/>
                  </a:ext>
                </a:extLst>
              </p:cNvPr>
              <p:cNvPicPr/>
              <p:nvPr/>
            </p:nvPicPr>
            <p:blipFill>
              <a:blip r:embed="rId4"/>
              <a:stretch>
                <a:fillRect/>
              </a:stretch>
            </p:blipFill>
            <p:spPr>
              <a:xfrm>
                <a:off x="2080732" y="2031383"/>
                <a:ext cx="36000" cy="36000"/>
              </a:xfrm>
              <a:prstGeom prst="rect">
                <a:avLst/>
              </a:prstGeom>
            </p:spPr>
          </p:pic>
        </mc:Fallback>
      </mc:AlternateContent>
    </p:spTree>
    <p:extLst>
      <p:ext uri="{BB962C8B-B14F-4D97-AF65-F5344CB8AC3E}">
        <p14:creationId xmlns:p14="http://schemas.microsoft.com/office/powerpoint/2010/main" val="1666362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11</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Sequence of calls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Smiley Face 4">
            <a:extLst>
              <a:ext uri="{FF2B5EF4-FFF2-40B4-BE49-F238E27FC236}">
                <a16:creationId xmlns:a16="http://schemas.microsoft.com/office/drawing/2014/main" id="{397C1A14-8545-15D4-A4BE-883A4A247DF4}"/>
              </a:ext>
            </a:extLst>
          </p:cNvPr>
          <p:cNvSpPr/>
          <p:nvPr/>
        </p:nvSpPr>
        <p:spPr>
          <a:xfrm>
            <a:off x="333772" y="620688"/>
            <a:ext cx="432049" cy="43204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39F3C4B-CCF8-C0B5-DB02-9D9A5CE7C4C7}"/>
              </a:ext>
            </a:extLst>
          </p:cNvPr>
          <p:cNvCxnSpPr>
            <a:stCxn id="5" idx="4"/>
          </p:cNvCxnSpPr>
          <p:nvPr/>
        </p:nvCxnSpPr>
        <p:spPr>
          <a:xfrm flipH="1">
            <a:off x="549796" y="10527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9BDCE121-3119-56ED-A335-B960F01B5B4D}"/>
              </a:ext>
            </a:extLst>
          </p:cNvPr>
          <p:cNvSpPr/>
          <p:nvPr/>
        </p:nvSpPr>
        <p:spPr>
          <a:xfrm>
            <a:off x="1485900" y="62068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Fiori app</a:t>
            </a:r>
          </a:p>
        </p:txBody>
      </p:sp>
      <p:cxnSp>
        <p:nvCxnSpPr>
          <p:cNvPr id="9" name="Straight Connector 8">
            <a:extLst>
              <a:ext uri="{FF2B5EF4-FFF2-40B4-BE49-F238E27FC236}">
                <a16:creationId xmlns:a16="http://schemas.microsoft.com/office/drawing/2014/main" id="{2BEE97BF-4614-BD76-12F5-DD97C3F87440}"/>
              </a:ext>
            </a:extLst>
          </p:cNvPr>
          <p:cNvCxnSpPr/>
          <p:nvPr/>
        </p:nvCxnSpPr>
        <p:spPr>
          <a:xfrm flipH="1">
            <a:off x="2241984" y="103157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BE766A60-0B77-9765-9547-75DA3C9E35D8}"/>
              </a:ext>
            </a:extLst>
          </p:cNvPr>
          <p:cNvSpPr/>
          <p:nvPr/>
        </p:nvSpPr>
        <p:spPr>
          <a:xfrm>
            <a:off x="3646140" y="61754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OData</a:t>
            </a:r>
          </a:p>
        </p:txBody>
      </p:sp>
      <p:cxnSp>
        <p:nvCxnSpPr>
          <p:cNvPr id="11" name="Straight Connector 10">
            <a:extLst>
              <a:ext uri="{FF2B5EF4-FFF2-40B4-BE49-F238E27FC236}">
                <a16:creationId xmlns:a16="http://schemas.microsoft.com/office/drawing/2014/main" id="{5CC8DF21-EA0F-9512-CEF2-B1ECA3B42F08}"/>
              </a:ext>
            </a:extLst>
          </p:cNvPr>
          <p:cNvCxnSpPr/>
          <p:nvPr/>
        </p:nvCxnSpPr>
        <p:spPr>
          <a:xfrm flipH="1">
            <a:off x="4402224" y="10284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BD51BE1F-ACBE-B1AD-32FF-87583ACDEE22}"/>
              </a:ext>
            </a:extLst>
          </p:cNvPr>
          <p:cNvSpPr/>
          <p:nvPr/>
        </p:nvSpPr>
        <p:spPr>
          <a:xfrm>
            <a:off x="6038971" y="61495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RAP</a:t>
            </a:r>
          </a:p>
        </p:txBody>
      </p:sp>
      <p:cxnSp>
        <p:nvCxnSpPr>
          <p:cNvPr id="13" name="Straight Connector 12">
            <a:extLst>
              <a:ext uri="{FF2B5EF4-FFF2-40B4-BE49-F238E27FC236}">
                <a16:creationId xmlns:a16="http://schemas.microsoft.com/office/drawing/2014/main" id="{18729125-FE73-9F26-4CBC-38C2E30231B4}"/>
              </a:ext>
            </a:extLst>
          </p:cNvPr>
          <p:cNvCxnSpPr/>
          <p:nvPr/>
        </p:nvCxnSpPr>
        <p:spPr>
          <a:xfrm flipH="1">
            <a:off x="6795055" y="102584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17B78569-0C1B-210A-D929-CD73423A176B}"/>
              </a:ext>
            </a:extLst>
          </p:cNvPr>
          <p:cNvSpPr/>
          <p:nvPr/>
        </p:nvSpPr>
        <p:spPr>
          <a:xfrm>
            <a:off x="10378888" y="63611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HANADB</a:t>
            </a:r>
          </a:p>
        </p:txBody>
      </p:sp>
      <p:cxnSp>
        <p:nvCxnSpPr>
          <p:cNvPr id="15" name="Straight Connector 14">
            <a:extLst>
              <a:ext uri="{FF2B5EF4-FFF2-40B4-BE49-F238E27FC236}">
                <a16:creationId xmlns:a16="http://schemas.microsoft.com/office/drawing/2014/main" id="{8EB3ACAC-1578-5827-40B1-A7819B4B37D8}"/>
              </a:ext>
            </a:extLst>
          </p:cNvPr>
          <p:cNvCxnSpPr/>
          <p:nvPr/>
        </p:nvCxnSpPr>
        <p:spPr>
          <a:xfrm flipH="1">
            <a:off x="11134972" y="104700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388A78-D9C3-6072-DA2E-C462DCA5E7A9}"/>
              </a:ext>
            </a:extLst>
          </p:cNvPr>
          <p:cNvCxnSpPr/>
          <p:nvPr/>
        </p:nvCxnSpPr>
        <p:spPr>
          <a:xfrm>
            <a:off x="549796" y="1340768"/>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8B3EDD-CC43-3268-28A6-756C333A62DE}"/>
              </a:ext>
            </a:extLst>
          </p:cNvPr>
          <p:cNvCxnSpPr>
            <a:cxnSpLocks/>
          </p:cNvCxnSpPr>
          <p:nvPr/>
        </p:nvCxnSpPr>
        <p:spPr>
          <a:xfrm>
            <a:off x="2277988" y="1556792"/>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1A387C-3FD3-BAC8-A05C-510332A11559}"/>
              </a:ext>
            </a:extLst>
          </p:cNvPr>
          <p:cNvCxnSpPr>
            <a:cxnSpLocks/>
            <a:endCxn id="27" idx="0"/>
          </p:cNvCxnSpPr>
          <p:nvPr/>
        </p:nvCxnSpPr>
        <p:spPr>
          <a:xfrm flipV="1">
            <a:off x="4402224" y="1823664"/>
            <a:ext cx="2369972" cy="2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4CEBFA-7D66-E94D-D40A-63258B060367}"/>
              </a:ext>
            </a:extLst>
          </p:cNvPr>
          <p:cNvCxnSpPr>
            <a:cxnSpLocks/>
            <a:endCxn id="24" idx="0"/>
          </p:cNvCxnSpPr>
          <p:nvPr/>
        </p:nvCxnSpPr>
        <p:spPr>
          <a:xfrm flipV="1">
            <a:off x="6814492" y="2330347"/>
            <a:ext cx="4309049" cy="1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F6AAB8-91A8-D9A9-2E76-87F7A9BBECAA}"/>
              </a:ext>
            </a:extLst>
          </p:cNvPr>
          <p:cNvSpPr/>
          <p:nvPr/>
        </p:nvSpPr>
        <p:spPr>
          <a:xfrm>
            <a:off x="11100681" y="2330347"/>
            <a:ext cx="45719" cy="276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092014B3-4B0B-2CF8-1AB7-DB3DB9197B27}"/>
              </a:ext>
            </a:extLst>
          </p:cNvPr>
          <p:cNvCxnSpPr>
            <a:cxnSpLocks/>
            <a:stCxn id="24" idx="2"/>
            <a:endCxn id="27" idx="2"/>
          </p:cNvCxnSpPr>
          <p:nvPr/>
        </p:nvCxnSpPr>
        <p:spPr>
          <a:xfrm flipH="1" flipV="1">
            <a:off x="6772196" y="2600327"/>
            <a:ext cx="4351345"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EB172FB-168C-E9B2-8D4F-1E62E12E083D}"/>
              </a:ext>
            </a:extLst>
          </p:cNvPr>
          <p:cNvSpPr/>
          <p:nvPr/>
        </p:nvSpPr>
        <p:spPr>
          <a:xfrm>
            <a:off x="6749336" y="1823664"/>
            <a:ext cx="45719" cy="776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E22502EA-3465-5BBA-216F-3403C31FEB87}"/>
              </a:ext>
            </a:extLst>
          </p:cNvPr>
          <p:cNvCxnSpPr>
            <a:cxnSpLocks/>
            <a:stCxn id="27" idx="2"/>
          </p:cNvCxnSpPr>
          <p:nvPr/>
        </p:nvCxnSpPr>
        <p:spPr>
          <a:xfrm flipH="1">
            <a:off x="4447943" y="2600327"/>
            <a:ext cx="2324253"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FA871-0F65-385D-2234-09E1A99F32E3}"/>
              </a:ext>
            </a:extLst>
          </p:cNvPr>
          <p:cNvCxnSpPr/>
          <p:nvPr/>
        </p:nvCxnSpPr>
        <p:spPr>
          <a:xfrm flipH="1">
            <a:off x="2277988" y="2924944"/>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4F9DC7-B795-4DA8-C1EB-5C6E338265E0}"/>
              </a:ext>
            </a:extLst>
          </p:cNvPr>
          <p:cNvCxnSpPr/>
          <p:nvPr/>
        </p:nvCxnSpPr>
        <p:spPr>
          <a:xfrm flipH="1">
            <a:off x="549796" y="3212976"/>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7295707-1C64-EFC0-49D4-938F2BA18F41}"/>
              </a:ext>
            </a:extLst>
          </p:cNvPr>
          <p:cNvSpPr/>
          <p:nvPr/>
        </p:nvSpPr>
        <p:spPr>
          <a:xfrm>
            <a:off x="4402224" y="1553654"/>
            <a:ext cx="45719" cy="129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8EFCCC11-1FB8-B25F-1B53-A6D149BFC7BA}"/>
              </a:ext>
            </a:extLst>
          </p:cNvPr>
          <p:cNvSpPr/>
          <p:nvPr/>
        </p:nvSpPr>
        <p:spPr>
          <a:xfrm>
            <a:off x="2232269" y="1364624"/>
            <a:ext cx="45719" cy="1848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5524566F-6F2A-F095-3C3F-14536EC01361}"/>
              </a:ext>
            </a:extLst>
          </p:cNvPr>
          <p:cNvSpPr/>
          <p:nvPr/>
        </p:nvSpPr>
        <p:spPr>
          <a:xfrm>
            <a:off x="8263679" y="633381"/>
            <a:ext cx="1512168" cy="43204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BIMP</a:t>
            </a:r>
          </a:p>
        </p:txBody>
      </p:sp>
      <p:cxnSp>
        <p:nvCxnSpPr>
          <p:cNvPr id="41" name="Straight Connector 40">
            <a:extLst>
              <a:ext uri="{FF2B5EF4-FFF2-40B4-BE49-F238E27FC236}">
                <a16:creationId xmlns:a16="http://schemas.microsoft.com/office/drawing/2014/main" id="{36274AFA-4073-6370-09FC-0ADFF13210E0}"/>
              </a:ext>
            </a:extLst>
          </p:cNvPr>
          <p:cNvCxnSpPr/>
          <p:nvPr/>
        </p:nvCxnSpPr>
        <p:spPr>
          <a:xfrm flipH="1">
            <a:off x="9019763" y="1044269"/>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EE8236B2-722A-E639-A076-5E475FCD4754}"/>
              </a:ext>
            </a:extLst>
          </p:cNvPr>
          <p:cNvCxnSpPr>
            <a:cxnSpLocks/>
          </p:cNvCxnSpPr>
          <p:nvPr/>
        </p:nvCxnSpPr>
        <p:spPr>
          <a:xfrm flipV="1">
            <a:off x="6772195" y="1927172"/>
            <a:ext cx="2222764" cy="3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423030E-0BC3-B0EB-9AF5-5B7317FC2842}"/>
              </a:ext>
            </a:extLst>
          </p:cNvPr>
          <p:cNvSpPr/>
          <p:nvPr/>
        </p:nvSpPr>
        <p:spPr>
          <a:xfrm>
            <a:off x="8994959" y="1902658"/>
            <a:ext cx="45719" cy="2769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FD4F023D-62A2-84DC-13E9-CCCB5798C126}"/>
              </a:ext>
            </a:extLst>
          </p:cNvPr>
          <p:cNvCxnSpPr>
            <a:cxnSpLocks/>
            <a:stCxn id="45" idx="2"/>
            <a:endCxn id="27" idx="3"/>
          </p:cNvCxnSpPr>
          <p:nvPr/>
        </p:nvCxnSpPr>
        <p:spPr>
          <a:xfrm flipH="1">
            <a:off x="6795055" y="2179653"/>
            <a:ext cx="2222764" cy="32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954C2E5-2E6E-9944-4977-9EA616E9186C}"/>
              </a:ext>
            </a:extLst>
          </p:cNvPr>
          <p:cNvSpPr/>
          <p:nvPr/>
        </p:nvSpPr>
        <p:spPr>
          <a:xfrm>
            <a:off x="6605309" y="2078118"/>
            <a:ext cx="315572" cy="307725"/>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B741D58F-CF33-EF1D-4FA0-64B8701356A6}"/>
              </a:ext>
            </a:extLst>
          </p:cNvPr>
          <p:cNvSpPr txBox="1"/>
          <p:nvPr/>
        </p:nvSpPr>
        <p:spPr>
          <a:xfrm>
            <a:off x="8248590" y="1695744"/>
            <a:ext cx="1584175" cy="276999"/>
          </a:xfrm>
          <a:prstGeom prst="rect">
            <a:avLst/>
          </a:prstGeom>
          <a:noFill/>
        </p:spPr>
        <p:txBody>
          <a:bodyPr wrap="square" rtlCol="0">
            <a:spAutoFit/>
          </a:bodyPr>
          <a:lstStyle/>
          <a:p>
            <a:r>
              <a:rPr lang="en-IN" sz="1200" b="1" dirty="0"/>
              <a:t>entities</a:t>
            </a:r>
          </a:p>
        </p:txBody>
      </p:sp>
      <p:sp>
        <p:nvSpPr>
          <p:cNvPr id="55" name="TextBox 54">
            <a:extLst>
              <a:ext uri="{FF2B5EF4-FFF2-40B4-BE49-F238E27FC236}">
                <a16:creationId xmlns:a16="http://schemas.microsoft.com/office/drawing/2014/main" id="{C45C42B8-4DED-2C78-C934-FD2ABA6B6483}"/>
              </a:ext>
            </a:extLst>
          </p:cNvPr>
          <p:cNvSpPr txBox="1"/>
          <p:nvPr/>
        </p:nvSpPr>
        <p:spPr>
          <a:xfrm>
            <a:off x="8264034" y="2098994"/>
            <a:ext cx="1584175" cy="461665"/>
          </a:xfrm>
          <a:prstGeom prst="rect">
            <a:avLst/>
          </a:prstGeom>
          <a:noFill/>
        </p:spPr>
        <p:txBody>
          <a:bodyPr wrap="square" rtlCol="0">
            <a:spAutoFit/>
          </a:bodyPr>
          <a:lstStyle/>
          <a:p>
            <a:r>
              <a:rPr lang="en-IN" sz="1200" b="1" dirty="0"/>
              <a:t>FAILED, MAPPED, REPORTED</a:t>
            </a:r>
          </a:p>
        </p:txBody>
      </p:sp>
    </p:spTree>
    <p:extLst>
      <p:ext uri="{BB962C8B-B14F-4D97-AF65-F5344CB8AC3E}">
        <p14:creationId xmlns:p14="http://schemas.microsoft.com/office/powerpoint/2010/main" val="3940626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12</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031325"/>
          </a:xfrm>
          <a:prstGeom prst="rect">
            <a:avLst/>
          </a:prstGeom>
          <a:noFill/>
        </p:spPr>
        <p:txBody>
          <a:bodyPr wrap="square" rtlCol="0">
            <a:spAutoFit/>
          </a:bodyPr>
          <a:lstStyle/>
          <a:p>
            <a:r>
              <a:rPr lang="en-US" sz="1800" dirty="0"/>
              <a:t>As an application developer we want to determine which entities of our BO needs to allow create-, update-, delete- operations. Apart from that which properties of BO are allowed to be mandatory, read only, creatable, updatable. We can also control the availability of our data actions.</a:t>
            </a:r>
          </a:p>
          <a:p>
            <a:r>
              <a:rPr lang="en-US" sz="1800" dirty="0"/>
              <a:t>In RAP, feature controls are of 2 types:</a:t>
            </a:r>
          </a:p>
          <a:p>
            <a:pPr marL="342900" indent="-342900">
              <a:buAutoNum type="arabicPeriod"/>
            </a:pPr>
            <a:r>
              <a:rPr lang="en-US" sz="1800" dirty="0"/>
              <a:t>Static feature control – are specified at the level of behavior definition only. Statically declared and easy to implement.</a:t>
            </a:r>
          </a:p>
          <a:p>
            <a:pPr marL="342900" indent="-342900">
              <a:buAutoNum type="arabicPeriod"/>
            </a:pPr>
            <a:r>
              <a:rPr lang="en-US" sz="1800" dirty="0"/>
              <a:t>Dynamic feature control – complex to implement for more complex requirements. They require a mandatory implementation in BIMP class. We use keyword </a:t>
            </a:r>
            <a:r>
              <a:rPr lang="en-US" sz="1800" b="1" dirty="0" err="1"/>
              <a:t>features:instance</a:t>
            </a:r>
            <a:endParaRPr lang="en-IN" sz="1800" b="1"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Feature Control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F197B89D-2325-12C8-E987-51633A1ECDD4}"/>
              </a:ext>
            </a:extLst>
          </p:cNvPr>
          <p:cNvPicPr>
            <a:picLocks noChangeAspect="1"/>
          </p:cNvPicPr>
          <p:nvPr/>
        </p:nvPicPr>
        <p:blipFill>
          <a:blip r:embed="rId3"/>
          <a:stretch>
            <a:fillRect/>
          </a:stretch>
        </p:blipFill>
        <p:spPr>
          <a:xfrm>
            <a:off x="1978950" y="3270974"/>
            <a:ext cx="7773521" cy="3089713"/>
          </a:xfrm>
          <a:prstGeom prst="rect">
            <a:avLst/>
          </a:prstGeom>
        </p:spPr>
      </p:pic>
    </p:spTree>
    <p:extLst>
      <p:ext uri="{BB962C8B-B14F-4D97-AF65-F5344CB8AC3E}">
        <p14:creationId xmlns:p14="http://schemas.microsoft.com/office/powerpoint/2010/main" val="2437695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13</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4524315"/>
          </a:xfrm>
          <a:prstGeom prst="rect">
            <a:avLst/>
          </a:prstGeom>
          <a:noFill/>
        </p:spPr>
        <p:txBody>
          <a:bodyPr wrap="square" rtlCol="0">
            <a:spAutoFit/>
          </a:bodyPr>
          <a:lstStyle/>
          <a:p>
            <a:r>
              <a:rPr lang="en-US" sz="1800" dirty="0"/>
              <a:t>In the context of RAP, an action is a non-standard operation that change the data of a BO instance or create new BO instances. They are self implemented operations. There are two main categories of data actions can be implemented in RAP:</a:t>
            </a:r>
          </a:p>
          <a:p>
            <a:endParaRPr lang="en-US" sz="1800" dirty="0"/>
          </a:p>
          <a:p>
            <a:r>
              <a:rPr lang="en-US" sz="1800" b="1" dirty="0"/>
              <a:t>Non factory action: </a:t>
            </a:r>
            <a:r>
              <a:rPr lang="en-US" sz="1800" dirty="0"/>
              <a:t>Defines a RAP action which offers the non-standard behavior and implement custom logic in handler with MODIFY clause. A non factory action can be of 2 sub types (</a:t>
            </a:r>
            <a:r>
              <a:rPr lang="en-US" sz="1800" b="1" dirty="0"/>
              <a:t>change a property of a record)</a:t>
            </a:r>
            <a:endParaRPr lang="en-US" sz="1800" dirty="0"/>
          </a:p>
          <a:p>
            <a:pPr marL="342900" indent="-342900">
              <a:buAutoNum type="alphaLcPeriod"/>
            </a:pPr>
            <a:r>
              <a:rPr lang="en-US" sz="1800" b="1" dirty="0"/>
              <a:t>Static – </a:t>
            </a:r>
            <a:r>
              <a:rPr lang="en-US" sz="1800" dirty="0"/>
              <a:t>they are not bound to any instance, they are generic and can be applied to all instances, like we want to change the booking fees for all travel request as fix price during promotion period.</a:t>
            </a:r>
          </a:p>
          <a:p>
            <a:pPr marL="342900" indent="-342900">
              <a:buAutoNum type="alphaLcPeriod"/>
            </a:pPr>
            <a:r>
              <a:rPr lang="en-US" sz="1800" b="1" dirty="0"/>
              <a:t>Instance – </a:t>
            </a:r>
            <a:r>
              <a:rPr lang="en-US" sz="1800" dirty="0"/>
              <a:t>An action that, by default relates to a BO RAP entity instance and changes the state of BO instance. E.g. like approve or reject a travel request where user choose a instance which they want to work with.</a:t>
            </a:r>
          </a:p>
          <a:p>
            <a:pPr marL="342900" indent="-342900">
              <a:buAutoNum type="alphaLcPeriod"/>
            </a:pPr>
            <a:endParaRPr lang="en-US" sz="1800" b="1" dirty="0"/>
          </a:p>
          <a:p>
            <a:r>
              <a:rPr lang="en-US" sz="1800" b="1" dirty="0"/>
              <a:t>Factory Action – </a:t>
            </a:r>
            <a:r>
              <a:rPr lang="en-US" sz="1800" dirty="0"/>
              <a:t>A factory action used to </a:t>
            </a:r>
            <a:r>
              <a:rPr lang="en-US" sz="1800" b="1" dirty="0"/>
              <a:t>create</a:t>
            </a:r>
            <a:r>
              <a:rPr lang="en-US" sz="1800" dirty="0"/>
              <a:t> new BO instances. A factory action can be instance-bound (default) or static.</a:t>
            </a:r>
            <a:endParaRPr lang="en-IN" sz="1800" dirty="0"/>
          </a:p>
          <a:p>
            <a:pPr marL="342900" indent="-342900">
              <a:buAutoNum type="alphaLcPeriod"/>
            </a:pPr>
            <a:r>
              <a:rPr lang="en-IN" sz="1800" dirty="0"/>
              <a:t>Instance – that copy specific values of an instance and create new instances based on copied data</a:t>
            </a:r>
          </a:p>
          <a:p>
            <a:pPr marL="342900" indent="-342900">
              <a:buAutoNum type="alphaLcPeriod"/>
            </a:pPr>
            <a:r>
              <a:rPr lang="en-IN" sz="1800" dirty="0"/>
              <a:t>Static – can be used to create instances with prefilled default values</a:t>
            </a:r>
          </a:p>
          <a:p>
            <a:endParaRPr lang="en-US"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Data Actions in RAP</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4402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9" name="Google Shape;1659;p85"/>
          <p:cNvSpPr txBox="1"/>
          <p:nvPr/>
        </p:nvSpPr>
        <p:spPr>
          <a:xfrm>
            <a:off x="224979" y="788088"/>
            <a:ext cx="11806237"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A determination modifies instance of business object based on trigger condition. Trigger condition can be modify operations such as create, update, and delete and modified field. There are 2 types of determination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modify – will be triggered before save whenever trigger condition is met e.g. when I change booking fee</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save – will always trigger at the time of save</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Steps</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Add the code for defining the determination in behavior definition, we want to do it in reusable way</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Use quick fix to generate the code for determination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Define a structure where we can store all the booking fees and currency code</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Read all travel instances, subsequent bookings using EML</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Total all booking and supplement amounts which are in common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Delete the values w/o any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Loop at all amounts and compare with target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Perform currency conversion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Put back the total amount</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Return the total amount in </a:t>
            </a:r>
            <a:r>
              <a:rPr lang="en-US" sz="1600" b="1" i="0" u="none" strike="noStrike" cap="none" dirty="0">
                <a:solidFill>
                  <a:schemeClr val="dk1"/>
                </a:solidFill>
                <a:latin typeface="Calibri"/>
                <a:ea typeface="Calibri"/>
                <a:cs typeface="Calibri"/>
                <a:sym typeface="Calibri"/>
              </a:rPr>
              <a:t>mapped</a:t>
            </a:r>
            <a:r>
              <a:rPr lang="en-US" sz="1600" b="0" i="0" u="none" strike="noStrike" cap="none" dirty="0">
                <a:solidFill>
                  <a:schemeClr val="dk1"/>
                </a:solidFill>
                <a:latin typeface="Calibri"/>
                <a:ea typeface="Calibri"/>
                <a:cs typeface="Calibri"/>
                <a:sym typeface="Calibri"/>
              </a:rPr>
              <a:t> so the RAP will modify this data to DB</a:t>
            </a:r>
            <a:endParaRPr dirty="0"/>
          </a:p>
          <a:p>
            <a:pPr marL="952393" marR="0" lvl="1" indent="-241300" algn="l" rtl="0">
              <a:spcBef>
                <a:spcPts val="0"/>
              </a:spcBef>
              <a:spcAft>
                <a:spcPts val="0"/>
              </a:spcAft>
              <a:buClr>
                <a:schemeClr val="dk1"/>
              </a:buClr>
              <a:buSzPts val="1600"/>
              <a:buFont typeface="Calibri"/>
              <a:buNone/>
            </a:pPr>
            <a:endParaRPr sz="1600" b="0" i="0" u="none" strike="noStrike" cap="none" dirty="0">
              <a:solidFill>
                <a:schemeClr val="dk1"/>
              </a:solidFill>
              <a:latin typeface="Calibri"/>
              <a:ea typeface="Calibri"/>
              <a:cs typeface="Calibri"/>
              <a:sym typeface="Calibri"/>
            </a:endParaRPr>
          </a:p>
        </p:txBody>
      </p:sp>
      <p:sp>
        <p:nvSpPr>
          <p:cNvPr id="1660" name="Google Shape;1660;p8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Determination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37720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9">
                                            <p:txEl>
                                              <p:pRg st="0" end="0"/>
                                            </p:txEl>
                                          </p:spTgt>
                                        </p:tgtEl>
                                        <p:attrNameLst>
                                          <p:attrName>style.visibility</p:attrName>
                                        </p:attrNameLst>
                                      </p:cBhvr>
                                      <p:to>
                                        <p:strVal val="visible"/>
                                      </p:to>
                                    </p:set>
                                    <p:animEffect transition="in" filter="fade">
                                      <p:cBhvr>
                                        <p:cTn id="7" dur="1000"/>
                                        <p:tgtEl>
                                          <p:spTgt spid="1659">
                                            <p:txEl>
                                              <p:pRg st="0" end="0"/>
                                            </p:txEl>
                                          </p:spTgt>
                                        </p:tgtEl>
                                      </p:cBhvr>
                                    </p:animEffect>
                                    <p:anim calcmode="lin" valueType="num">
                                      <p:cBhvr>
                                        <p:cTn id="8" dur="1000" fill="hold"/>
                                        <p:tgtEl>
                                          <p:spTgt spid="1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9">
                                            <p:txEl>
                                              <p:pRg st="1" end="1"/>
                                            </p:txEl>
                                          </p:spTgt>
                                        </p:tgtEl>
                                        <p:attrNameLst>
                                          <p:attrName>style.visibility</p:attrName>
                                        </p:attrNameLst>
                                      </p:cBhvr>
                                      <p:to>
                                        <p:strVal val="visible"/>
                                      </p:to>
                                    </p:set>
                                    <p:animEffect transition="in" filter="fade">
                                      <p:cBhvr>
                                        <p:cTn id="12" dur="1000"/>
                                        <p:tgtEl>
                                          <p:spTgt spid="1659">
                                            <p:txEl>
                                              <p:pRg st="1" end="1"/>
                                            </p:txEl>
                                          </p:spTgt>
                                        </p:tgtEl>
                                      </p:cBhvr>
                                    </p:animEffect>
                                    <p:anim calcmode="lin" valueType="num">
                                      <p:cBhvr>
                                        <p:cTn id="13" dur="1000" fill="hold"/>
                                        <p:tgtEl>
                                          <p:spTgt spid="16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5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59">
                                            <p:txEl>
                                              <p:pRg st="2" end="2"/>
                                            </p:txEl>
                                          </p:spTgt>
                                        </p:tgtEl>
                                        <p:attrNameLst>
                                          <p:attrName>style.visibility</p:attrName>
                                        </p:attrNameLst>
                                      </p:cBhvr>
                                      <p:to>
                                        <p:strVal val="visible"/>
                                      </p:to>
                                    </p:set>
                                    <p:animEffect transition="in" filter="fade">
                                      <p:cBhvr>
                                        <p:cTn id="17" dur="1000"/>
                                        <p:tgtEl>
                                          <p:spTgt spid="1659">
                                            <p:txEl>
                                              <p:pRg st="2" end="2"/>
                                            </p:txEl>
                                          </p:spTgt>
                                        </p:tgtEl>
                                      </p:cBhvr>
                                    </p:animEffect>
                                    <p:anim calcmode="lin" valueType="num">
                                      <p:cBhvr>
                                        <p:cTn id="18" dur="1000" fill="hold"/>
                                        <p:tgtEl>
                                          <p:spTgt spid="165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59">
                                            <p:txEl>
                                              <p:pRg st="4" end="4"/>
                                            </p:txEl>
                                          </p:spTgt>
                                        </p:tgtEl>
                                        <p:attrNameLst>
                                          <p:attrName>style.visibility</p:attrName>
                                        </p:attrNameLst>
                                      </p:cBhvr>
                                      <p:to>
                                        <p:strVal val="visible"/>
                                      </p:to>
                                    </p:set>
                                    <p:animEffect transition="in" filter="fade">
                                      <p:cBhvr>
                                        <p:cTn id="24" dur="1000"/>
                                        <p:tgtEl>
                                          <p:spTgt spid="1659">
                                            <p:txEl>
                                              <p:pRg st="4" end="4"/>
                                            </p:txEl>
                                          </p:spTgt>
                                        </p:tgtEl>
                                      </p:cBhvr>
                                    </p:animEffect>
                                    <p:anim calcmode="lin" valueType="num">
                                      <p:cBhvr>
                                        <p:cTn id="25" dur="1000" fill="hold"/>
                                        <p:tgtEl>
                                          <p:spTgt spid="165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5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59">
                                            <p:txEl>
                                              <p:pRg st="5" end="5"/>
                                            </p:txEl>
                                          </p:spTgt>
                                        </p:tgtEl>
                                        <p:attrNameLst>
                                          <p:attrName>style.visibility</p:attrName>
                                        </p:attrNameLst>
                                      </p:cBhvr>
                                      <p:to>
                                        <p:strVal val="visible"/>
                                      </p:to>
                                    </p:set>
                                    <p:animEffect transition="in" filter="fade">
                                      <p:cBhvr>
                                        <p:cTn id="29" dur="1000"/>
                                        <p:tgtEl>
                                          <p:spTgt spid="1659">
                                            <p:txEl>
                                              <p:pRg st="5" end="5"/>
                                            </p:txEl>
                                          </p:spTgt>
                                        </p:tgtEl>
                                      </p:cBhvr>
                                    </p:animEffect>
                                    <p:anim calcmode="lin" valueType="num">
                                      <p:cBhvr>
                                        <p:cTn id="30" dur="1000" fill="hold"/>
                                        <p:tgtEl>
                                          <p:spTgt spid="165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5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59">
                                            <p:txEl>
                                              <p:pRg st="6" end="6"/>
                                            </p:txEl>
                                          </p:spTgt>
                                        </p:tgtEl>
                                        <p:attrNameLst>
                                          <p:attrName>style.visibility</p:attrName>
                                        </p:attrNameLst>
                                      </p:cBhvr>
                                      <p:to>
                                        <p:strVal val="visible"/>
                                      </p:to>
                                    </p:set>
                                    <p:animEffect transition="in" filter="fade">
                                      <p:cBhvr>
                                        <p:cTn id="34" dur="1000"/>
                                        <p:tgtEl>
                                          <p:spTgt spid="1659">
                                            <p:txEl>
                                              <p:pRg st="6" end="6"/>
                                            </p:txEl>
                                          </p:spTgt>
                                        </p:tgtEl>
                                      </p:cBhvr>
                                    </p:animEffect>
                                    <p:anim calcmode="lin" valueType="num">
                                      <p:cBhvr>
                                        <p:cTn id="35" dur="1000" fill="hold"/>
                                        <p:tgtEl>
                                          <p:spTgt spid="165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5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659">
                                            <p:txEl>
                                              <p:pRg st="7" end="7"/>
                                            </p:txEl>
                                          </p:spTgt>
                                        </p:tgtEl>
                                        <p:attrNameLst>
                                          <p:attrName>style.visibility</p:attrName>
                                        </p:attrNameLst>
                                      </p:cBhvr>
                                      <p:to>
                                        <p:strVal val="visible"/>
                                      </p:to>
                                    </p:set>
                                    <p:animEffect transition="in" filter="fade">
                                      <p:cBhvr>
                                        <p:cTn id="39" dur="1000"/>
                                        <p:tgtEl>
                                          <p:spTgt spid="1659">
                                            <p:txEl>
                                              <p:pRg st="7" end="7"/>
                                            </p:txEl>
                                          </p:spTgt>
                                        </p:tgtEl>
                                      </p:cBhvr>
                                    </p:animEffect>
                                    <p:anim calcmode="lin" valueType="num">
                                      <p:cBhvr>
                                        <p:cTn id="40" dur="1000" fill="hold"/>
                                        <p:tgtEl>
                                          <p:spTgt spid="165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65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59">
                                            <p:txEl>
                                              <p:pRg st="8" end="8"/>
                                            </p:txEl>
                                          </p:spTgt>
                                        </p:tgtEl>
                                        <p:attrNameLst>
                                          <p:attrName>style.visibility</p:attrName>
                                        </p:attrNameLst>
                                      </p:cBhvr>
                                      <p:to>
                                        <p:strVal val="visible"/>
                                      </p:to>
                                    </p:set>
                                    <p:animEffect transition="in" filter="fade">
                                      <p:cBhvr>
                                        <p:cTn id="44" dur="1000"/>
                                        <p:tgtEl>
                                          <p:spTgt spid="1659">
                                            <p:txEl>
                                              <p:pRg st="8" end="8"/>
                                            </p:txEl>
                                          </p:spTgt>
                                        </p:tgtEl>
                                      </p:cBhvr>
                                    </p:animEffect>
                                    <p:anim calcmode="lin" valueType="num">
                                      <p:cBhvr>
                                        <p:cTn id="45" dur="1000" fill="hold"/>
                                        <p:tgtEl>
                                          <p:spTgt spid="165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65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59">
                                            <p:txEl>
                                              <p:pRg st="9" end="9"/>
                                            </p:txEl>
                                          </p:spTgt>
                                        </p:tgtEl>
                                        <p:attrNameLst>
                                          <p:attrName>style.visibility</p:attrName>
                                        </p:attrNameLst>
                                      </p:cBhvr>
                                      <p:to>
                                        <p:strVal val="visible"/>
                                      </p:to>
                                    </p:set>
                                    <p:animEffect transition="in" filter="fade">
                                      <p:cBhvr>
                                        <p:cTn id="49" dur="1000"/>
                                        <p:tgtEl>
                                          <p:spTgt spid="1659">
                                            <p:txEl>
                                              <p:pRg st="9" end="9"/>
                                            </p:txEl>
                                          </p:spTgt>
                                        </p:tgtEl>
                                      </p:cBhvr>
                                    </p:animEffect>
                                    <p:anim calcmode="lin" valueType="num">
                                      <p:cBhvr>
                                        <p:cTn id="50" dur="1000" fill="hold"/>
                                        <p:tgtEl>
                                          <p:spTgt spid="165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659">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59">
                                            <p:txEl>
                                              <p:pRg st="10" end="10"/>
                                            </p:txEl>
                                          </p:spTgt>
                                        </p:tgtEl>
                                        <p:attrNameLst>
                                          <p:attrName>style.visibility</p:attrName>
                                        </p:attrNameLst>
                                      </p:cBhvr>
                                      <p:to>
                                        <p:strVal val="visible"/>
                                      </p:to>
                                    </p:set>
                                    <p:animEffect transition="in" filter="fade">
                                      <p:cBhvr>
                                        <p:cTn id="54" dur="1000"/>
                                        <p:tgtEl>
                                          <p:spTgt spid="1659">
                                            <p:txEl>
                                              <p:pRg st="10" end="10"/>
                                            </p:txEl>
                                          </p:spTgt>
                                        </p:tgtEl>
                                      </p:cBhvr>
                                    </p:animEffect>
                                    <p:anim calcmode="lin" valueType="num">
                                      <p:cBhvr>
                                        <p:cTn id="55" dur="1000" fill="hold"/>
                                        <p:tgtEl>
                                          <p:spTgt spid="1659">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1659">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659">
                                            <p:txEl>
                                              <p:pRg st="11" end="11"/>
                                            </p:txEl>
                                          </p:spTgt>
                                        </p:tgtEl>
                                        <p:attrNameLst>
                                          <p:attrName>style.visibility</p:attrName>
                                        </p:attrNameLst>
                                      </p:cBhvr>
                                      <p:to>
                                        <p:strVal val="visible"/>
                                      </p:to>
                                    </p:set>
                                    <p:animEffect transition="in" filter="fade">
                                      <p:cBhvr>
                                        <p:cTn id="59" dur="1000"/>
                                        <p:tgtEl>
                                          <p:spTgt spid="1659">
                                            <p:txEl>
                                              <p:pRg st="11" end="11"/>
                                            </p:txEl>
                                          </p:spTgt>
                                        </p:tgtEl>
                                      </p:cBhvr>
                                    </p:animEffect>
                                    <p:anim calcmode="lin" valueType="num">
                                      <p:cBhvr>
                                        <p:cTn id="60" dur="1000" fill="hold"/>
                                        <p:tgtEl>
                                          <p:spTgt spid="1659">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659">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59">
                                            <p:txEl>
                                              <p:pRg st="12" end="12"/>
                                            </p:txEl>
                                          </p:spTgt>
                                        </p:tgtEl>
                                        <p:attrNameLst>
                                          <p:attrName>style.visibility</p:attrName>
                                        </p:attrNameLst>
                                      </p:cBhvr>
                                      <p:to>
                                        <p:strVal val="visible"/>
                                      </p:to>
                                    </p:set>
                                    <p:animEffect transition="in" filter="fade">
                                      <p:cBhvr>
                                        <p:cTn id="64" dur="1000"/>
                                        <p:tgtEl>
                                          <p:spTgt spid="1659">
                                            <p:txEl>
                                              <p:pRg st="12" end="12"/>
                                            </p:txEl>
                                          </p:spTgt>
                                        </p:tgtEl>
                                      </p:cBhvr>
                                    </p:animEffect>
                                    <p:anim calcmode="lin" valueType="num">
                                      <p:cBhvr>
                                        <p:cTn id="65" dur="1000" fill="hold"/>
                                        <p:tgtEl>
                                          <p:spTgt spid="1659">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1659">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59">
                                            <p:txEl>
                                              <p:pRg st="13" end="13"/>
                                            </p:txEl>
                                          </p:spTgt>
                                        </p:tgtEl>
                                        <p:attrNameLst>
                                          <p:attrName>style.visibility</p:attrName>
                                        </p:attrNameLst>
                                      </p:cBhvr>
                                      <p:to>
                                        <p:strVal val="visible"/>
                                      </p:to>
                                    </p:set>
                                    <p:animEffect transition="in" filter="fade">
                                      <p:cBhvr>
                                        <p:cTn id="69" dur="1000"/>
                                        <p:tgtEl>
                                          <p:spTgt spid="1659">
                                            <p:txEl>
                                              <p:pRg st="13" end="13"/>
                                            </p:txEl>
                                          </p:spTgt>
                                        </p:tgtEl>
                                      </p:cBhvr>
                                    </p:animEffect>
                                    <p:anim calcmode="lin" valueType="num">
                                      <p:cBhvr>
                                        <p:cTn id="70" dur="1000" fill="hold"/>
                                        <p:tgtEl>
                                          <p:spTgt spid="1659">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1659">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659">
                                            <p:txEl>
                                              <p:pRg st="14" end="14"/>
                                            </p:txEl>
                                          </p:spTgt>
                                        </p:tgtEl>
                                        <p:attrNameLst>
                                          <p:attrName>style.visibility</p:attrName>
                                        </p:attrNameLst>
                                      </p:cBhvr>
                                      <p:to>
                                        <p:strVal val="visible"/>
                                      </p:to>
                                    </p:set>
                                    <p:animEffect transition="in" filter="fade">
                                      <p:cBhvr>
                                        <p:cTn id="74" dur="1000"/>
                                        <p:tgtEl>
                                          <p:spTgt spid="1659">
                                            <p:txEl>
                                              <p:pRg st="14" end="14"/>
                                            </p:txEl>
                                          </p:spTgt>
                                        </p:tgtEl>
                                      </p:cBhvr>
                                    </p:animEffect>
                                    <p:anim calcmode="lin" valueType="num">
                                      <p:cBhvr>
                                        <p:cTn id="75" dur="1000" fill="hold"/>
                                        <p:tgtEl>
                                          <p:spTgt spid="1659">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165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23</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63664"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7"/>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EML</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latin typeface="Segoe UI" panose="020B0502040204020203" pitchFamily="34" charset="0"/>
                  <a:ea typeface="Calibri Light" panose="020F0302020204030204" pitchFamily="34" charset="0"/>
                  <a:cs typeface="Segoe UI" panose="020B0502040204020203" pitchFamily="34" charset="0"/>
                </a:rPr>
                <a:t>Behavior Implementation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Early Numbering</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2" name="Google Shape;1512;p73"/>
          <p:cNvSpPr txBox="1"/>
          <p:nvPr/>
        </p:nvSpPr>
        <p:spPr>
          <a:xfrm>
            <a:off x="224979" y="788088"/>
            <a:ext cx="11806237" cy="563231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RAP framework will contain multiple framework generated values when data comes to us in our ABAP code or when we process the BO instance. All the framework generated parameters starts with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%CID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During create mode the primary key of BO instance is not generated, until the save sequence is execute (like late numbering) like in our case the travel id is created after all the validations are passed. We have %CID also known as content id and is used in the OData request to bind the result operation to a name so that it can be referenced in another operation later. I sent a call from my laptop, one of the browser session, so if there is a issue, I only should get the error on my screen.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like a temporary primary key which is given by the RAP framework kept in the transaction buffer to track the user session or our BO instance. Later on once the actual key is generated, the %CID will act like a foreign key to associate with session and will sent back to RAP by us to inform RAP that which session does this operation belongs to.</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a:t>
            </a:r>
            <a:r>
              <a:rPr kumimoji="0" lang="en-US" sz="1800" b="1" i="0" u="none" strike="noStrike" kern="0" cap="none" spc="0" normalizeH="0" baseline="0" noProof="0" dirty="0" err="1">
                <a:ln>
                  <a:noFill/>
                </a:ln>
                <a:solidFill>
                  <a:srgbClr val="000000"/>
                </a:solidFill>
                <a:effectLst/>
                <a:uLnTx/>
                <a:uFillTx/>
                <a:latin typeface="Calibri"/>
                <a:ea typeface="Calibri"/>
                <a:cs typeface="Calibri"/>
                <a:sym typeface="Calibri"/>
              </a:rPr>
              <a:t>tkey</a:t>
            </a:r>
            <a:endParaRPr kumimoji="0"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apply operations on our table like a action. We also receive a table key in our code, and based on that we will reply the RAP that a particular operation on the table was completed. If something goes wrong we will also inform the error to the RAP framework using this table key.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%key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For a single operation like Edit, Delete inside the object page, we will also receive the key of the object which we are editing or deleting.</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513" name="Google Shape;1513;p7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1"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Framework Generated IDs</a:t>
            </a:r>
            <a:endParaRPr kumimoji="0" sz="3599" b="1"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74"/>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The EML is part of ABAP language that access to RAP BO. Because the consumption of business object via odata protocol requires a Fiori UI or Web API, the EML enables a type-safe access to business object directly. EML interacts with the business object entities (single entity – travel) to perform all the entity operations.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EML can be used to provide behaviour for business object. For example, we can implement an action that first triggers a create and then a update using the EML. It is one of the best way to consume our RAP framework and Business object using plain ABAP code w/o creating any special API or service.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Use cases: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Consumption of RAP functionality in Plain ABAP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Testing purpose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Build special business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Generate test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For integration with classic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522" name="Google Shape;1522;p7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EML – Entity Manipulation Language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49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75"/>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Read operation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Read from Root entity and by the key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Read the root entity with its composition child (travel and booking together)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read operation always either returns a RESULT 🡺 capture in a internal table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OR returns an error table called as FAILED 🡺 capture in a internal table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AND returns an table of messages as REPORTED 🡺 capture in a internal table (other messages)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If we use second option we can specify the associated entity using \_AssociationName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READ ENTITIES OF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RootEntityName</a:t>
            </a: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ENTITY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EntityAlias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FROM keys ---(primary key value)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RESULT lt_result</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BY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\_Composition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FROM child_keys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RESULT lt_result_child</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FAILED lt_failed</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REPORTED lt_reported.</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531" name="Google Shape;1531;p7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Syntax for EML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81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76"/>
          <p:cNvSpPr txBox="1"/>
          <p:nvPr/>
        </p:nvSpPr>
        <p:spPr>
          <a:xfrm>
            <a:off x="224979" y="836712"/>
            <a:ext cx="11806237" cy="440120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MODIFY ENTITY OF </a:t>
            </a:r>
            <a:r>
              <a:rPr kumimoji="0" lang="en-US" sz="2800" b="1" i="0" u="none" strike="noStrike" kern="0" cap="none" spc="0" normalizeH="0" baseline="0" noProof="0">
                <a:ln>
                  <a:noFill/>
                </a:ln>
                <a:solidFill>
                  <a:srgbClr val="000000"/>
                </a:solidFill>
                <a:effectLst/>
                <a:uLnTx/>
                <a:uFillTx/>
                <a:latin typeface="Calibri"/>
                <a:ea typeface="Calibri"/>
                <a:cs typeface="Calibri"/>
                <a:sym typeface="Calibri"/>
              </a:rPr>
              <a:t>EntityName</a:t>
            </a: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 AS alias_name</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ENTITY </a:t>
            </a:r>
            <a:r>
              <a:rPr kumimoji="0" lang="en-US" sz="2800" b="1" i="0" u="none" strike="noStrike" kern="0" cap="none" spc="0" normalizeH="0" baseline="0" noProof="0">
                <a:ln>
                  <a:noFill/>
                </a:ln>
                <a:solidFill>
                  <a:srgbClr val="000000"/>
                </a:solidFill>
                <a:effectLst/>
                <a:uLnTx/>
                <a:uFillTx/>
                <a:latin typeface="Calibri"/>
                <a:ea typeface="Calibri"/>
                <a:cs typeface="Calibri"/>
                <a:sym typeface="Calibri"/>
              </a:rPr>
              <a:t>EntityName</a:t>
            </a:r>
            <a:endParaRPr kumimoji="0" sz="2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CREATE FROM lt_create</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UPDATE FROM lt_update</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DELETE FROM lt_delete</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CREATE BY </a:t>
            </a:r>
            <a:r>
              <a:rPr kumimoji="0" lang="en-US" sz="2800" b="1" i="0" u="none" strike="noStrike" kern="0" cap="none" spc="0" normalizeH="0" baseline="0" noProof="0">
                <a:ln>
                  <a:noFill/>
                </a:ln>
                <a:solidFill>
                  <a:srgbClr val="000000"/>
                </a:solidFill>
                <a:effectLst/>
                <a:uLnTx/>
                <a:uFillTx/>
                <a:latin typeface="Calibri"/>
                <a:ea typeface="Calibri"/>
                <a:cs typeface="Calibri"/>
                <a:sym typeface="Calibri"/>
              </a:rPr>
              <a:t>\_AssociationName</a:t>
            </a: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 FROM lt_instance_cba</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RESULT lt_result</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FAILED lt_failed</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REPORTED lt_messages</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MAPPED lt_mapped.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0" name="Google Shape;1540;p7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Update and Delete operations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51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8</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transaction behavior of a BO in the context of RAP is implemented in one or more than one global class.</a:t>
            </a:r>
          </a:p>
          <a:p>
            <a:pPr marL="285750" indent="-285750">
              <a:buFont typeface="Arial" panose="020B0604020202020204" pitchFamily="34" charset="0"/>
              <a:buChar char="•"/>
            </a:pPr>
            <a:r>
              <a:rPr lang="en-US" sz="1600" dirty="0"/>
              <a:t>These special classes are dedicated only to implementing the business object behavior and called as behavior pool.</a:t>
            </a:r>
          </a:p>
          <a:p>
            <a:pPr marL="285750" indent="-285750">
              <a:buFont typeface="Arial" panose="020B0604020202020204" pitchFamily="34" charset="0"/>
              <a:buChar char="•"/>
            </a:pPr>
            <a:r>
              <a:rPr lang="en-US" sz="1600" dirty="0"/>
              <a:t>You can assign any number of behavior pool to behavior definition (a 1:n relationship)</a:t>
            </a:r>
          </a:p>
          <a:p>
            <a:pPr marL="285750" indent="-285750">
              <a:buFont typeface="Arial" panose="020B0604020202020204" pitchFamily="34" charset="0"/>
              <a:buChar char="•"/>
            </a:pPr>
            <a:r>
              <a:rPr lang="en-US" sz="1600" dirty="0"/>
              <a:t>Within a single global class, we can define multiple local classes that can handle the business object behavior.</a:t>
            </a:r>
          </a:p>
          <a:p>
            <a:pPr marL="285750" indent="-285750">
              <a:buFont typeface="Arial" panose="020B0604020202020204" pitchFamily="34" charset="0"/>
              <a:buChar char="•"/>
            </a:pPr>
            <a:r>
              <a:rPr lang="en-US" sz="1600" dirty="0"/>
              <a:t>The global class is just like a container and basically empty while the actual behavior logic is written inside the class pool.</a:t>
            </a:r>
          </a:p>
          <a:p>
            <a:pPr marL="285750" indent="-285750">
              <a:buFont typeface="Arial" panose="020B0604020202020204" pitchFamily="34" charset="0"/>
              <a:buChar char="•"/>
            </a:pPr>
            <a:r>
              <a:rPr lang="en-US" sz="1600" dirty="0"/>
              <a:t>We can assign any number of behavior pool to behavior definition (1:n). This allows us to distribute our implementation across multiple units. This is called </a:t>
            </a:r>
            <a:r>
              <a:rPr lang="en-US" sz="1600" b="1" dirty="0"/>
              <a:t>contribution design pattern.</a:t>
            </a:r>
            <a:r>
              <a:rPr lang="en-US" sz="1600" dirty="0"/>
              <a:t> Which allow team to work in parallel on multiple tasks.</a:t>
            </a:r>
          </a:p>
          <a:p>
            <a:pPr marL="285750" indent="-285750">
              <a:buFont typeface="Arial" panose="020B0604020202020204" pitchFamily="34" charset="0"/>
              <a:buChar char="•"/>
            </a:pPr>
            <a:r>
              <a:rPr lang="en-US" sz="1600" dirty="0"/>
              <a:t>A behavior implementation class always inherits from </a:t>
            </a:r>
            <a:r>
              <a:rPr lang="en-US" sz="1600" b="1" dirty="0" err="1"/>
              <a:t>cl_abap_behavior_handler</a:t>
            </a:r>
            <a:r>
              <a:rPr lang="en-US" sz="1600" b="1" dirty="0"/>
              <a:t> </a:t>
            </a:r>
            <a:r>
              <a:rPr lang="en-US" sz="1600" dirty="0"/>
              <a:t>class.</a:t>
            </a:r>
          </a:p>
          <a:p>
            <a:endParaRPr lang="en-IN" sz="16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Behavior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Rectangle 4">
            <a:extLst>
              <a:ext uri="{FF2B5EF4-FFF2-40B4-BE49-F238E27FC236}">
                <a16:creationId xmlns:a16="http://schemas.microsoft.com/office/drawing/2014/main" id="{EA130312-D3D9-6A47-4758-EEF1BED72D9C}"/>
              </a:ext>
            </a:extLst>
          </p:cNvPr>
          <p:cNvSpPr/>
          <p:nvPr/>
        </p:nvSpPr>
        <p:spPr>
          <a:xfrm>
            <a:off x="2061964" y="3356992"/>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Travel</a:t>
            </a:r>
          </a:p>
          <a:p>
            <a:pPr algn="ctr"/>
            <a:r>
              <a:rPr lang="en-IN" sz="1600" dirty="0"/>
              <a:t>(root)</a:t>
            </a:r>
          </a:p>
        </p:txBody>
      </p:sp>
      <p:sp>
        <p:nvSpPr>
          <p:cNvPr id="7" name="Rectangle 6">
            <a:extLst>
              <a:ext uri="{FF2B5EF4-FFF2-40B4-BE49-F238E27FC236}">
                <a16:creationId xmlns:a16="http://schemas.microsoft.com/office/drawing/2014/main" id="{27635E8E-2BC8-1BF5-92C5-FA68A6295A2E}"/>
              </a:ext>
            </a:extLst>
          </p:cNvPr>
          <p:cNvSpPr/>
          <p:nvPr/>
        </p:nvSpPr>
        <p:spPr>
          <a:xfrm>
            <a:off x="2039198" y="460819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a:t>
            </a:r>
          </a:p>
        </p:txBody>
      </p:sp>
      <p:sp>
        <p:nvSpPr>
          <p:cNvPr id="8" name="Rectangle 7">
            <a:extLst>
              <a:ext uri="{FF2B5EF4-FFF2-40B4-BE49-F238E27FC236}">
                <a16:creationId xmlns:a16="http://schemas.microsoft.com/office/drawing/2014/main" id="{9BC4B80E-AF86-72D5-20CE-90A8CD02BC76}"/>
              </a:ext>
            </a:extLst>
          </p:cNvPr>
          <p:cNvSpPr/>
          <p:nvPr/>
        </p:nvSpPr>
        <p:spPr>
          <a:xfrm>
            <a:off x="2052346" y="584297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 </a:t>
            </a:r>
            <a:r>
              <a:rPr lang="en-IN" sz="1600" dirty="0" err="1"/>
              <a:t>Suppl</a:t>
            </a:r>
            <a:endParaRPr lang="en-IN" sz="1600" dirty="0"/>
          </a:p>
        </p:txBody>
      </p:sp>
      <p:sp>
        <p:nvSpPr>
          <p:cNvPr id="9" name="Rectangle 8">
            <a:extLst>
              <a:ext uri="{FF2B5EF4-FFF2-40B4-BE49-F238E27FC236}">
                <a16:creationId xmlns:a16="http://schemas.microsoft.com/office/drawing/2014/main" id="{A389BD4B-BFA4-2F57-4B2B-780CA5FAFDFC}"/>
              </a:ext>
            </a:extLst>
          </p:cNvPr>
          <p:cNvSpPr/>
          <p:nvPr/>
        </p:nvSpPr>
        <p:spPr>
          <a:xfrm>
            <a:off x="5302324" y="3429000"/>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0" name="Rectangle 9">
            <a:extLst>
              <a:ext uri="{FF2B5EF4-FFF2-40B4-BE49-F238E27FC236}">
                <a16:creationId xmlns:a16="http://schemas.microsoft.com/office/drawing/2014/main" id="{DA7ED10D-FD44-9DB7-0789-2A46D480C312}"/>
              </a:ext>
            </a:extLst>
          </p:cNvPr>
          <p:cNvSpPr/>
          <p:nvPr/>
        </p:nvSpPr>
        <p:spPr>
          <a:xfrm>
            <a:off x="5302324" y="4680199"/>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1" name="Rectangle 10">
            <a:extLst>
              <a:ext uri="{FF2B5EF4-FFF2-40B4-BE49-F238E27FC236}">
                <a16:creationId xmlns:a16="http://schemas.microsoft.com/office/drawing/2014/main" id="{8E0D5D67-F1A9-48F6-5DD1-06123EF778F9}"/>
              </a:ext>
            </a:extLst>
          </p:cNvPr>
          <p:cNvSpPr/>
          <p:nvPr/>
        </p:nvSpPr>
        <p:spPr>
          <a:xfrm>
            <a:off x="5302324" y="5942445"/>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cxnSp>
        <p:nvCxnSpPr>
          <p:cNvPr id="13" name="Straight Arrow Connector 12">
            <a:extLst>
              <a:ext uri="{FF2B5EF4-FFF2-40B4-BE49-F238E27FC236}">
                <a16:creationId xmlns:a16="http://schemas.microsoft.com/office/drawing/2014/main" id="{CC6CC2BA-2AED-DFB9-B610-F0372C470F78}"/>
              </a:ext>
            </a:extLst>
          </p:cNvPr>
          <p:cNvCxnSpPr>
            <a:cxnSpLocks/>
          </p:cNvCxnSpPr>
          <p:nvPr/>
        </p:nvCxnSpPr>
        <p:spPr>
          <a:xfrm>
            <a:off x="3502124" y="3716488"/>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BB30F208-DFB1-6C3C-D4F2-959A85B8C9C2}"/>
              </a:ext>
            </a:extLst>
          </p:cNvPr>
          <p:cNvCxnSpPr>
            <a:cxnSpLocks/>
          </p:cNvCxnSpPr>
          <p:nvPr/>
        </p:nvCxnSpPr>
        <p:spPr>
          <a:xfrm>
            <a:off x="3479358" y="4932227"/>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BFA11392-17DB-0B42-38A3-A7EEF4B93825}"/>
              </a:ext>
            </a:extLst>
          </p:cNvPr>
          <p:cNvCxnSpPr>
            <a:cxnSpLocks/>
          </p:cNvCxnSpPr>
          <p:nvPr/>
        </p:nvCxnSpPr>
        <p:spPr>
          <a:xfrm>
            <a:off x="3504093" y="6189193"/>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Rectangle 15">
            <a:extLst>
              <a:ext uri="{FF2B5EF4-FFF2-40B4-BE49-F238E27FC236}">
                <a16:creationId xmlns:a16="http://schemas.microsoft.com/office/drawing/2014/main" id="{BCFC91A0-B637-49C1-64FA-9DAD1EE20937}"/>
              </a:ext>
            </a:extLst>
          </p:cNvPr>
          <p:cNvSpPr/>
          <p:nvPr/>
        </p:nvSpPr>
        <p:spPr>
          <a:xfrm>
            <a:off x="9711849" y="4441904"/>
            <a:ext cx="1976364" cy="93610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Helper classes</a:t>
            </a:r>
          </a:p>
        </p:txBody>
      </p:sp>
    </p:spTree>
    <p:extLst>
      <p:ext uri="{BB962C8B-B14F-4D97-AF65-F5344CB8AC3E}">
        <p14:creationId xmlns:p14="http://schemas.microsoft.com/office/powerpoint/2010/main" val="304445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9</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5909310"/>
          </a:xfrm>
          <a:prstGeom prst="rect">
            <a:avLst/>
          </a:prstGeom>
          <a:noFill/>
        </p:spPr>
        <p:txBody>
          <a:bodyPr wrap="square" rtlCol="0">
            <a:spAutoFit/>
          </a:bodyPr>
          <a:lstStyle/>
          <a:p>
            <a:r>
              <a:rPr lang="en-US" sz="1800" dirty="0"/>
              <a:t>When implementing a BO contract, we can make use of implicit parameters. These parameters do not have FIX data type, instead they are assigned by the compiler with the type derived from BDEF.</a:t>
            </a:r>
          </a:p>
          <a:p>
            <a:r>
              <a:rPr lang="en-US" sz="1800" dirty="0"/>
              <a:t>The implicit parameters can be declared explicitly as CHANGING parameters in the method signature of the class using generic type</a:t>
            </a:r>
          </a:p>
          <a:p>
            <a:r>
              <a:rPr lang="en-US" sz="1800" dirty="0"/>
              <a:t>DATA: </a:t>
            </a:r>
            <a:r>
              <a:rPr lang="en-US" sz="1800" dirty="0" err="1"/>
              <a:t>lt_imp_param</a:t>
            </a:r>
            <a:r>
              <a:rPr lang="en-US" sz="1800" dirty="0"/>
              <a:t> FOR &lt;OPERATION&gt; entity.</a:t>
            </a:r>
          </a:p>
          <a:p>
            <a:r>
              <a:rPr lang="en-US" sz="1800" dirty="0"/>
              <a:t>Data : </a:t>
            </a:r>
            <a:r>
              <a:rPr lang="en-IN" sz="1800" dirty="0" err="1">
                <a:solidFill>
                  <a:srgbClr val="000000"/>
                </a:solidFill>
                <a:effectLst/>
                <a:latin typeface="Consolas" panose="020B0609020204030204" pitchFamily="49" charset="0"/>
              </a:rPr>
              <a:t>lt_mapped</a:t>
            </a:r>
            <a:r>
              <a:rPr lang="en-US" sz="1800" dirty="0">
                <a:solidFill>
                  <a:srgbClr val="000000"/>
                </a:solidFill>
                <a:effectLst/>
                <a:latin typeface="Consolas" panose="020B0609020204030204" pitchFamily="49" charset="0"/>
              </a:rPr>
              <a:t> FOR CREATE BO-Travel.</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FAILED</a:t>
            </a:r>
          </a:p>
          <a:p>
            <a:r>
              <a:rPr lang="en-IN" sz="1800" dirty="0">
                <a:solidFill>
                  <a:srgbClr val="000000"/>
                </a:solidFill>
                <a:latin typeface="Consolas" panose="020B0609020204030204" pitchFamily="49" charset="0"/>
              </a:rPr>
              <a:t>This is an exporting parameter which is defined as nested table contains one table for each entity. The failed table includes the information for identifying the data set where the error occurred. It has %CID, the ID of the BO instance, %FAIL which has the reason of failure. </a:t>
            </a:r>
            <a:r>
              <a:rPr lang="en-IN" sz="1800" dirty="0" err="1">
                <a:solidFill>
                  <a:srgbClr val="000000"/>
                </a:solidFill>
                <a:latin typeface="Consolas" panose="020B0609020204030204" pitchFamily="49" charset="0"/>
              </a:rPr>
              <a:t>If_abap_behv</a:t>
            </a:r>
            <a:r>
              <a:rPr lang="en-IN" sz="1800" dirty="0">
                <a:solidFill>
                  <a:srgbClr val="000000"/>
                </a:solidFill>
                <a:latin typeface="Consolas" panose="020B0609020204030204" pitchFamily="49" charset="0"/>
              </a:rPr>
              <a:t>=&gt;</a:t>
            </a:r>
            <a:r>
              <a:rPr lang="en-IN" sz="1800" dirty="0" err="1">
                <a:solidFill>
                  <a:srgbClr val="000000"/>
                </a:solidFill>
                <a:latin typeface="Consolas" panose="020B0609020204030204" pitchFamily="49" charset="0"/>
              </a:rPr>
              <a:t>t_failinfo</a:t>
            </a:r>
            <a:endParaRPr lang="en-IN" sz="1800" dirty="0">
              <a:solidFill>
                <a:srgbClr val="000000"/>
              </a:solidFill>
              <a:latin typeface="Consolas" panose="020B0609020204030204" pitchFamily="49" charset="0"/>
            </a:endParaRPr>
          </a:p>
          <a:p>
            <a:r>
              <a:rPr lang="en-IN" sz="1800" b="1" dirty="0">
                <a:solidFill>
                  <a:srgbClr val="000000"/>
                </a:solidFill>
                <a:effectLst/>
                <a:latin typeface="Consolas" panose="020B0609020204030204" pitchFamily="49" charset="0"/>
              </a:rPr>
              <a:t>REPORTED – </a:t>
            </a:r>
          </a:p>
          <a:p>
            <a:r>
              <a:rPr lang="en-IN" sz="1800" dirty="0">
                <a:solidFill>
                  <a:srgbClr val="000000"/>
                </a:solidFill>
                <a:latin typeface="Consolas" panose="020B0609020204030204" pitchFamily="49" charset="0"/>
              </a:rPr>
              <a:t>This is an exporting parameter which is defined as nested table contains one table for each entity.it includes the instance specific messages. </a:t>
            </a:r>
          </a:p>
          <a:p>
            <a:r>
              <a:rPr lang="en-IN" sz="1800" dirty="0">
                <a:solidFill>
                  <a:srgbClr val="000000"/>
                </a:solidFill>
                <a:effectLst/>
                <a:latin typeface="Consolas" panose="020B0609020204030204" pitchFamily="49" charset="0"/>
              </a:rPr>
              <a:t>%CID</a:t>
            </a:r>
            <a:r>
              <a:rPr lang="en-IN" sz="1800" dirty="0">
                <a:solidFill>
                  <a:srgbClr val="000000"/>
                </a:solidFill>
                <a:latin typeface="Consolas" panose="020B0609020204030204" pitchFamily="49" charset="0"/>
              </a:rPr>
              <a:t>, ID of the relevant BO, %MSG with the message interface, %ELEMENT </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MAPPED – Only during Create/Update operation</a:t>
            </a:r>
          </a:p>
          <a:p>
            <a:r>
              <a:rPr lang="en-IN" sz="1800" dirty="0">
                <a:solidFill>
                  <a:srgbClr val="000000"/>
                </a:solidFill>
                <a:latin typeface="Consolas" panose="020B0609020204030204" pitchFamily="49" charset="0"/>
              </a:rPr>
              <a:t>This is an exporting parameter which is defined as nested table contains one table for each entity. The mapped parameter provide the consumer with ID mapping information. They include information about key values were created by the application for given content id. The BO runtime passes the created key values in any subsequent call in the sample request.</a:t>
            </a:r>
          </a:p>
          <a:p>
            <a:r>
              <a:rPr lang="en-IN" sz="1800" dirty="0">
                <a:solidFill>
                  <a:srgbClr val="000000"/>
                </a:solidFill>
                <a:effectLst/>
                <a:latin typeface="Consolas" panose="020B0609020204030204" pitchFamily="49" charset="0"/>
              </a:rPr>
              <a:t>%CID and %KEY</a:t>
            </a:r>
            <a:endParaRPr lang="en-US" sz="1800" dirty="0">
              <a:solidFill>
                <a:srgbClr val="000000"/>
              </a:solidFill>
              <a:effectLst/>
              <a:latin typeface="Consolas" panose="020B0609020204030204" pitchFamily="49"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Implicit Response Parameters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08130405"/>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8472</TotalTime>
  <Words>1921</Words>
  <Application>Microsoft Office PowerPoint</Application>
  <PresentationFormat>Custom</PresentationFormat>
  <Paragraphs>174</Paragraphs>
  <Slides>17</Slides>
  <Notes>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17</vt:i4>
      </vt:variant>
    </vt:vector>
  </HeadingPairs>
  <TitlesOfParts>
    <vt:vector size="30" baseType="lpstr">
      <vt:lpstr>72 Monospace</vt:lpstr>
      <vt:lpstr>Amasis MT Pro Black</vt:lpstr>
      <vt:lpstr>Arial</vt:lpstr>
      <vt:lpstr>Arial Black</vt:lpstr>
      <vt:lpstr>Calibri</vt:lpstr>
      <vt:lpstr>Cambria</vt:lpstr>
      <vt:lpstr>Consolas</vt:lpstr>
      <vt:lpstr>Cooper Black</vt:lpstr>
      <vt:lpstr>Segoe UI</vt:lpstr>
      <vt:lpstr>Segoe UI Black</vt:lpstr>
      <vt:lpstr>Segoe UI Light</vt:lpstr>
      <vt:lpstr>Office Theme</vt:lpstr>
      <vt:lpstr>4_Office Theme</vt:lpstr>
      <vt:lpstr>SAP BTP RAP Training</vt:lpstr>
      <vt:lpstr>PowerPoint Presentation</vt:lpstr>
      <vt:lpstr>Agenda – Day 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335</cp:revision>
  <dcterms:created xsi:type="dcterms:W3CDTF">2013-09-12T13:05:01Z</dcterms:created>
  <dcterms:modified xsi:type="dcterms:W3CDTF">2025-05-16T08:11:44Z</dcterms:modified>
</cp:coreProperties>
</file>