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17"/>
  </p:notesMasterIdLst>
  <p:sldIdLst>
    <p:sldId id="276" r:id="rId3"/>
    <p:sldId id="4122" r:id="rId4"/>
    <p:sldId id="277" r:id="rId5"/>
    <p:sldId id="341" r:id="rId6"/>
    <p:sldId id="342" r:id="rId7"/>
    <p:sldId id="346" r:id="rId8"/>
    <p:sldId id="347" r:id="rId9"/>
    <p:sldId id="345" r:id="rId10"/>
    <p:sldId id="350" r:id="rId11"/>
    <p:sldId id="351" r:id="rId12"/>
    <p:sldId id="314" r:id="rId13"/>
    <p:sldId id="282" r:id="rId14"/>
    <p:sldId id="280" r:id="rId15"/>
    <p:sldId id="4711"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6:41.090"/>
    </inkml:context>
    <inkml:brush xml:id="br0">
      <inkml:brushProperty name="width" value="0.05" units="cm"/>
      <inkml:brushProperty name="height" value="0.0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5/21/2025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5" name="Google Shape;1665;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8087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
        <p:cNvGrpSpPr/>
        <p:nvPr/>
      </p:nvGrpSpPr>
      <p:grpSpPr>
        <a:xfrm>
          <a:off x="0" y="0"/>
          <a:ext cx="0" cy="0"/>
          <a:chOff x="0" y="0"/>
          <a:chExt cx="0" cy="0"/>
        </a:xfrm>
      </p:grpSpPr>
      <p:sp>
        <p:nvSpPr>
          <p:cNvPr id="1673" name="Google Shape;1673;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4" name="Google Shape;1674;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061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7"/>
        <p:cNvGrpSpPr/>
        <p:nvPr/>
      </p:nvGrpSpPr>
      <p:grpSpPr>
        <a:xfrm>
          <a:off x="0" y="0"/>
          <a:ext cx="0" cy="0"/>
          <a:chOff x="0" y="0"/>
          <a:chExt cx="0" cy="0"/>
        </a:xfrm>
      </p:grpSpPr>
      <p:sp>
        <p:nvSpPr>
          <p:cNvPr id="1708" name="Google Shape;1708;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9" name="Google Shape;1709;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103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8" name="Google Shape;1718;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8075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0" name="Google Shape;1700;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67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5" name="Google Shape;1745;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406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2"/>
        <p:cNvGrpSpPr/>
        <p:nvPr/>
      </p:nvGrpSpPr>
      <p:grpSpPr>
        <a:xfrm>
          <a:off x="0" y="0"/>
          <a:ext cx="0" cy="0"/>
          <a:chOff x="0" y="0"/>
          <a:chExt cx="0" cy="0"/>
        </a:xfrm>
      </p:grpSpPr>
      <p:sp>
        <p:nvSpPr>
          <p:cNvPr id="1753" name="Google Shape;1753;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4" name="Google Shape;1754;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121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362001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3658859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85946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193002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98475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2203380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075842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40011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5/21/2025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5/21/2025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67006825"/>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customXml" Target="../ink/ink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hyperlink" Target="http://www.dribbble.com/"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tiff"/><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NULL"/><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help.sap.com/docs/abap-cloud/abap-rap/creating-active-data"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RAP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25</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5"/>
        <p:cNvGrpSpPr/>
        <p:nvPr/>
      </p:nvGrpSpPr>
      <p:grpSpPr>
        <a:xfrm>
          <a:off x="0" y="0"/>
          <a:ext cx="0" cy="0"/>
          <a:chOff x="0" y="0"/>
          <a:chExt cx="0" cy="0"/>
        </a:xfrm>
      </p:grpSpPr>
      <p:sp>
        <p:nvSpPr>
          <p:cNvPr id="1757" name="Google Shape;1757;p96"/>
          <p:cNvSpPr txBox="1"/>
          <p:nvPr/>
        </p:nvSpPr>
        <p:spPr>
          <a:xfrm>
            <a:off x="224979" y="788088"/>
            <a:ext cx="1180623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Before data reaches to transaction buffer, the augment code will be executed and here we can set some default data to the BO instance.</a:t>
            </a:r>
            <a:endParaRPr sz="1800">
              <a:solidFill>
                <a:schemeClr val="dk1"/>
              </a:solidFill>
              <a:latin typeface="Calibri"/>
              <a:ea typeface="Calibri"/>
              <a:cs typeface="Calibri"/>
              <a:sym typeface="Calibri"/>
            </a:endParaRPr>
          </a:p>
        </p:txBody>
      </p:sp>
      <p:sp>
        <p:nvSpPr>
          <p:cNvPr id="1758" name="Google Shape;1758;p9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Augment</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1197678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approver Projection</a:t>
            </a:r>
            <a:endParaRPr dirty="0"/>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pic>
        <p:nvPicPr>
          <p:cNvPr id="6" name="Google Shape;1332;p59" descr="A green circle with a white tick in it&#10;&#10;Description automatically generated">
            <a:extLst>
              <a:ext uri="{FF2B5EF4-FFF2-40B4-BE49-F238E27FC236}">
                <a16:creationId xmlns:a16="http://schemas.microsoft.com/office/drawing/2014/main" id="{74FA3B13-9907-233F-652F-0FFD3CFE4D3F}"/>
              </a:ext>
            </a:extLst>
          </p:cNvPr>
          <p:cNvPicPr preferRelativeResize="0"/>
          <p:nvPr/>
        </p:nvPicPr>
        <p:blipFill rotWithShape="1">
          <a:blip r:embed="rId3">
            <a:alphaModFix/>
          </a:blip>
          <a:srcRect/>
          <a:stretch/>
        </p:blipFill>
        <p:spPr>
          <a:xfrm>
            <a:off x="4209625" y="3355639"/>
            <a:ext cx="457206" cy="457206"/>
          </a:xfrm>
          <a:prstGeom prst="rect">
            <a:avLst/>
          </a:prstGeom>
          <a:noFill/>
          <a:ln>
            <a:noFill/>
          </a:ln>
        </p:spPr>
      </p:pic>
      <p:pic>
        <p:nvPicPr>
          <p:cNvPr id="7" name="Google Shape;1332;p59" descr="A green circle with a white tick in it&#10;&#10;Description automatically generated">
            <a:extLst>
              <a:ext uri="{FF2B5EF4-FFF2-40B4-BE49-F238E27FC236}">
                <a16:creationId xmlns:a16="http://schemas.microsoft.com/office/drawing/2014/main" id="{0B39C809-E3E3-66C0-BF73-D93A753A9933}"/>
              </a:ext>
            </a:extLst>
          </p:cNvPr>
          <p:cNvPicPr preferRelativeResize="0"/>
          <p:nvPr/>
        </p:nvPicPr>
        <p:blipFill rotWithShape="1">
          <a:blip r:embed="rId3">
            <a:alphaModFix/>
          </a:blip>
          <a:srcRect/>
          <a:stretch/>
        </p:blipFill>
        <p:spPr>
          <a:xfrm>
            <a:off x="227548" y="3355639"/>
            <a:ext cx="457206" cy="457206"/>
          </a:xfrm>
          <a:prstGeom prst="rect">
            <a:avLst/>
          </a:prstGeom>
          <a:noFill/>
          <a:ln>
            <a:noFill/>
          </a:ln>
        </p:spPr>
      </p:pic>
      <p:pic>
        <p:nvPicPr>
          <p:cNvPr id="10" name="Google Shape;1332;p59" descr="A green circle with a white tick in it&#10;&#10;Description automatically generated">
            <a:extLst>
              <a:ext uri="{FF2B5EF4-FFF2-40B4-BE49-F238E27FC236}">
                <a16:creationId xmlns:a16="http://schemas.microsoft.com/office/drawing/2014/main" id="{197197E8-0213-26B4-F1AA-BDBEE5248ED7}"/>
              </a:ext>
            </a:extLst>
          </p:cNvPr>
          <p:cNvPicPr preferRelativeResize="0"/>
          <p:nvPr/>
        </p:nvPicPr>
        <p:blipFill rotWithShape="1">
          <a:blip r:embed="rId3">
            <a:alphaModFix/>
          </a:blip>
          <a:srcRect/>
          <a:stretch/>
        </p:blipFill>
        <p:spPr>
          <a:xfrm>
            <a:off x="66713" y="534468"/>
            <a:ext cx="457206" cy="457206"/>
          </a:xfrm>
          <a:prstGeom prst="rect">
            <a:avLst/>
          </a:prstGeom>
          <a:noFill/>
          <a:ln>
            <a:noFill/>
          </a:ln>
        </p:spPr>
      </p:pic>
      <p:pic>
        <p:nvPicPr>
          <p:cNvPr id="11" name="Google Shape;1332;p59" descr="A green circle with a white tick in it&#10;&#10;Description automatically generated">
            <a:extLst>
              <a:ext uri="{FF2B5EF4-FFF2-40B4-BE49-F238E27FC236}">
                <a16:creationId xmlns:a16="http://schemas.microsoft.com/office/drawing/2014/main" id="{5EFD776F-9A30-23C7-0040-B7FA27877F97}"/>
              </a:ext>
            </a:extLst>
          </p:cNvPr>
          <p:cNvPicPr preferRelativeResize="0"/>
          <p:nvPr/>
        </p:nvPicPr>
        <p:blipFill rotWithShape="1">
          <a:blip r:embed="rId3">
            <a:alphaModFix/>
          </a:blip>
          <a:srcRect/>
          <a:stretch/>
        </p:blipFill>
        <p:spPr>
          <a:xfrm>
            <a:off x="8757449" y="4736342"/>
            <a:ext cx="457206" cy="457206"/>
          </a:xfrm>
          <a:prstGeom prst="rect">
            <a:avLst/>
          </a:prstGeom>
          <a:noFill/>
          <a:ln>
            <a:noFill/>
          </a:ln>
        </p:spPr>
      </p:pic>
      <p:pic>
        <p:nvPicPr>
          <p:cNvPr id="12" name="Google Shape;1332;p59" descr="A green circle with a white tick in it&#10;&#10;Description automatically generated">
            <a:extLst>
              <a:ext uri="{FF2B5EF4-FFF2-40B4-BE49-F238E27FC236}">
                <a16:creationId xmlns:a16="http://schemas.microsoft.com/office/drawing/2014/main" id="{E3956F02-5A55-C825-C641-B9FD36154F18}"/>
              </a:ext>
            </a:extLst>
          </p:cNvPr>
          <p:cNvPicPr preferRelativeResize="0"/>
          <p:nvPr/>
        </p:nvPicPr>
        <p:blipFill rotWithShape="1">
          <a:blip r:embed="rId3">
            <a:alphaModFix/>
          </a:blip>
          <a:srcRect/>
          <a:stretch/>
        </p:blipFill>
        <p:spPr>
          <a:xfrm>
            <a:off x="8653569" y="2068494"/>
            <a:ext cx="457206" cy="457206"/>
          </a:xfrm>
          <a:prstGeom prst="rect">
            <a:avLst/>
          </a:prstGeom>
          <a:noFill/>
          <a:ln>
            <a:noFill/>
          </a:ln>
        </p:spPr>
      </p:pic>
      <p:pic>
        <p:nvPicPr>
          <p:cNvPr id="13" name="Google Shape;1332;p59" descr="A green circle with a white tick in it&#10;&#10;Description automatically generated">
            <a:extLst>
              <a:ext uri="{FF2B5EF4-FFF2-40B4-BE49-F238E27FC236}">
                <a16:creationId xmlns:a16="http://schemas.microsoft.com/office/drawing/2014/main" id="{69C9CA40-E8E6-641A-9AA8-EB89BEC10BFC}"/>
              </a:ext>
            </a:extLst>
          </p:cNvPr>
          <p:cNvPicPr preferRelativeResize="0"/>
          <p:nvPr/>
        </p:nvPicPr>
        <p:blipFill rotWithShape="1">
          <a:blip r:embed="rId3">
            <a:alphaModFix/>
          </a:blip>
          <a:srcRect/>
          <a:stretch/>
        </p:blipFill>
        <p:spPr>
          <a:xfrm>
            <a:off x="8653569" y="1361771"/>
            <a:ext cx="457206" cy="457206"/>
          </a:xfrm>
          <a:prstGeom prst="rect">
            <a:avLst/>
          </a:prstGeom>
          <a:noFill/>
          <a:ln>
            <a:noFill/>
          </a:ln>
        </p:spPr>
      </p:pic>
      <p:pic>
        <p:nvPicPr>
          <p:cNvPr id="14" name="Google Shape;1332;p59" descr="A green circle with a white tick in it&#10;&#10;Description automatically generated">
            <a:extLst>
              <a:ext uri="{FF2B5EF4-FFF2-40B4-BE49-F238E27FC236}">
                <a16:creationId xmlns:a16="http://schemas.microsoft.com/office/drawing/2014/main" id="{8BD354D2-F217-104B-2D2B-AC482E3CE63A}"/>
              </a:ext>
            </a:extLst>
          </p:cNvPr>
          <p:cNvPicPr preferRelativeResize="0"/>
          <p:nvPr/>
        </p:nvPicPr>
        <p:blipFill rotWithShape="1">
          <a:blip r:embed="rId3">
            <a:alphaModFix/>
          </a:blip>
          <a:srcRect/>
          <a:stretch/>
        </p:blipFill>
        <p:spPr>
          <a:xfrm>
            <a:off x="11777792" y="1337844"/>
            <a:ext cx="457206" cy="457206"/>
          </a:xfrm>
          <a:prstGeom prst="rect">
            <a:avLst/>
          </a:prstGeom>
          <a:noFill/>
          <a:ln>
            <a:noFill/>
          </a:ln>
        </p:spPr>
      </p:pic>
      <p:pic>
        <p:nvPicPr>
          <p:cNvPr id="15" name="Google Shape;1332;p59" descr="A green circle with a white tick in it&#10;&#10;Description automatically generated">
            <a:extLst>
              <a:ext uri="{FF2B5EF4-FFF2-40B4-BE49-F238E27FC236}">
                <a16:creationId xmlns:a16="http://schemas.microsoft.com/office/drawing/2014/main" id="{312F174F-B558-907F-B8B4-299EDE3EA876}"/>
              </a:ext>
            </a:extLst>
          </p:cNvPr>
          <p:cNvPicPr preferRelativeResize="0"/>
          <p:nvPr/>
        </p:nvPicPr>
        <p:blipFill rotWithShape="1">
          <a:blip r:embed="rId3">
            <a:alphaModFix/>
          </a:blip>
          <a:srcRect/>
          <a:stretch/>
        </p:blipFill>
        <p:spPr>
          <a:xfrm>
            <a:off x="8637647" y="758254"/>
            <a:ext cx="457206" cy="457206"/>
          </a:xfrm>
          <a:prstGeom prst="rect">
            <a:avLst/>
          </a:prstGeom>
          <a:noFill/>
          <a:ln>
            <a:noFill/>
          </a:ln>
        </p:spPr>
      </p:pic>
      <p:pic>
        <p:nvPicPr>
          <p:cNvPr id="16" name="Google Shape;1332;p59" descr="A green circle with a white tick in it&#10;&#10;Description automatically generated">
            <a:extLst>
              <a:ext uri="{FF2B5EF4-FFF2-40B4-BE49-F238E27FC236}">
                <a16:creationId xmlns:a16="http://schemas.microsoft.com/office/drawing/2014/main" id="{E27F6E05-DA07-7D5E-0E25-B285549ABBFB}"/>
              </a:ext>
            </a:extLst>
          </p:cNvPr>
          <p:cNvPicPr preferRelativeResize="0"/>
          <p:nvPr/>
        </p:nvPicPr>
        <p:blipFill rotWithShape="1">
          <a:blip r:embed="rId3">
            <a:alphaModFix/>
          </a:blip>
          <a:srcRect/>
          <a:stretch/>
        </p:blipFill>
        <p:spPr>
          <a:xfrm>
            <a:off x="8731722" y="3368482"/>
            <a:ext cx="457206" cy="4572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25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25</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63664"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243567"/>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Validations</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latin typeface="Segoe UI" panose="020B0502040204020203" pitchFamily="34" charset="0"/>
                  <a:ea typeface="Calibri Light" panose="020F0302020204030204" pitchFamily="34" charset="0"/>
                  <a:cs typeface="Segoe UI" panose="020B0502040204020203" pitchFamily="34" charset="0"/>
                </a:rPr>
                <a:t>Draft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Augment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8" name="Google Shape;1668;p86"/>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Many times we would like to perform business specific checks in our application, The rap framework is only responsible to perform CURDQ operations. It does not know what are all the business rules applies to our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If we return FAILED and MESSAGE then the RAP will terminate the update/create and shows the message to the user on Fiori App.</a:t>
            </a: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p:txBody>
      </p:sp>
      <p:sp>
        <p:nvSpPr>
          <p:cNvPr id="1669" name="Google Shape;1669;p8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Validations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052E751-4B8F-86BA-79EF-89927C89EB30}"/>
                  </a:ext>
                </a:extLst>
              </p14:cNvPr>
              <p14:cNvContentPartPr/>
              <p14:nvPr/>
            </p14:nvContentPartPr>
            <p14:xfrm>
              <a:off x="2288812" y="2080102"/>
              <a:ext cx="360" cy="360"/>
            </p14:xfrm>
          </p:contentPart>
        </mc:Choice>
        <mc:Fallback xmlns="">
          <p:pic>
            <p:nvPicPr>
              <p:cNvPr id="2" name="Ink 1">
                <a:extLst>
                  <a:ext uri="{FF2B5EF4-FFF2-40B4-BE49-F238E27FC236}">
                    <a16:creationId xmlns:a16="http://schemas.microsoft.com/office/drawing/2014/main" id="{D052E751-4B8F-86BA-79EF-89927C89EB30}"/>
                  </a:ext>
                </a:extLst>
              </p:cNvPr>
              <p:cNvPicPr/>
              <p:nvPr/>
            </p:nvPicPr>
            <p:blipFill>
              <a:blip r:embed="rId5"/>
              <a:stretch>
                <a:fillRect/>
              </a:stretch>
            </p:blipFill>
            <p:spPr>
              <a:xfrm>
                <a:off x="2280172" y="2071462"/>
                <a:ext cx="18000" cy="18000"/>
              </a:xfrm>
              <a:prstGeom prst="rect">
                <a:avLst/>
              </a:prstGeom>
            </p:spPr>
          </p:pic>
        </mc:Fallback>
      </mc:AlternateContent>
    </p:spTree>
    <p:extLst>
      <p:ext uri="{BB962C8B-B14F-4D97-AF65-F5344CB8AC3E}">
        <p14:creationId xmlns:p14="http://schemas.microsoft.com/office/powerpoint/2010/main" val="324940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68">
                                            <p:txEl>
                                              <p:pRg st="0" end="0"/>
                                            </p:txEl>
                                          </p:spTgt>
                                        </p:tgtEl>
                                        <p:attrNameLst>
                                          <p:attrName>style.visibility</p:attrName>
                                        </p:attrNameLst>
                                      </p:cBhvr>
                                      <p:to>
                                        <p:strVal val="visible"/>
                                      </p:to>
                                    </p:set>
                                    <p:animEffect transition="in" filter="fade">
                                      <p:cBhvr>
                                        <p:cTn id="7" dur="1000"/>
                                        <p:tgtEl>
                                          <p:spTgt spid="1668">
                                            <p:txEl>
                                              <p:pRg st="0" end="0"/>
                                            </p:txEl>
                                          </p:spTgt>
                                        </p:tgtEl>
                                      </p:cBhvr>
                                    </p:animEffect>
                                    <p:anim calcmode="lin" valueType="num">
                                      <p:cBhvr>
                                        <p:cTn id="8" dur="1000" fill="hold"/>
                                        <p:tgtEl>
                                          <p:spTgt spid="16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6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68">
                                            <p:txEl>
                                              <p:pRg st="1" end="1"/>
                                            </p:txEl>
                                          </p:spTgt>
                                        </p:tgtEl>
                                        <p:attrNameLst>
                                          <p:attrName>style.visibility</p:attrName>
                                        </p:attrNameLst>
                                      </p:cBhvr>
                                      <p:to>
                                        <p:strVal val="visible"/>
                                      </p:to>
                                    </p:set>
                                    <p:animEffect transition="in" filter="fade">
                                      <p:cBhvr>
                                        <p:cTn id="12" dur="1000"/>
                                        <p:tgtEl>
                                          <p:spTgt spid="1668">
                                            <p:txEl>
                                              <p:pRg st="1" end="1"/>
                                            </p:txEl>
                                          </p:spTgt>
                                        </p:tgtEl>
                                      </p:cBhvr>
                                    </p:animEffect>
                                    <p:anim calcmode="lin" valueType="num">
                                      <p:cBhvr>
                                        <p:cTn id="13" dur="1000" fill="hold"/>
                                        <p:tgtEl>
                                          <p:spTgt spid="166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6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5"/>
        <p:cNvGrpSpPr/>
        <p:nvPr/>
      </p:nvGrpSpPr>
      <p:grpSpPr>
        <a:xfrm>
          <a:off x="0" y="0"/>
          <a:ext cx="0" cy="0"/>
          <a:chOff x="0" y="0"/>
          <a:chExt cx="0" cy="0"/>
        </a:xfrm>
      </p:grpSpPr>
      <p:pic>
        <p:nvPicPr>
          <p:cNvPr id="1679" name="Google Shape;1679;p87" descr="Additional Save within the Transactional Processing"/>
          <p:cNvPicPr preferRelativeResize="0"/>
          <p:nvPr/>
        </p:nvPicPr>
        <p:blipFill rotWithShape="1">
          <a:blip r:embed="rId3">
            <a:alphaModFix/>
          </a:blip>
          <a:srcRect/>
          <a:stretch/>
        </p:blipFill>
        <p:spPr>
          <a:xfrm>
            <a:off x="4123544" y="50746"/>
            <a:ext cx="3672408" cy="6717297"/>
          </a:xfrm>
          <a:prstGeom prst="rect">
            <a:avLst/>
          </a:prstGeom>
          <a:noFill/>
          <a:ln>
            <a:noFill/>
          </a:ln>
        </p:spPr>
      </p:pic>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544806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0"/>
        <p:cNvGrpSpPr/>
        <p:nvPr/>
      </p:nvGrpSpPr>
      <p:grpSpPr>
        <a:xfrm>
          <a:off x="0" y="0"/>
          <a:ext cx="0" cy="0"/>
          <a:chOff x="0" y="0"/>
          <a:chExt cx="0" cy="0"/>
        </a:xfrm>
      </p:grpSpPr>
      <p:sp>
        <p:nvSpPr>
          <p:cNvPr id="1712" name="Google Shape;1712;p91"/>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Draft</a:t>
            </a:r>
            <a:endParaRPr sz="3599" dirty="0">
              <a:solidFill>
                <a:srgbClr val="FFC000"/>
              </a:solidFill>
              <a:latin typeface="Cooper Black" panose="0208090404030B020404" pitchFamily="18" charset="0"/>
              <a:ea typeface="Corben"/>
              <a:cs typeface="Corben"/>
              <a:sym typeface="Corben"/>
            </a:endParaRPr>
          </a:p>
        </p:txBody>
      </p:sp>
      <p:sp>
        <p:nvSpPr>
          <p:cNvPr id="1715" name="Google Shape;1715;p91"/>
          <p:cNvSpPr txBox="1"/>
          <p:nvPr/>
        </p:nvSpPr>
        <p:spPr>
          <a:xfrm>
            <a:off x="191294" y="741056"/>
            <a:ext cx="1152128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Draft is a very important functionality of an enterprise application, which allows us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To create a stateful application from stateless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Store intermediate data in sap system</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Perform validations on-fly, increases the collaboration with our app</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Device switch</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The </a:t>
            </a:r>
            <a:r>
              <a:rPr lang="en-US" sz="2000" dirty="0" err="1">
                <a:solidFill>
                  <a:schemeClr val="dk1"/>
                </a:solidFill>
                <a:latin typeface="Calibri"/>
                <a:ea typeface="Calibri"/>
                <a:cs typeface="Calibri"/>
                <a:sym typeface="Calibri"/>
              </a:rPr>
              <a:t>Odata</a:t>
            </a:r>
            <a:r>
              <a:rPr lang="en-US" sz="2000" dirty="0">
                <a:solidFill>
                  <a:schemeClr val="dk1"/>
                </a:solidFill>
                <a:latin typeface="Calibri"/>
                <a:ea typeface="Calibri"/>
                <a:cs typeface="Calibri"/>
                <a:sym typeface="Calibri"/>
              </a:rPr>
              <a:t> V4 never allow CURD operation without having draft feature to your BO</a:t>
            </a:r>
            <a:endParaRPr dirty="0"/>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20482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15"/>
                                        </p:tgtEl>
                                        <p:attrNameLst>
                                          <p:attrName>style.visibility</p:attrName>
                                        </p:attrNameLst>
                                      </p:cBhvr>
                                      <p:to>
                                        <p:strVal val="visible"/>
                                      </p:to>
                                    </p:set>
                                    <p:animEffect transition="in" filter="fade">
                                      <p:cBhvr>
                                        <p:cTn id="7" dur="1000"/>
                                        <p:tgtEl>
                                          <p:spTgt spid="1715"/>
                                        </p:tgtEl>
                                      </p:cBhvr>
                                    </p:animEffect>
                                    <p:anim calcmode="lin" valueType="num">
                                      <p:cBhvr>
                                        <p:cTn id="8" dur="1000" fill="hold"/>
                                        <p:tgtEl>
                                          <p:spTgt spid="1715"/>
                                        </p:tgtEl>
                                        <p:attrNameLst>
                                          <p:attrName>ppt_x</p:attrName>
                                        </p:attrNameLst>
                                      </p:cBhvr>
                                      <p:tavLst>
                                        <p:tav tm="0">
                                          <p:val>
                                            <p:strVal val="#ppt_x"/>
                                          </p:val>
                                        </p:tav>
                                        <p:tav tm="100000">
                                          <p:val>
                                            <p:strVal val="#ppt_x"/>
                                          </p:val>
                                        </p:tav>
                                      </p:tavLst>
                                    </p:anim>
                                    <p:anim calcmode="lin" valueType="num">
                                      <p:cBhvr>
                                        <p:cTn id="9" dur="1000" fill="hold"/>
                                        <p:tgtEl>
                                          <p:spTgt spid="17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1721" name="Google Shape;1721;p9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Draft Runtime</a:t>
            </a:r>
            <a:endParaRPr sz="3599" dirty="0">
              <a:solidFill>
                <a:srgbClr val="FFC000"/>
              </a:solidFill>
              <a:latin typeface="Cooper Black" panose="0208090404030B020404" pitchFamily="18" charset="0"/>
              <a:ea typeface="Corben"/>
              <a:cs typeface="Corben"/>
              <a:sym typeface="Corben"/>
            </a:endParaRPr>
          </a:p>
        </p:txBody>
      </p:sp>
      <p:pic>
        <p:nvPicPr>
          <p:cNvPr id="1724" name="Google Shape;1724;p92" descr="Life cycle of Draft and Active Data">
            <a:hlinkClick r:id="rId3"/>
          </p:cNvPr>
          <p:cNvPicPr preferRelativeResize="0"/>
          <p:nvPr/>
        </p:nvPicPr>
        <p:blipFill rotWithShape="1">
          <a:blip r:embed="rId4">
            <a:alphaModFix/>
          </a:blip>
          <a:srcRect/>
          <a:stretch/>
        </p:blipFill>
        <p:spPr>
          <a:xfrm>
            <a:off x="570689" y="1412776"/>
            <a:ext cx="10842488" cy="3888432"/>
          </a:xfrm>
          <a:prstGeom prst="rect">
            <a:avLst/>
          </a:prstGeom>
          <a:noFill/>
          <a:ln>
            <a:noFill/>
          </a:ln>
        </p:spPr>
      </p:pic>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204755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3" name="Google Shape;1703;p90"/>
          <p:cNvSpPr txBox="1"/>
          <p:nvPr/>
        </p:nvSpPr>
        <p:spPr>
          <a:xfrm>
            <a:off x="224979" y="788088"/>
            <a:ext cx="11806237"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Authorization control in RAP protects our business object against the unauthorized access of data. Authorization control is always relevant when the permission to execute an operation depends on a role of BO consumer. In the RAP, each read or modify request can be checked via authorization object against the user role before the request is finally executed and reaches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 with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object is called from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in case of read request – was covered in Anubhav trainings abap on hana course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And behavior implementation in case of modify request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Global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is used for all authorization checks that only depends on the user.</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checks can be implemented both for static and instance bound operations</a:t>
            </a:r>
            <a:endParaRPr dirty="0"/>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Instance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Instance authorization is used for all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checks that, in addition to the user role, depend on the state of the entity instance in question (like exact record level). Its only possible for instance based operation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Operations that are executed from instance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are CREATE and static actions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Use case</a:t>
            </a:r>
            <a:r>
              <a:rPr lang="en-US" sz="1800" dirty="0">
                <a:solidFill>
                  <a:schemeClr val="dk1"/>
                </a:solidFill>
                <a:latin typeface="Calibri"/>
                <a:ea typeface="Calibri"/>
                <a:cs typeface="Calibri"/>
                <a:sym typeface="Calibri"/>
              </a:rPr>
              <a:t>: when a user tries to edit a travel request, if the travel request status is cancelled, then we need to check that if he/she is a manager or not. Only managers can edit a cancelled travel request. Since each travel request is different, we need to go with instance-based authorizations.</a:t>
            </a:r>
            <a:endParaRPr dirty="0"/>
          </a:p>
        </p:txBody>
      </p:sp>
      <p:sp>
        <p:nvSpPr>
          <p:cNvPr id="1704" name="Google Shape;1704;p9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Authorization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64032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03">
                                            <p:txEl>
                                              <p:pRg st="0" end="0"/>
                                            </p:txEl>
                                          </p:spTgt>
                                        </p:tgtEl>
                                        <p:attrNameLst>
                                          <p:attrName>style.visibility</p:attrName>
                                        </p:attrNameLst>
                                      </p:cBhvr>
                                      <p:to>
                                        <p:strVal val="visible"/>
                                      </p:to>
                                    </p:set>
                                    <p:animEffect transition="in" filter="fade">
                                      <p:cBhvr>
                                        <p:cTn id="7" dur="1000"/>
                                        <p:tgtEl>
                                          <p:spTgt spid="1703">
                                            <p:txEl>
                                              <p:pRg st="0" end="0"/>
                                            </p:txEl>
                                          </p:spTgt>
                                        </p:tgtEl>
                                      </p:cBhvr>
                                    </p:animEffect>
                                    <p:anim calcmode="lin" valueType="num">
                                      <p:cBhvr>
                                        <p:cTn id="8" dur="1000" fill="hold"/>
                                        <p:tgtEl>
                                          <p:spTgt spid="17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0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03">
                                            <p:txEl>
                                              <p:pRg st="1" end="1"/>
                                            </p:txEl>
                                          </p:spTgt>
                                        </p:tgtEl>
                                        <p:attrNameLst>
                                          <p:attrName>style.visibility</p:attrName>
                                        </p:attrNameLst>
                                      </p:cBhvr>
                                      <p:to>
                                        <p:strVal val="visible"/>
                                      </p:to>
                                    </p:set>
                                    <p:animEffect transition="in" filter="fade">
                                      <p:cBhvr>
                                        <p:cTn id="12" dur="1000"/>
                                        <p:tgtEl>
                                          <p:spTgt spid="1703">
                                            <p:txEl>
                                              <p:pRg st="1" end="1"/>
                                            </p:txEl>
                                          </p:spTgt>
                                        </p:tgtEl>
                                      </p:cBhvr>
                                    </p:animEffect>
                                    <p:anim calcmode="lin" valueType="num">
                                      <p:cBhvr>
                                        <p:cTn id="13" dur="1000" fill="hold"/>
                                        <p:tgtEl>
                                          <p:spTgt spid="17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70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03">
                                            <p:txEl>
                                              <p:pRg st="2" end="2"/>
                                            </p:txEl>
                                          </p:spTgt>
                                        </p:tgtEl>
                                        <p:attrNameLst>
                                          <p:attrName>style.visibility</p:attrName>
                                        </p:attrNameLst>
                                      </p:cBhvr>
                                      <p:to>
                                        <p:strVal val="visible"/>
                                      </p:to>
                                    </p:set>
                                    <p:animEffect transition="in" filter="fade">
                                      <p:cBhvr>
                                        <p:cTn id="17" dur="1000"/>
                                        <p:tgtEl>
                                          <p:spTgt spid="1703">
                                            <p:txEl>
                                              <p:pRg st="2" end="2"/>
                                            </p:txEl>
                                          </p:spTgt>
                                        </p:tgtEl>
                                      </p:cBhvr>
                                    </p:animEffect>
                                    <p:anim calcmode="lin" valueType="num">
                                      <p:cBhvr>
                                        <p:cTn id="18" dur="1000" fill="hold"/>
                                        <p:tgtEl>
                                          <p:spTgt spid="170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7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03">
                                            <p:txEl>
                                              <p:pRg st="4" end="4"/>
                                            </p:txEl>
                                          </p:spTgt>
                                        </p:tgtEl>
                                        <p:attrNameLst>
                                          <p:attrName>style.visibility</p:attrName>
                                        </p:attrNameLst>
                                      </p:cBhvr>
                                      <p:to>
                                        <p:strVal val="visible"/>
                                      </p:to>
                                    </p:set>
                                    <p:animEffect transition="in" filter="fade">
                                      <p:cBhvr>
                                        <p:cTn id="24" dur="1000"/>
                                        <p:tgtEl>
                                          <p:spTgt spid="1703">
                                            <p:txEl>
                                              <p:pRg st="4" end="4"/>
                                            </p:txEl>
                                          </p:spTgt>
                                        </p:tgtEl>
                                      </p:cBhvr>
                                    </p:animEffect>
                                    <p:anim calcmode="lin" valueType="num">
                                      <p:cBhvr>
                                        <p:cTn id="25" dur="1000" fill="hold"/>
                                        <p:tgtEl>
                                          <p:spTgt spid="170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70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03">
                                            <p:txEl>
                                              <p:pRg st="5" end="5"/>
                                            </p:txEl>
                                          </p:spTgt>
                                        </p:tgtEl>
                                        <p:attrNameLst>
                                          <p:attrName>style.visibility</p:attrName>
                                        </p:attrNameLst>
                                      </p:cBhvr>
                                      <p:to>
                                        <p:strVal val="visible"/>
                                      </p:to>
                                    </p:set>
                                    <p:animEffect transition="in" filter="fade">
                                      <p:cBhvr>
                                        <p:cTn id="29" dur="1000"/>
                                        <p:tgtEl>
                                          <p:spTgt spid="1703">
                                            <p:txEl>
                                              <p:pRg st="5" end="5"/>
                                            </p:txEl>
                                          </p:spTgt>
                                        </p:tgtEl>
                                      </p:cBhvr>
                                    </p:animEffect>
                                    <p:anim calcmode="lin" valueType="num">
                                      <p:cBhvr>
                                        <p:cTn id="30" dur="1000" fill="hold"/>
                                        <p:tgtEl>
                                          <p:spTgt spid="170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70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03">
                                            <p:txEl>
                                              <p:pRg st="6" end="6"/>
                                            </p:txEl>
                                          </p:spTgt>
                                        </p:tgtEl>
                                        <p:attrNameLst>
                                          <p:attrName>style.visibility</p:attrName>
                                        </p:attrNameLst>
                                      </p:cBhvr>
                                      <p:to>
                                        <p:strVal val="visible"/>
                                      </p:to>
                                    </p:set>
                                    <p:animEffect transition="in" filter="fade">
                                      <p:cBhvr>
                                        <p:cTn id="34" dur="1000"/>
                                        <p:tgtEl>
                                          <p:spTgt spid="1703">
                                            <p:txEl>
                                              <p:pRg st="6" end="6"/>
                                            </p:txEl>
                                          </p:spTgt>
                                        </p:tgtEl>
                                      </p:cBhvr>
                                    </p:animEffect>
                                    <p:anim calcmode="lin" valueType="num">
                                      <p:cBhvr>
                                        <p:cTn id="35" dur="1000" fill="hold"/>
                                        <p:tgtEl>
                                          <p:spTgt spid="170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70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703">
                                            <p:txEl>
                                              <p:pRg st="7" end="7"/>
                                            </p:txEl>
                                          </p:spTgt>
                                        </p:tgtEl>
                                        <p:attrNameLst>
                                          <p:attrName>style.visibility</p:attrName>
                                        </p:attrNameLst>
                                      </p:cBhvr>
                                      <p:to>
                                        <p:strVal val="visible"/>
                                      </p:to>
                                    </p:set>
                                    <p:animEffect transition="in" filter="fade">
                                      <p:cBhvr>
                                        <p:cTn id="39" dur="1000"/>
                                        <p:tgtEl>
                                          <p:spTgt spid="1703">
                                            <p:txEl>
                                              <p:pRg st="7" end="7"/>
                                            </p:txEl>
                                          </p:spTgt>
                                        </p:tgtEl>
                                      </p:cBhvr>
                                    </p:animEffect>
                                    <p:anim calcmode="lin" valueType="num">
                                      <p:cBhvr>
                                        <p:cTn id="40" dur="1000" fill="hold"/>
                                        <p:tgtEl>
                                          <p:spTgt spid="170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70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703">
                                            <p:txEl>
                                              <p:pRg st="8" end="8"/>
                                            </p:txEl>
                                          </p:spTgt>
                                        </p:tgtEl>
                                        <p:attrNameLst>
                                          <p:attrName>style.visibility</p:attrName>
                                        </p:attrNameLst>
                                      </p:cBhvr>
                                      <p:to>
                                        <p:strVal val="visible"/>
                                      </p:to>
                                    </p:set>
                                    <p:animEffect transition="in" filter="fade">
                                      <p:cBhvr>
                                        <p:cTn id="44" dur="1000"/>
                                        <p:tgtEl>
                                          <p:spTgt spid="1703">
                                            <p:txEl>
                                              <p:pRg st="8" end="8"/>
                                            </p:txEl>
                                          </p:spTgt>
                                        </p:tgtEl>
                                      </p:cBhvr>
                                    </p:animEffect>
                                    <p:anim calcmode="lin" valueType="num">
                                      <p:cBhvr>
                                        <p:cTn id="45" dur="1000" fill="hold"/>
                                        <p:tgtEl>
                                          <p:spTgt spid="170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70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703">
                                            <p:txEl>
                                              <p:pRg st="9" end="9"/>
                                            </p:txEl>
                                          </p:spTgt>
                                        </p:tgtEl>
                                        <p:attrNameLst>
                                          <p:attrName>style.visibility</p:attrName>
                                        </p:attrNameLst>
                                      </p:cBhvr>
                                      <p:to>
                                        <p:strVal val="visible"/>
                                      </p:to>
                                    </p:set>
                                    <p:animEffect transition="in" filter="fade">
                                      <p:cBhvr>
                                        <p:cTn id="49" dur="1000"/>
                                        <p:tgtEl>
                                          <p:spTgt spid="1703">
                                            <p:txEl>
                                              <p:pRg st="9" end="9"/>
                                            </p:txEl>
                                          </p:spTgt>
                                        </p:tgtEl>
                                      </p:cBhvr>
                                    </p:animEffect>
                                    <p:anim calcmode="lin" valueType="num">
                                      <p:cBhvr>
                                        <p:cTn id="50" dur="1000" fill="hold"/>
                                        <p:tgtEl>
                                          <p:spTgt spid="170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70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703">
                                            <p:txEl>
                                              <p:pRg st="11" end="11"/>
                                            </p:txEl>
                                          </p:spTgt>
                                        </p:tgtEl>
                                        <p:attrNameLst>
                                          <p:attrName>style.visibility</p:attrName>
                                        </p:attrNameLst>
                                      </p:cBhvr>
                                      <p:to>
                                        <p:strVal val="visible"/>
                                      </p:to>
                                    </p:set>
                                    <p:animEffect transition="in" filter="fade">
                                      <p:cBhvr>
                                        <p:cTn id="56" dur="1000"/>
                                        <p:tgtEl>
                                          <p:spTgt spid="1703">
                                            <p:txEl>
                                              <p:pRg st="11" end="11"/>
                                            </p:txEl>
                                          </p:spTgt>
                                        </p:tgtEl>
                                      </p:cBhvr>
                                    </p:animEffect>
                                    <p:anim calcmode="lin" valueType="num">
                                      <p:cBhvr>
                                        <p:cTn id="57" dur="1000" fill="hold"/>
                                        <p:tgtEl>
                                          <p:spTgt spid="170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170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6"/>
        <p:cNvGrpSpPr/>
        <p:nvPr/>
      </p:nvGrpSpPr>
      <p:grpSpPr>
        <a:xfrm>
          <a:off x="0" y="0"/>
          <a:ext cx="0" cy="0"/>
          <a:chOff x="0" y="0"/>
          <a:chExt cx="0" cy="0"/>
        </a:xfrm>
      </p:grpSpPr>
      <p:sp>
        <p:nvSpPr>
          <p:cNvPr id="1748" name="Google Shape;1748;p95"/>
          <p:cNvSpPr txBox="1"/>
          <p:nvPr/>
        </p:nvSpPr>
        <p:spPr>
          <a:xfrm>
            <a:off x="224979" y="788088"/>
            <a:ext cx="1180623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While the system is saving the draft in the draft table we can use </a:t>
            </a:r>
            <a:r>
              <a:rPr lang="en-US" sz="1800" dirty="0" err="1">
                <a:solidFill>
                  <a:schemeClr val="dk1"/>
                </a:solidFill>
                <a:latin typeface="Calibri"/>
                <a:ea typeface="Calibri"/>
                <a:cs typeface="Calibri"/>
                <a:sym typeface="Calibri"/>
              </a:rPr>
              <a:t>prechecks</a:t>
            </a:r>
            <a:r>
              <a:rPr lang="en-US" sz="1800" dirty="0">
                <a:solidFill>
                  <a:schemeClr val="dk1"/>
                </a:solidFill>
                <a:latin typeface="Calibri"/>
                <a:ea typeface="Calibri"/>
                <a:cs typeface="Calibri"/>
                <a:sym typeface="Calibri"/>
              </a:rPr>
              <a:t> to make sure that checks/authorizations are checked in the system before data reaches to draft table. Unlike validations (while saving/updating data to main table) Prechecks will trigger before data reaches to transaction buffer.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They are very helpful when we even want to validate data of one control based on another control. Currently as a developer you need to take additional pain to clean the data when draft is activated. If you apply </a:t>
            </a:r>
            <a:r>
              <a:rPr lang="en-US" sz="1800" dirty="0" err="1">
                <a:solidFill>
                  <a:schemeClr val="dk1"/>
                </a:solidFill>
                <a:latin typeface="Calibri"/>
                <a:ea typeface="Calibri"/>
                <a:cs typeface="Calibri"/>
                <a:sym typeface="Calibri"/>
              </a:rPr>
              <a:t>precheck</a:t>
            </a:r>
            <a:r>
              <a:rPr lang="en-US" sz="1800" dirty="0">
                <a:solidFill>
                  <a:schemeClr val="dk1"/>
                </a:solidFill>
                <a:latin typeface="Calibri"/>
                <a:ea typeface="Calibri"/>
                <a:cs typeface="Calibri"/>
                <a:sym typeface="Calibri"/>
              </a:rPr>
              <a:t>, system ensures that only the clean data reaches to transaction buffer. </a:t>
            </a:r>
            <a:endParaRPr sz="1800" dirty="0">
              <a:solidFill>
                <a:schemeClr val="dk1"/>
              </a:solidFill>
              <a:latin typeface="Calibri"/>
              <a:ea typeface="Calibri"/>
              <a:cs typeface="Calibri"/>
              <a:sym typeface="Calibri"/>
            </a:endParaRPr>
          </a:p>
        </p:txBody>
      </p:sp>
      <p:sp>
        <p:nvSpPr>
          <p:cNvPr id="1749" name="Google Shape;1749;p9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Prechecks </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
        <p:nvSpPr>
          <p:cNvPr id="2" name="Rectangle 1">
            <a:extLst>
              <a:ext uri="{FF2B5EF4-FFF2-40B4-BE49-F238E27FC236}">
                <a16:creationId xmlns:a16="http://schemas.microsoft.com/office/drawing/2014/main" id="{02C122D8-97E2-776D-73FA-F5544FEF72D7}"/>
              </a:ext>
            </a:extLst>
          </p:cNvPr>
          <p:cNvSpPr/>
          <p:nvPr/>
        </p:nvSpPr>
        <p:spPr>
          <a:xfrm>
            <a:off x="1601734" y="3111415"/>
            <a:ext cx="2859802" cy="515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Get The Country of Customer</a:t>
            </a:r>
          </a:p>
        </p:txBody>
      </p:sp>
      <p:sp>
        <p:nvSpPr>
          <p:cNvPr id="3" name="Rectangle 2">
            <a:extLst>
              <a:ext uri="{FF2B5EF4-FFF2-40B4-BE49-F238E27FC236}">
                <a16:creationId xmlns:a16="http://schemas.microsoft.com/office/drawing/2014/main" id="{EB738D1E-057A-2695-D719-41F10289D744}"/>
              </a:ext>
            </a:extLst>
          </p:cNvPr>
          <p:cNvSpPr/>
          <p:nvPr/>
        </p:nvSpPr>
        <p:spPr>
          <a:xfrm>
            <a:off x="7271219" y="3111415"/>
            <a:ext cx="2859802" cy="515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Get The Country of Agency</a:t>
            </a:r>
          </a:p>
        </p:txBody>
      </p:sp>
      <p:sp>
        <p:nvSpPr>
          <p:cNvPr id="4" name="Rectangle 3">
            <a:extLst>
              <a:ext uri="{FF2B5EF4-FFF2-40B4-BE49-F238E27FC236}">
                <a16:creationId xmlns:a16="http://schemas.microsoft.com/office/drawing/2014/main" id="{23FD5D8F-0061-6340-B92A-EB485C9232FE}"/>
              </a:ext>
            </a:extLst>
          </p:cNvPr>
          <p:cNvSpPr/>
          <p:nvPr/>
        </p:nvSpPr>
        <p:spPr>
          <a:xfrm>
            <a:off x="5474126" y="3215742"/>
            <a:ext cx="693471" cy="1043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p>
        </p:txBody>
      </p:sp>
      <p:sp>
        <p:nvSpPr>
          <p:cNvPr id="5" name="Rectangle 4">
            <a:extLst>
              <a:ext uri="{FF2B5EF4-FFF2-40B4-BE49-F238E27FC236}">
                <a16:creationId xmlns:a16="http://schemas.microsoft.com/office/drawing/2014/main" id="{84452FFD-B5D7-1C24-4E6A-18BECE018AFE}"/>
              </a:ext>
            </a:extLst>
          </p:cNvPr>
          <p:cNvSpPr/>
          <p:nvPr/>
        </p:nvSpPr>
        <p:spPr>
          <a:xfrm>
            <a:off x="5474125" y="3369165"/>
            <a:ext cx="693471" cy="1043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600"/>
          </a:p>
        </p:txBody>
      </p:sp>
    </p:spTree>
    <p:extLst>
      <p:ext uri="{BB962C8B-B14F-4D97-AF65-F5344CB8AC3E}">
        <p14:creationId xmlns:p14="http://schemas.microsoft.com/office/powerpoint/2010/main" val="1653216618"/>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8901</TotalTime>
  <Words>819</Words>
  <Application>Microsoft Office PowerPoint</Application>
  <PresentationFormat>Custom</PresentationFormat>
  <Paragraphs>102</Paragraphs>
  <Slides>14</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Amasis MT Pro Black</vt:lpstr>
      <vt:lpstr>Arial</vt:lpstr>
      <vt:lpstr>Arial Black</vt:lpstr>
      <vt:lpstr>Calibri</vt:lpstr>
      <vt:lpstr>Cambria</vt:lpstr>
      <vt:lpstr>Cooper Black</vt:lpstr>
      <vt:lpstr>Quattrocento Sans</vt:lpstr>
      <vt:lpstr>Segoe UI</vt:lpstr>
      <vt:lpstr>Segoe UI Light</vt:lpstr>
      <vt:lpstr>Office Theme</vt:lpstr>
      <vt:lpstr>1_Office Theme</vt:lpstr>
      <vt:lpstr>SAP BTP RAP Training</vt:lpstr>
      <vt:lpstr>PowerPoint Presentation</vt:lpstr>
      <vt:lpstr>Agenda – Day 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346</cp:revision>
  <dcterms:created xsi:type="dcterms:W3CDTF">2013-09-12T13:05:01Z</dcterms:created>
  <dcterms:modified xsi:type="dcterms:W3CDTF">2025-05-21T08:34:14Z</dcterms:modified>
</cp:coreProperties>
</file>