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7"/>
  </p:notesMasterIdLst>
  <p:sldIdLst>
    <p:sldId id="276" r:id="rId3"/>
    <p:sldId id="4122" r:id="rId4"/>
    <p:sldId id="277" r:id="rId5"/>
    <p:sldId id="341" r:id="rId6"/>
    <p:sldId id="342" r:id="rId7"/>
    <p:sldId id="346" r:id="rId8"/>
    <p:sldId id="347" r:id="rId9"/>
    <p:sldId id="345" r:id="rId10"/>
    <p:sldId id="350" r:id="rId11"/>
    <p:sldId id="351" r:id="rId12"/>
    <p:sldId id="314" r:id="rId13"/>
    <p:sldId id="282" r:id="rId14"/>
    <p:sldId id="280" r:id="rId15"/>
    <p:sldId id="4711"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41.090"/>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5/22/2025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08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4" name="Google Shape;1674;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061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9" name="Google Shape;1709;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10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8" name="Google Shape;171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807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0" name="Google Shape;1700;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6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5" name="Google Shape;1745;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40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4" name="Google Shape;1754;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121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62001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3658859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8594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193002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98475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2203380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75842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40011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5/22/2025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5/22/2025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67006825"/>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NULL"/><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s/abap-cloud/abap-rap/creating-active-data"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26</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7" name="Google Shape;1757;p96"/>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Before data reaches to transaction buffer, the augment code will be executed and here we can set some default data to the BO instance.</a:t>
            </a:r>
            <a:endParaRPr sz="1800">
              <a:solidFill>
                <a:schemeClr val="dk1"/>
              </a:solidFill>
              <a:latin typeface="Calibri"/>
              <a:ea typeface="Calibri"/>
              <a:cs typeface="Calibri"/>
              <a:sym typeface="Calibri"/>
            </a:endParaRPr>
          </a:p>
        </p:txBody>
      </p:sp>
      <p:sp>
        <p:nvSpPr>
          <p:cNvPr id="1758" name="Google Shape;1758;p9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Augment</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119767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approver Projection</a:t>
            </a:r>
            <a:endParaRPr dirty="0"/>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pic>
        <p:nvPicPr>
          <p:cNvPr id="10" name="Google Shape;1332;p59" descr="A green circle with a white tick in it&#10;&#10;Description automatically generated">
            <a:extLst>
              <a:ext uri="{FF2B5EF4-FFF2-40B4-BE49-F238E27FC236}">
                <a16:creationId xmlns:a16="http://schemas.microsoft.com/office/drawing/2014/main" id="{197197E8-0213-26B4-F1AA-BDBEE5248ED7}"/>
              </a:ext>
            </a:extLst>
          </p:cNvPr>
          <p:cNvPicPr preferRelativeResize="0"/>
          <p:nvPr/>
        </p:nvPicPr>
        <p:blipFill rotWithShape="1">
          <a:blip r:embed="rId3">
            <a:alphaModFix/>
          </a:blip>
          <a:srcRect/>
          <a:stretch/>
        </p:blipFill>
        <p:spPr>
          <a:xfrm>
            <a:off x="66713" y="534468"/>
            <a:ext cx="457206" cy="457206"/>
          </a:xfrm>
          <a:prstGeom prst="rect">
            <a:avLst/>
          </a:prstGeom>
          <a:noFill/>
          <a:ln>
            <a:noFill/>
          </a:ln>
        </p:spPr>
      </p:pic>
      <p:pic>
        <p:nvPicPr>
          <p:cNvPr id="11" name="Google Shape;1332;p59" descr="A green circle with a white tick in it&#10;&#10;Description automatically generated">
            <a:extLst>
              <a:ext uri="{FF2B5EF4-FFF2-40B4-BE49-F238E27FC236}">
                <a16:creationId xmlns:a16="http://schemas.microsoft.com/office/drawing/2014/main" id="{5EFD776F-9A30-23C7-0040-B7FA27877F97}"/>
              </a:ext>
            </a:extLst>
          </p:cNvPr>
          <p:cNvPicPr preferRelativeResize="0"/>
          <p:nvPr/>
        </p:nvPicPr>
        <p:blipFill rotWithShape="1">
          <a:blip r:embed="rId3">
            <a:alphaModFix/>
          </a:blip>
          <a:srcRect/>
          <a:stretch/>
        </p:blipFill>
        <p:spPr>
          <a:xfrm>
            <a:off x="8757449" y="4736342"/>
            <a:ext cx="457206" cy="457206"/>
          </a:xfrm>
          <a:prstGeom prst="rect">
            <a:avLst/>
          </a:prstGeom>
          <a:noFill/>
          <a:ln>
            <a:noFill/>
          </a:ln>
        </p:spPr>
      </p:pic>
      <p:pic>
        <p:nvPicPr>
          <p:cNvPr id="12" name="Google Shape;1332;p59" descr="A green circle with a white tick in it&#10;&#10;Description automatically generated">
            <a:extLst>
              <a:ext uri="{FF2B5EF4-FFF2-40B4-BE49-F238E27FC236}">
                <a16:creationId xmlns:a16="http://schemas.microsoft.com/office/drawing/2014/main" id="{E3956F02-5A55-C825-C641-B9FD36154F18}"/>
              </a:ext>
            </a:extLst>
          </p:cNvPr>
          <p:cNvPicPr preferRelativeResize="0"/>
          <p:nvPr/>
        </p:nvPicPr>
        <p:blipFill rotWithShape="1">
          <a:blip r:embed="rId3">
            <a:alphaModFix/>
          </a:blip>
          <a:srcRect/>
          <a:stretch/>
        </p:blipFill>
        <p:spPr>
          <a:xfrm>
            <a:off x="8653569" y="2068494"/>
            <a:ext cx="457206" cy="457206"/>
          </a:xfrm>
          <a:prstGeom prst="rect">
            <a:avLst/>
          </a:prstGeom>
          <a:noFill/>
          <a:ln>
            <a:noFill/>
          </a:ln>
        </p:spPr>
      </p:pic>
      <p:pic>
        <p:nvPicPr>
          <p:cNvPr id="13" name="Google Shape;1332;p59" descr="A green circle with a white tick in it&#10;&#10;Description automatically generated">
            <a:extLst>
              <a:ext uri="{FF2B5EF4-FFF2-40B4-BE49-F238E27FC236}">
                <a16:creationId xmlns:a16="http://schemas.microsoft.com/office/drawing/2014/main" id="{69C9CA40-E8E6-641A-9AA8-EB89BEC10BFC}"/>
              </a:ext>
            </a:extLst>
          </p:cNvPr>
          <p:cNvPicPr preferRelativeResize="0"/>
          <p:nvPr/>
        </p:nvPicPr>
        <p:blipFill rotWithShape="1">
          <a:blip r:embed="rId3">
            <a:alphaModFix/>
          </a:blip>
          <a:srcRect/>
          <a:stretch/>
        </p:blipFill>
        <p:spPr>
          <a:xfrm>
            <a:off x="8653569" y="1361771"/>
            <a:ext cx="457206" cy="457206"/>
          </a:xfrm>
          <a:prstGeom prst="rect">
            <a:avLst/>
          </a:prstGeom>
          <a:noFill/>
          <a:ln>
            <a:noFill/>
          </a:ln>
        </p:spPr>
      </p:pic>
      <p:pic>
        <p:nvPicPr>
          <p:cNvPr id="14" name="Google Shape;1332;p59" descr="A green circle with a white tick in it&#10;&#10;Description automatically generated">
            <a:extLst>
              <a:ext uri="{FF2B5EF4-FFF2-40B4-BE49-F238E27FC236}">
                <a16:creationId xmlns:a16="http://schemas.microsoft.com/office/drawing/2014/main" id="{8BD354D2-F217-104B-2D2B-AC482E3CE63A}"/>
              </a:ext>
            </a:extLst>
          </p:cNvPr>
          <p:cNvPicPr preferRelativeResize="0"/>
          <p:nvPr/>
        </p:nvPicPr>
        <p:blipFill rotWithShape="1">
          <a:blip r:embed="rId3">
            <a:alphaModFix/>
          </a:blip>
          <a:srcRect/>
          <a:stretch/>
        </p:blipFill>
        <p:spPr>
          <a:xfrm>
            <a:off x="11777792" y="1337844"/>
            <a:ext cx="457206" cy="457206"/>
          </a:xfrm>
          <a:prstGeom prst="rect">
            <a:avLst/>
          </a:prstGeom>
          <a:noFill/>
          <a:ln>
            <a:noFill/>
          </a:ln>
        </p:spPr>
      </p:pic>
      <p:pic>
        <p:nvPicPr>
          <p:cNvPr id="15" name="Google Shape;1332;p59" descr="A green circle with a white tick in it&#10;&#10;Description automatically generated">
            <a:extLst>
              <a:ext uri="{FF2B5EF4-FFF2-40B4-BE49-F238E27FC236}">
                <a16:creationId xmlns:a16="http://schemas.microsoft.com/office/drawing/2014/main" id="{312F174F-B558-907F-B8B4-299EDE3EA876}"/>
              </a:ext>
            </a:extLst>
          </p:cNvPr>
          <p:cNvPicPr preferRelativeResize="0"/>
          <p:nvPr/>
        </p:nvPicPr>
        <p:blipFill rotWithShape="1">
          <a:blip r:embed="rId3">
            <a:alphaModFix/>
          </a:blip>
          <a:srcRect/>
          <a:stretch/>
        </p:blipFill>
        <p:spPr>
          <a:xfrm>
            <a:off x="8637647" y="758254"/>
            <a:ext cx="457206" cy="457206"/>
          </a:xfrm>
          <a:prstGeom prst="rect">
            <a:avLst/>
          </a:prstGeom>
          <a:noFill/>
          <a:ln>
            <a:noFill/>
          </a:ln>
        </p:spPr>
      </p:pic>
      <p:pic>
        <p:nvPicPr>
          <p:cNvPr id="16" name="Google Shape;1332;p59" descr="A green circle with a white tick in it&#10;&#10;Description automatically generated">
            <a:extLst>
              <a:ext uri="{FF2B5EF4-FFF2-40B4-BE49-F238E27FC236}">
                <a16:creationId xmlns:a16="http://schemas.microsoft.com/office/drawing/2014/main" id="{E27F6E05-DA07-7D5E-0E25-B285549ABBFB}"/>
              </a:ext>
            </a:extLst>
          </p:cNvPr>
          <p:cNvPicPr preferRelativeResize="0"/>
          <p:nvPr/>
        </p:nvPicPr>
        <p:blipFill rotWithShape="1">
          <a:blip r:embed="rId3">
            <a:alphaModFix/>
          </a:blip>
          <a:srcRect/>
          <a:stretch/>
        </p:blipFill>
        <p:spPr>
          <a:xfrm>
            <a:off x="8731722" y="3368482"/>
            <a:ext cx="457206" cy="4572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26</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63664"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7"/>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Approver Scenario</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Unmanaged imp.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a:solidFill>
                    <a:schemeClr val="bg1"/>
                  </a:solidFill>
                  <a:latin typeface="Segoe UI" panose="020B0502040204020203" pitchFamily="34" charset="0"/>
                  <a:ea typeface="Calibri Light" charset="0"/>
                  <a:cs typeface="Segoe UI" panose="020B0502040204020203" pitchFamily="34" charset="0"/>
                </a:rPr>
                <a:t>Certification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If we return FAILED and MESSAGE then the RAP will terminate the update/create and shows the message to the user on Fiori App.</a:t>
            </a: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Validations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052E751-4B8F-86BA-79EF-89927C89EB30}"/>
                  </a:ext>
                </a:extLst>
              </p14:cNvPr>
              <p14:cNvContentPartPr/>
              <p14:nvPr/>
            </p14:nvContentPartPr>
            <p14:xfrm>
              <a:off x="2288812" y="2080102"/>
              <a:ext cx="360" cy="360"/>
            </p14:xfrm>
          </p:contentPart>
        </mc:Choice>
        <mc:Fallback xmlns="">
          <p:pic>
            <p:nvPicPr>
              <p:cNvPr id="2" name="Ink 1">
                <a:extLst>
                  <a:ext uri="{FF2B5EF4-FFF2-40B4-BE49-F238E27FC236}">
                    <a16:creationId xmlns:a16="http://schemas.microsoft.com/office/drawing/2014/main" id="{D052E751-4B8F-86BA-79EF-89927C89EB30}"/>
                  </a:ext>
                </a:extLst>
              </p:cNvPr>
              <p:cNvPicPr/>
              <p:nvPr/>
            </p:nvPicPr>
            <p:blipFill>
              <a:blip r:embed="rId5"/>
              <a:stretch>
                <a:fillRect/>
              </a:stretch>
            </p:blipFill>
            <p:spPr>
              <a:xfrm>
                <a:off x="2280172" y="2071462"/>
                <a:ext cx="18000" cy="18000"/>
              </a:xfrm>
              <a:prstGeom prst="rect">
                <a:avLst/>
              </a:prstGeom>
            </p:spPr>
          </p:pic>
        </mc:Fallback>
      </mc:AlternateContent>
    </p:spTree>
    <p:extLst>
      <p:ext uri="{BB962C8B-B14F-4D97-AF65-F5344CB8AC3E}">
        <p14:creationId xmlns:p14="http://schemas.microsoft.com/office/powerpoint/2010/main" val="324940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pic>
        <p:nvPicPr>
          <p:cNvPr id="1679" name="Google Shape;1679;p87" descr="Additional Save within the Transactional Processing"/>
          <p:cNvPicPr preferRelativeResize="0"/>
          <p:nvPr/>
        </p:nvPicPr>
        <p:blipFill rotWithShape="1">
          <a:blip r:embed="rId3">
            <a:alphaModFix/>
          </a:blip>
          <a:srcRect/>
          <a:stretch/>
        </p:blipFill>
        <p:spPr>
          <a:xfrm>
            <a:off x="4123544" y="50746"/>
            <a:ext cx="3672408" cy="6717297"/>
          </a:xfrm>
          <a:prstGeom prst="rect">
            <a:avLst/>
          </a:prstGeom>
          <a:noFill/>
          <a:ln>
            <a:noFill/>
          </a:ln>
        </p:spPr>
      </p:pic>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54480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2" name="Google Shape;1712;p9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a:t>
            </a:r>
            <a:endParaRPr sz="3599" dirty="0">
              <a:solidFill>
                <a:srgbClr val="FFC000"/>
              </a:solidFill>
              <a:latin typeface="Cooper Black" panose="0208090404030B020404" pitchFamily="18" charset="0"/>
              <a:ea typeface="Corben"/>
              <a:cs typeface="Corben"/>
              <a:sym typeface="Corben"/>
            </a:endParaRPr>
          </a:p>
        </p:txBody>
      </p:sp>
      <p:sp>
        <p:nvSpPr>
          <p:cNvPr id="1715" name="Google Shape;1715;p91"/>
          <p:cNvSpPr txBox="1"/>
          <p:nvPr/>
        </p:nvSpPr>
        <p:spPr>
          <a:xfrm>
            <a:off x="191294" y="741056"/>
            <a:ext cx="1152128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Draft is a very important functionality of an enterprise application, which allows us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To create a stateful application from stateless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Store intermediate data in sap system</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Perform validations on-fly, increases the collaboration with our app</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Device switch</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The </a:t>
            </a:r>
            <a:r>
              <a:rPr lang="en-US" sz="2000" dirty="0" err="1">
                <a:solidFill>
                  <a:schemeClr val="dk1"/>
                </a:solidFill>
                <a:latin typeface="Calibri"/>
                <a:ea typeface="Calibri"/>
                <a:cs typeface="Calibri"/>
                <a:sym typeface="Calibri"/>
              </a:rPr>
              <a:t>Odata</a:t>
            </a:r>
            <a:r>
              <a:rPr lang="en-US" sz="2000" dirty="0">
                <a:solidFill>
                  <a:schemeClr val="dk1"/>
                </a:solidFill>
                <a:latin typeface="Calibri"/>
                <a:ea typeface="Calibri"/>
                <a:cs typeface="Calibri"/>
                <a:sym typeface="Calibri"/>
              </a:rPr>
              <a:t> V4 never allow CURD operation without having draft feature to your BO</a:t>
            </a:r>
            <a:endParaRPr dirty="0"/>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0482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15"/>
                                        </p:tgtEl>
                                        <p:attrNameLst>
                                          <p:attrName>style.visibility</p:attrName>
                                        </p:attrNameLst>
                                      </p:cBhvr>
                                      <p:to>
                                        <p:strVal val="visible"/>
                                      </p:to>
                                    </p:set>
                                    <p:animEffect transition="in" filter="fade">
                                      <p:cBhvr>
                                        <p:cTn id="7" dur="1000"/>
                                        <p:tgtEl>
                                          <p:spTgt spid="1715"/>
                                        </p:tgtEl>
                                      </p:cBhvr>
                                    </p:animEffect>
                                    <p:anim calcmode="lin" valueType="num">
                                      <p:cBhvr>
                                        <p:cTn id="8" dur="1000" fill="hold"/>
                                        <p:tgtEl>
                                          <p:spTgt spid="1715"/>
                                        </p:tgtEl>
                                        <p:attrNameLst>
                                          <p:attrName>ppt_x</p:attrName>
                                        </p:attrNameLst>
                                      </p:cBhvr>
                                      <p:tavLst>
                                        <p:tav tm="0">
                                          <p:val>
                                            <p:strVal val="#ppt_x"/>
                                          </p:val>
                                        </p:tav>
                                        <p:tav tm="100000">
                                          <p:val>
                                            <p:strVal val="#ppt_x"/>
                                          </p:val>
                                        </p:tav>
                                      </p:tavLst>
                                    </p:anim>
                                    <p:anim calcmode="lin" valueType="num">
                                      <p:cBhvr>
                                        <p:cTn id="9" dur="1000" fill="hold"/>
                                        <p:tgtEl>
                                          <p:spTgt spid="17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1" name="Google Shape;1721;p9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 Runtime</a:t>
            </a:r>
            <a:endParaRPr sz="3599" dirty="0">
              <a:solidFill>
                <a:srgbClr val="FFC000"/>
              </a:solidFill>
              <a:latin typeface="Cooper Black" panose="0208090404030B020404" pitchFamily="18" charset="0"/>
              <a:ea typeface="Corben"/>
              <a:cs typeface="Corben"/>
              <a:sym typeface="Corben"/>
            </a:endParaRPr>
          </a:p>
        </p:txBody>
      </p:sp>
      <p:pic>
        <p:nvPicPr>
          <p:cNvPr id="1724" name="Google Shape;1724;p92" descr="Life cycle of Draft and Active Data">
            <a:hlinkClick r:id="rId3"/>
          </p:cNvPr>
          <p:cNvPicPr preferRelativeResize="0"/>
          <p:nvPr/>
        </p:nvPicPr>
        <p:blipFill rotWithShape="1">
          <a:blip r:embed="rId4">
            <a:alphaModFix/>
          </a:blip>
          <a:srcRect/>
          <a:stretch/>
        </p:blipFill>
        <p:spPr>
          <a:xfrm>
            <a:off x="570689" y="1412776"/>
            <a:ext cx="10842488" cy="3888432"/>
          </a:xfrm>
          <a:prstGeom prst="rect">
            <a:avLst/>
          </a:prstGeom>
          <a:noFill/>
          <a:ln>
            <a:noFill/>
          </a:ln>
        </p:spPr>
      </p:pic>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04755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3" name="Google Shape;1703;p90"/>
          <p:cNvSpPr txBox="1"/>
          <p:nvPr/>
        </p:nvSpPr>
        <p:spPr>
          <a:xfrm>
            <a:off x="224979" y="788088"/>
            <a:ext cx="11806237"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Authorization control in RAP protects our business object against the unauthorized access of data. Authorization control is always relevant when the permission to execute an operation depends on a role of BO consumer. In the RAP, each read or modify request can be checked via authorization object against the user role before the request is finally executed and reaches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 with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object is called from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in case of read request – was covered in Anubhav trainings abap on hana course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behavior implementation in case of modify request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Global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is used for all authorization checks that only depends on the user.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checks can be implemented both for static and instance bound operations</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Instance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Instance authorization is used for all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checks that, in addition to the user role, depend on the state of the entity instance in question (like exact record level). Its only possible for instance based operation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Operations that are executed from instance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are CREATE and static actions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Use case</a:t>
            </a:r>
            <a:r>
              <a:rPr lang="en-US" sz="1800" dirty="0">
                <a:solidFill>
                  <a:schemeClr val="dk1"/>
                </a:solidFill>
                <a:latin typeface="Calibri"/>
                <a:ea typeface="Calibri"/>
                <a:cs typeface="Calibri"/>
                <a:sym typeface="Calibri"/>
              </a:rPr>
              <a:t>: when a user tries to edit a travel request, if the travel request status is cancelled, then we need to check that if he/she is a manager or not. Only managers can edit a cancelled travel request. Since each travel request is different, we need to go with instance-based authorizations.</a:t>
            </a:r>
            <a:endParaRPr dirty="0"/>
          </a:p>
        </p:txBody>
      </p:sp>
      <p:sp>
        <p:nvSpPr>
          <p:cNvPr id="1704" name="Google Shape;1704;p9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Authorization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64032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03">
                                            <p:txEl>
                                              <p:pRg st="0" end="0"/>
                                            </p:txEl>
                                          </p:spTgt>
                                        </p:tgtEl>
                                        <p:attrNameLst>
                                          <p:attrName>style.visibility</p:attrName>
                                        </p:attrNameLst>
                                      </p:cBhvr>
                                      <p:to>
                                        <p:strVal val="visible"/>
                                      </p:to>
                                    </p:set>
                                    <p:animEffect transition="in" filter="fade">
                                      <p:cBhvr>
                                        <p:cTn id="7" dur="1000"/>
                                        <p:tgtEl>
                                          <p:spTgt spid="1703">
                                            <p:txEl>
                                              <p:pRg st="0" end="0"/>
                                            </p:txEl>
                                          </p:spTgt>
                                        </p:tgtEl>
                                      </p:cBhvr>
                                    </p:animEffect>
                                    <p:anim calcmode="lin" valueType="num">
                                      <p:cBhvr>
                                        <p:cTn id="8" dur="1000" fill="hold"/>
                                        <p:tgtEl>
                                          <p:spTgt spid="17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03">
                                            <p:txEl>
                                              <p:pRg st="1" end="1"/>
                                            </p:txEl>
                                          </p:spTgt>
                                        </p:tgtEl>
                                        <p:attrNameLst>
                                          <p:attrName>style.visibility</p:attrName>
                                        </p:attrNameLst>
                                      </p:cBhvr>
                                      <p:to>
                                        <p:strVal val="visible"/>
                                      </p:to>
                                    </p:set>
                                    <p:animEffect transition="in" filter="fade">
                                      <p:cBhvr>
                                        <p:cTn id="12" dur="1000"/>
                                        <p:tgtEl>
                                          <p:spTgt spid="1703">
                                            <p:txEl>
                                              <p:pRg st="1" end="1"/>
                                            </p:txEl>
                                          </p:spTgt>
                                        </p:tgtEl>
                                      </p:cBhvr>
                                    </p:animEffect>
                                    <p:anim calcmode="lin" valueType="num">
                                      <p:cBhvr>
                                        <p:cTn id="13" dur="1000" fill="hold"/>
                                        <p:tgtEl>
                                          <p:spTgt spid="17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03">
                                            <p:txEl>
                                              <p:pRg st="2" end="2"/>
                                            </p:txEl>
                                          </p:spTgt>
                                        </p:tgtEl>
                                        <p:attrNameLst>
                                          <p:attrName>style.visibility</p:attrName>
                                        </p:attrNameLst>
                                      </p:cBhvr>
                                      <p:to>
                                        <p:strVal val="visible"/>
                                      </p:to>
                                    </p:set>
                                    <p:animEffect transition="in" filter="fade">
                                      <p:cBhvr>
                                        <p:cTn id="17" dur="1000"/>
                                        <p:tgtEl>
                                          <p:spTgt spid="1703">
                                            <p:txEl>
                                              <p:pRg st="2" end="2"/>
                                            </p:txEl>
                                          </p:spTgt>
                                        </p:tgtEl>
                                      </p:cBhvr>
                                    </p:animEffect>
                                    <p:anim calcmode="lin" valueType="num">
                                      <p:cBhvr>
                                        <p:cTn id="18" dur="1000" fill="hold"/>
                                        <p:tgtEl>
                                          <p:spTgt spid="17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03">
                                            <p:txEl>
                                              <p:pRg st="4" end="4"/>
                                            </p:txEl>
                                          </p:spTgt>
                                        </p:tgtEl>
                                        <p:attrNameLst>
                                          <p:attrName>style.visibility</p:attrName>
                                        </p:attrNameLst>
                                      </p:cBhvr>
                                      <p:to>
                                        <p:strVal val="visible"/>
                                      </p:to>
                                    </p:set>
                                    <p:animEffect transition="in" filter="fade">
                                      <p:cBhvr>
                                        <p:cTn id="24" dur="1000"/>
                                        <p:tgtEl>
                                          <p:spTgt spid="1703">
                                            <p:txEl>
                                              <p:pRg st="4" end="4"/>
                                            </p:txEl>
                                          </p:spTgt>
                                        </p:tgtEl>
                                      </p:cBhvr>
                                    </p:animEffect>
                                    <p:anim calcmode="lin" valueType="num">
                                      <p:cBhvr>
                                        <p:cTn id="25" dur="1000" fill="hold"/>
                                        <p:tgtEl>
                                          <p:spTgt spid="170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70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03">
                                            <p:txEl>
                                              <p:pRg st="5" end="5"/>
                                            </p:txEl>
                                          </p:spTgt>
                                        </p:tgtEl>
                                        <p:attrNameLst>
                                          <p:attrName>style.visibility</p:attrName>
                                        </p:attrNameLst>
                                      </p:cBhvr>
                                      <p:to>
                                        <p:strVal val="visible"/>
                                      </p:to>
                                    </p:set>
                                    <p:animEffect transition="in" filter="fade">
                                      <p:cBhvr>
                                        <p:cTn id="29" dur="1000"/>
                                        <p:tgtEl>
                                          <p:spTgt spid="1703">
                                            <p:txEl>
                                              <p:pRg st="5" end="5"/>
                                            </p:txEl>
                                          </p:spTgt>
                                        </p:tgtEl>
                                      </p:cBhvr>
                                    </p:animEffect>
                                    <p:anim calcmode="lin" valueType="num">
                                      <p:cBhvr>
                                        <p:cTn id="30" dur="1000" fill="hold"/>
                                        <p:tgtEl>
                                          <p:spTgt spid="170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70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03">
                                            <p:txEl>
                                              <p:pRg st="6" end="6"/>
                                            </p:txEl>
                                          </p:spTgt>
                                        </p:tgtEl>
                                        <p:attrNameLst>
                                          <p:attrName>style.visibility</p:attrName>
                                        </p:attrNameLst>
                                      </p:cBhvr>
                                      <p:to>
                                        <p:strVal val="visible"/>
                                      </p:to>
                                    </p:set>
                                    <p:animEffect transition="in" filter="fade">
                                      <p:cBhvr>
                                        <p:cTn id="34" dur="1000"/>
                                        <p:tgtEl>
                                          <p:spTgt spid="1703">
                                            <p:txEl>
                                              <p:pRg st="6" end="6"/>
                                            </p:txEl>
                                          </p:spTgt>
                                        </p:tgtEl>
                                      </p:cBhvr>
                                    </p:animEffect>
                                    <p:anim calcmode="lin" valueType="num">
                                      <p:cBhvr>
                                        <p:cTn id="35" dur="1000" fill="hold"/>
                                        <p:tgtEl>
                                          <p:spTgt spid="170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70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03">
                                            <p:txEl>
                                              <p:pRg st="7" end="7"/>
                                            </p:txEl>
                                          </p:spTgt>
                                        </p:tgtEl>
                                        <p:attrNameLst>
                                          <p:attrName>style.visibility</p:attrName>
                                        </p:attrNameLst>
                                      </p:cBhvr>
                                      <p:to>
                                        <p:strVal val="visible"/>
                                      </p:to>
                                    </p:set>
                                    <p:animEffect transition="in" filter="fade">
                                      <p:cBhvr>
                                        <p:cTn id="39" dur="1000"/>
                                        <p:tgtEl>
                                          <p:spTgt spid="1703">
                                            <p:txEl>
                                              <p:pRg st="7" end="7"/>
                                            </p:txEl>
                                          </p:spTgt>
                                        </p:tgtEl>
                                      </p:cBhvr>
                                    </p:animEffect>
                                    <p:anim calcmode="lin" valueType="num">
                                      <p:cBhvr>
                                        <p:cTn id="40" dur="1000" fill="hold"/>
                                        <p:tgtEl>
                                          <p:spTgt spid="170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70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03">
                                            <p:txEl>
                                              <p:pRg st="8" end="8"/>
                                            </p:txEl>
                                          </p:spTgt>
                                        </p:tgtEl>
                                        <p:attrNameLst>
                                          <p:attrName>style.visibility</p:attrName>
                                        </p:attrNameLst>
                                      </p:cBhvr>
                                      <p:to>
                                        <p:strVal val="visible"/>
                                      </p:to>
                                    </p:set>
                                    <p:animEffect transition="in" filter="fade">
                                      <p:cBhvr>
                                        <p:cTn id="44" dur="1000"/>
                                        <p:tgtEl>
                                          <p:spTgt spid="1703">
                                            <p:txEl>
                                              <p:pRg st="8" end="8"/>
                                            </p:txEl>
                                          </p:spTgt>
                                        </p:tgtEl>
                                      </p:cBhvr>
                                    </p:animEffect>
                                    <p:anim calcmode="lin" valueType="num">
                                      <p:cBhvr>
                                        <p:cTn id="45" dur="1000" fill="hold"/>
                                        <p:tgtEl>
                                          <p:spTgt spid="170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70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03">
                                            <p:txEl>
                                              <p:pRg st="9" end="9"/>
                                            </p:txEl>
                                          </p:spTgt>
                                        </p:tgtEl>
                                        <p:attrNameLst>
                                          <p:attrName>style.visibility</p:attrName>
                                        </p:attrNameLst>
                                      </p:cBhvr>
                                      <p:to>
                                        <p:strVal val="visible"/>
                                      </p:to>
                                    </p:set>
                                    <p:animEffect transition="in" filter="fade">
                                      <p:cBhvr>
                                        <p:cTn id="49" dur="1000"/>
                                        <p:tgtEl>
                                          <p:spTgt spid="1703">
                                            <p:txEl>
                                              <p:pRg st="9" end="9"/>
                                            </p:txEl>
                                          </p:spTgt>
                                        </p:tgtEl>
                                      </p:cBhvr>
                                    </p:animEffect>
                                    <p:anim calcmode="lin" valueType="num">
                                      <p:cBhvr>
                                        <p:cTn id="50" dur="1000" fill="hold"/>
                                        <p:tgtEl>
                                          <p:spTgt spid="170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70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703">
                                            <p:txEl>
                                              <p:pRg st="11" end="11"/>
                                            </p:txEl>
                                          </p:spTgt>
                                        </p:tgtEl>
                                        <p:attrNameLst>
                                          <p:attrName>style.visibility</p:attrName>
                                        </p:attrNameLst>
                                      </p:cBhvr>
                                      <p:to>
                                        <p:strVal val="visible"/>
                                      </p:to>
                                    </p:set>
                                    <p:animEffect transition="in" filter="fade">
                                      <p:cBhvr>
                                        <p:cTn id="56" dur="1000"/>
                                        <p:tgtEl>
                                          <p:spTgt spid="1703">
                                            <p:txEl>
                                              <p:pRg st="11" end="11"/>
                                            </p:txEl>
                                          </p:spTgt>
                                        </p:tgtEl>
                                      </p:cBhvr>
                                    </p:animEffect>
                                    <p:anim calcmode="lin" valueType="num">
                                      <p:cBhvr>
                                        <p:cTn id="57" dur="1000" fill="hold"/>
                                        <p:tgtEl>
                                          <p:spTgt spid="170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70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8" name="Google Shape;1748;p95"/>
          <p:cNvSpPr txBox="1"/>
          <p:nvPr/>
        </p:nvSpPr>
        <p:spPr>
          <a:xfrm>
            <a:off x="224979" y="788088"/>
            <a:ext cx="118062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While the system is saving the draft in the draft table we can use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to make sure that checks/authorizations are checked in the system before data reaches to draft table. Unlike validations (while saving/updating data to main table) Prechecks will trigger before data reaches to transaction buffer.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They are very helpful when we even want to validate data of one control based on another control. Currently as a developer you need to take additional pain to clean the data when draft is activated. If you apply </a:t>
            </a:r>
            <a:r>
              <a:rPr lang="en-US" sz="1800" dirty="0" err="1">
                <a:solidFill>
                  <a:schemeClr val="dk1"/>
                </a:solidFill>
                <a:latin typeface="Calibri"/>
                <a:ea typeface="Calibri"/>
                <a:cs typeface="Calibri"/>
                <a:sym typeface="Calibri"/>
              </a:rPr>
              <a:t>precheck</a:t>
            </a:r>
            <a:r>
              <a:rPr lang="en-US" sz="1800" dirty="0">
                <a:solidFill>
                  <a:schemeClr val="dk1"/>
                </a:solidFill>
                <a:latin typeface="Calibri"/>
                <a:ea typeface="Calibri"/>
                <a:cs typeface="Calibri"/>
                <a:sym typeface="Calibri"/>
              </a:rPr>
              <a:t>, system ensures that only the clean data reaches to transaction buffer. </a:t>
            </a:r>
            <a:endParaRPr sz="1800" dirty="0">
              <a:solidFill>
                <a:schemeClr val="dk1"/>
              </a:solidFill>
              <a:latin typeface="Calibri"/>
              <a:ea typeface="Calibri"/>
              <a:cs typeface="Calibri"/>
              <a:sym typeface="Calibri"/>
            </a:endParaRPr>
          </a:p>
        </p:txBody>
      </p:sp>
      <p:sp>
        <p:nvSpPr>
          <p:cNvPr id="1749" name="Google Shape;1749;p9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Prechecks </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
        <p:nvSpPr>
          <p:cNvPr id="2" name="Rectangle 1">
            <a:extLst>
              <a:ext uri="{FF2B5EF4-FFF2-40B4-BE49-F238E27FC236}">
                <a16:creationId xmlns:a16="http://schemas.microsoft.com/office/drawing/2014/main" id="{02C122D8-97E2-776D-73FA-F5544FEF72D7}"/>
              </a:ext>
            </a:extLst>
          </p:cNvPr>
          <p:cNvSpPr/>
          <p:nvPr/>
        </p:nvSpPr>
        <p:spPr>
          <a:xfrm>
            <a:off x="1601734" y="3111415"/>
            <a:ext cx="2859802" cy="51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Get The Country of Customer</a:t>
            </a:r>
          </a:p>
        </p:txBody>
      </p:sp>
      <p:sp>
        <p:nvSpPr>
          <p:cNvPr id="3" name="Rectangle 2">
            <a:extLst>
              <a:ext uri="{FF2B5EF4-FFF2-40B4-BE49-F238E27FC236}">
                <a16:creationId xmlns:a16="http://schemas.microsoft.com/office/drawing/2014/main" id="{EB738D1E-057A-2695-D719-41F10289D744}"/>
              </a:ext>
            </a:extLst>
          </p:cNvPr>
          <p:cNvSpPr/>
          <p:nvPr/>
        </p:nvSpPr>
        <p:spPr>
          <a:xfrm>
            <a:off x="7271219" y="3111415"/>
            <a:ext cx="2859802" cy="51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Get The Country of Agency</a:t>
            </a:r>
          </a:p>
        </p:txBody>
      </p:sp>
      <p:sp>
        <p:nvSpPr>
          <p:cNvPr id="4" name="Rectangle 3">
            <a:extLst>
              <a:ext uri="{FF2B5EF4-FFF2-40B4-BE49-F238E27FC236}">
                <a16:creationId xmlns:a16="http://schemas.microsoft.com/office/drawing/2014/main" id="{23FD5D8F-0061-6340-B92A-EB485C9232FE}"/>
              </a:ext>
            </a:extLst>
          </p:cNvPr>
          <p:cNvSpPr/>
          <p:nvPr/>
        </p:nvSpPr>
        <p:spPr>
          <a:xfrm>
            <a:off x="5474126" y="3215742"/>
            <a:ext cx="693471" cy="1043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5" name="Rectangle 4">
            <a:extLst>
              <a:ext uri="{FF2B5EF4-FFF2-40B4-BE49-F238E27FC236}">
                <a16:creationId xmlns:a16="http://schemas.microsoft.com/office/drawing/2014/main" id="{84452FFD-B5D7-1C24-4E6A-18BECE018AFE}"/>
              </a:ext>
            </a:extLst>
          </p:cNvPr>
          <p:cNvSpPr/>
          <p:nvPr/>
        </p:nvSpPr>
        <p:spPr>
          <a:xfrm>
            <a:off x="5474125" y="3369165"/>
            <a:ext cx="693471" cy="1043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spTree>
    <p:extLst>
      <p:ext uri="{BB962C8B-B14F-4D97-AF65-F5344CB8AC3E}">
        <p14:creationId xmlns:p14="http://schemas.microsoft.com/office/powerpoint/2010/main" val="1653216618"/>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8901</TotalTime>
  <Words>822</Words>
  <Application>Microsoft Office PowerPoint</Application>
  <PresentationFormat>Custom</PresentationFormat>
  <Paragraphs>102</Paragraphs>
  <Slides>14</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Amasis MT Pro Black</vt:lpstr>
      <vt:lpstr>Arial</vt:lpstr>
      <vt:lpstr>Arial Black</vt:lpstr>
      <vt:lpstr>Calibri</vt:lpstr>
      <vt:lpstr>Cambria</vt:lpstr>
      <vt:lpstr>Cooper Black</vt:lpstr>
      <vt:lpstr>Quattrocento Sans</vt:lpstr>
      <vt:lpstr>Segoe UI</vt:lpstr>
      <vt:lpstr>Segoe UI Light</vt:lpstr>
      <vt:lpstr>Office Theme</vt:lpstr>
      <vt:lpstr>1_Office Theme</vt:lpstr>
      <vt:lpstr>SAP BTP RAP Training</vt:lpstr>
      <vt:lpstr>PowerPoint Presentation</vt:lpstr>
      <vt:lpstr>Agenda – Day 26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347</cp:revision>
  <dcterms:created xsi:type="dcterms:W3CDTF">2013-09-12T13:05:01Z</dcterms:created>
  <dcterms:modified xsi:type="dcterms:W3CDTF">2025-05-22T03:31:28Z</dcterms:modified>
</cp:coreProperties>
</file>