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17"/>
  </p:notesMasterIdLst>
  <p:sldIdLst>
    <p:sldId id="276" r:id="rId3"/>
    <p:sldId id="4122" r:id="rId4"/>
    <p:sldId id="277" r:id="rId5"/>
    <p:sldId id="341" r:id="rId6"/>
    <p:sldId id="342" r:id="rId7"/>
    <p:sldId id="346" r:id="rId8"/>
    <p:sldId id="347" r:id="rId9"/>
    <p:sldId id="345" r:id="rId10"/>
    <p:sldId id="350" r:id="rId11"/>
    <p:sldId id="351" r:id="rId12"/>
    <p:sldId id="314" r:id="rId13"/>
    <p:sldId id="282" r:id="rId14"/>
    <p:sldId id="280" r:id="rId15"/>
    <p:sldId id="4711" r:id="rId1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033" autoAdjust="0"/>
  </p:normalViewPr>
  <p:slideViewPr>
    <p:cSldViewPr>
      <p:cViewPr varScale="1">
        <p:scale>
          <a:sx n="102" d="100"/>
          <a:sy n="102" d="100"/>
        </p:scale>
        <p:origin x="640" y="288"/>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10T06:16:41.090"/>
    </inkml:context>
    <inkml:brush xml:id="br0">
      <inkml:brushProperty name="width" value="0.05" units="cm"/>
      <inkml:brushProperty name="height" value="0.0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2001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extLst>
      <p:ext uri="{BB962C8B-B14F-4D97-AF65-F5344CB8AC3E}">
        <p14:creationId xmlns:p14="http://schemas.microsoft.com/office/powerpoint/2010/main" val="3658859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6859466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193002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6984759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2203380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075842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40011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5/21/2025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5/21/2025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7006825"/>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customXml" Target="../ink/ink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0.jpeg"/><Relationship Id="rId7" Type="http://schemas.openxmlformats.org/officeDocument/2006/relationships/image" Target="../media/image14.tiff"/><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3.tiff"/><Relationship Id="rId5" Type="http://schemas.openxmlformats.org/officeDocument/2006/relationships/image" Target="../media/image12.tiff"/><Relationship Id="rId4" Type="http://schemas.openxmlformats.org/officeDocument/2006/relationships/image" Target="../media/image11.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NULL"/><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4.xml"/><Relationship Id="rId1" Type="http://schemas.openxmlformats.org/officeDocument/2006/relationships/slideLayout" Target="../slideLayouts/slideLayout19.xml"/><Relationship Id="rId5" Type="http://schemas.openxmlformats.org/officeDocument/2006/relationships/image" Target="../media/image4.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RAP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25</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197197E8-0213-26B4-F1AA-BDBEE5248ED7}"/>
              </a:ext>
            </a:extLst>
          </p:cNvPr>
          <p:cNvPicPr preferRelativeResize="0"/>
          <p:nvPr/>
        </p:nvPicPr>
        <p:blipFill rotWithShape="1">
          <a:blip r:embed="rId3">
            <a:alphaModFix/>
          </a:blip>
          <a:srcRect/>
          <a:stretch/>
        </p:blipFill>
        <p:spPr>
          <a:xfrm>
            <a:off x="66713" y="534468"/>
            <a:ext cx="457206" cy="457206"/>
          </a:xfrm>
          <a:prstGeom prst="rect">
            <a:avLst/>
          </a:prstGeom>
          <a:noFill/>
          <a:ln>
            <a:noFill/>
          </a:ln>
        </p:spPr>
      </p:pic>
      <p:pic>
        <p:nvPicPr>
          <p:cNvPr id="11" name="Google Shape;1332;p59" descr="A green circle with a white tick in it&#10;&#10;Description automatically generated">
            <a:extLst>
              <a:ext uri="{FF2B5EF4-FFF2-40B4-BE49-F238E27FC236}">
                <a16:creationId xmlns:a16="http://schemas.microsoft.com/office/drawing/2014/main" id="{5EFD776F-9A30-23C7-0040-B7FA27877F97}"/>
              </a:ext>
            </a:extLst>
          </p:cNvPr>
          <p:cNvPicPr preferRelativeResize="0"/>
          <p:nvPr/>
        </p:nvPicPr>
        <p:blipFill rotWithShape="1">
          <a:blip r:embed="rId3">
            <a:alphaModFix/>
          </a:blip>
          <a:srcRect/>
          <a:stretch/>
        </p:blipFill>
        <p:spPr>
          <a:xfrm>
            <a:off x="8757449" y="4736342"/>
            <a:ext cx="457206" cy="457206"/>
          </a:xfrm>
          <a:prstGeom prst="rect">
            <a:avLst/>
          </a:prstGeom>
          <a:noFill/>
          <a:ln>
            <a:noFill/>
          </a:ln>
        </p:spPr>
      </p:pic>
      <p:pic>
        <p:nvPicPr>
          <p:cNvPr id="12" name="Google Shape;1332;p59" descr="A green circle with a white tick in it&#10;&#10;Description automatically generated">
            <a:extLst>
              <a:ext uri="{FF2B5EF4-FFF2-40B4-BE49-F238E27FC236}">
                <a16:creationId xmlns:a16="http://schemas.microsoft.com/office/drawing/2014/main" id="{E3956F02-5A55-C825-C641-B9FD36154F18}"/>
              </a:ext>
            </a:extLst>
          </p:cNvPr>
          <p:cNvPicPr preferRelativeResize="0"/>
          <p:nvPr/>
        </p:nvPicPr>
        <p:blipFill rotWithShape="1">
          <a:blip r:embed="rId3">
            <a:alphaModFix/>
          </a:blip>
          <a:srcRect/>
          <a:stretch/>
        </p:blipFill>
        <p:spPr>
          <a:xfrm>
            <a:off x="8653569" y="2068494"/>
            <a:ext cx="457206" cy="457206"/>
          </a:xfrm>
          <a:prstGeom prst="rect">
            <a:avLst/>
          </a:prstGeom>
          <a:noFill/>
          <a:ln>
            <a:noFill/>
          </a:ln>
        </p:spPr>
      </p:pic>
      <p:pic>
        <p:nvPicPr>
          <p:cNvPr id="13" name="Google Shape;1332;p59" descr="A green circle with a white tick in it&#10;&#10;Description automatically generated">
            <a:extLst>
              <a:ext uri="{FF2B5EF4-FFF2-40B4-BE49-F238E27FC236}">
                <a16:creationId xmlns:a16="http://schemas.microsoft.com/office/drawing/2014/main" id="{69C9CA40-E8E6-641A-9AA8-EB89BEC10BFC}"/>
              </a:ext>
            </a:extLst>
          </p:cNvPr>
          <p:cNvPicPr preferRelativeResize="0"/>
          <p:nvPr/>
        </p:nvPicPr>
        <p:blipFill rotWithShape="1">
          <a:blip r:embed="rId3">
            <a:alphaModFix/>
          </a:blip>
          <a:srcRect/>
          <a:stretch/>
        </p:blipFill>
        <p:spPr>
          <a:xfrm>
            <a:off x="8653569" y="1361771"/>
            <a:ext cx="457206" cy="457206"/>
          </a:xfrm>
          <a:prstGeom prst="rect">
            <a:avLst/>
          </a:prstGeom>
          <a:noFill/>
          <a:ln>
            <a:noFill/>
          </a:ln>
        </p:spPr>
      </p:pic>
      <p:pic>
        <p:nvPicPr>
          <p:cNvPr id="14" name="Google Shape;1332;p59" descr="A green circle with a white tick in it&#10;&#10;Description automatically generated">
            <a:extLst>
              <a:ext uri="{FF2B5EF4-FFF2-40B4-BE49-F238E27FC236}">
                <a16:creationId xmlns:a16="http://schemas.microsoft.com/office/drawing/2014/main" id="{8BD354D2-F217-104B-2D2B-AC482E3CE63A}"/>
              </a:ext>
            </a:extLst>
          </p:cNvPr>
          <p:cNvPicPr preferRelativeResize="0"/>
          <p:nvPr/>
        </p:nvPicPr>
        <p:blipFill rotWithShape="1">
          <a:blip r:embed="rId3">
            <a:alphaModFix/>
          </a:blip>
          <a:srcRect/>
          <a:stretch/>
        </p:blipFill>
        <p:spPr>
          <a:xfrm>
            <a:off x="11777792" y="1337844"/>
            <a:ext cx="457206" cy="457206"/>
          </a:xfrm>
          <a:prstGeom prst="rect">
            <a:avLst/>
          </a:prstGeom>
          <a:noFill/>
          <a:ln>
            <a:noFill/>
          </a:ln>
        </p:spPr>
      </p:pic>
      <p:pic>
        <p:nvPicPr>
          <p:cNvPr id="15" name="Google Shape;1332;p59" descr="A green circle with a white tick in it&#10;&#10;Description automatically generated">
            <a:extLst>
              <a:ext uri="{FF2B5EF4-FFF2-40B4-BE49-F238E27FC236}">
                <a16:creationId xmlns:a16="http://schemas.microsoft.com/office/drawing/2014/main" id="{312F174F-B558-907F-B8B4-299EDE3EA876}"/>
              </a:ext>
            </a:extLst>
          </p:cNvPr>
          <p:cNvPicPr preferRelativeResize="0"/>
          <p:nvPr/>
        </p:nvPicPr>
        <p:blipFill rotWithShape="1">
          <a:blip r:embed="rId3">
            <a:alphaModFix/>
          </a:blip>
          <a:srcRect/>
          <a:stretch/>
        </p:blipFill>
        <p:spPr>
          <a:xfrm>
            <a:off x="8637647" y="758254"/>
            <a:ext cx="457206" cy="457206"/>
          </a:xfrm>
          <a:prstGeom prst="rect">
            <a:avLst/>
          </a:prstGeom>
          <a:noFill/>
          <a:ln>
            <a:noFill/>
          </a:ln>
        </p:spPr>
      </p:pic>
      <p:pic>
        <p:nvPicPr>
          <p:cNvPr id="16" name="Google Shape;1332;p59" descr="A green circle with a white tick in it&#10;&#10;Description automatically generated">
            <a:extLst>
              <a:ext uri="{FF2B5EF4-FFF2-40B4-BE49-F238E27FC236}">
                <a16:creationId xmlns:a16="http://schemas.microsoft.com/office/drawing/2014/main" id="{E27F6E05-DA07-7D5E-0E25-B285549ABBFB}"/>
              </a:ext>
            </a:extLst>
          </p:cNvPr>
          <p:cNvPicPr preferRelativeResize="0"/>
          <p:nvPr/>
        </p:nvPicPr>
        <p:blipFill rotWithShape="1">
          <a:blip r:embed="rId3">
            <a:alphaModFix/>
          </a:blip>
          <a:srcRect/>
          <a:stretch/>
        </p:blipFill>
        <p:spPr>
          <a:xfrm>
            <a:off x="8731722" y="3368482"/>
            <a:ext cx="457206" cy="4572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25</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60,000+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26000+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25</a:t>
            </a:r>
            <a:endParaRPr lang="en-IN" dirty="0">
              <a:solidFill>
                <a:schemeClr val="bg1"/>
              </a:solidFill>
              <a:latin typeface="Cooper Black" panose="0208090404030B020404" pitchFamily="18" charset="0"/>
            </a:endParaRPr>
          </a:p>
        </p:txBody>
      </p:sp>
      <p:sp>
        <p:nvSpPr>
          <p:cNvPr id="5" name="Rectangle: Rounded Corners 4">
            <a:extLst>
              <a:ext uri="{FF2B5EF4-FFF2-40B4-BE49-F238E27FC236}">
                <a16:creationId xmlns:a16="http://schemas.microsoft.com/office/drawing/2014/main" id="{8EE791A1-2958-78B0-ECDD-F89DDE02F4B6}"/>
              </a:ext>
            </a:extLst>
          </p:cNvPr>
          <p:cNvSpPr/>
          <p:nvPr/>
        </p:nvSpPr>
        <p:spPr>
          <a:xfrm>
            <a:off x="3453886" y="131323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Rectangle: Rounded Corners 5">
            <a:extLst>
              <a:ext uri="{FF2B5EF4-FFF2-40B4-BE49-F238E27FC236}">
                <a16:creationId xmlns:a16="http://schemas.microsoft.com/office/drawing/2014/main" id="{5B89E801-E285-EBED-06F5-7E2B1B8E1E7A}"/>
              </a:ext>
            </a:extLst>
          </p:cNvPr>
          <p:cNvSpPr/>
          <p:nvPr/>
        </p:nvSpPr>
        <p:spPr>
          <a:xfrm>
            <a:off x="3463664" y="3068960"/>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ABAB72EB-5FE6-B5CA-C654-D15CE54000E9}"/>
              </a:ext>
            </a:extLst>
          </p:cNvPr>
          <p:cNvSpPr/>
          <p:nvPr/>
        </p:nvSpPr>
        <p:spPr>
          <a:xfrm>
            <a:off x="3453886" y="4824683"/>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 name="Group 7">
            <a:extLst>
              <a:ext uri="{FF2B5EF4-FFF2-40B4-BE49-F238E27FC236}">
                <a16:creationId xmlns:a16="http://schemas.microsoft.com/office/drawing/2014/main" id="{1A27EE0E-9853-D0E9-E5A8-87BE731920EA}"/>
              </a:ext>
            </a:extLst>
          </p:cNvPr>
          <p:cNvGrpSpPr/>
          <p:nvPr/>
        </p:nvGrpSpPr>
        <p:grpSpPr>
          <a:xfrm>
            <a:off x="4118571" y="1566251"/>
            <a:ext cx="4359562" cy="922336"/>
            <a:chOff x="1395616" y="871285"/>
            <a:chExt cx="3825734" cy="1064137"/>
          </a:xfrm>
        </p:grpSpPr>
        <p:sp>
          <p:nvSpPr>
            <p:cNvPr id="9" name="TextBox 8">
              <a:extLst>
                <a:ext uri="{FF2B5EF4-FFF2-40B4-BE49-F238E27FC236}">
                  <a16:creationId xmlns:a16="http://schemas.microsoft.com/office/drawing/2014/main" id="{8B429D3B-7C38-B33E-067B-835764291C87}"/>
                </a:ext>
              </a:extLst>
            </p:cNvPr>
            <p:cNvSpPr txBox="1"/>
            <p:nvPr/>
          </p:nvSpPr>
          <p:spPr>
            <a:xfrm>
              <a:off x="2984420" y="1243567"/>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Validations</a:t>
              </a:r>
            </a:p>
          </p:txBody>
        </p:sp>
        <p:sp>
          <p:nvSpPr>
            <p:cNvPr id="10" name="TextBox 9">
              <a:extLst>
                <a:ext uri="{FF2B5EF4-FFF2-40B4-BE49-F238E27FC236}">
                  <a16:creationId xmlns:a16="http://schemas.microsoft.com/office/drawing/2014/main" id="{118C39A3-CA2B-146F-D772-D14998B4D672}"/>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 name="Group 10">
            <a:extLst>
              <a:ext uri="{FF2B5EF4-FFF2-40B4-BE49-F238E27FC236}">
                <a16:creationId xmlns:a16="http://schemas.microsoft.com/office/drawing/2014/main" id="{F7773B0C-4C36-F5CF-6049-15A22D3353B9}"/>
              </a:ext>
            </a:extLst>
          </p:cNvPr>
          <p:cNvGrpSpPr/>
          <p:nvPr/>
        </p:nvGrpSpPr>
        <p:grpSpPr>
          <a:xfrm>
            <a:off x="4118571" y="3321970"/>
            <a:ext cx="4431570" cy="922336"/>
            <a:chOff x="1395616" y="871285"/>
            <a:chExt cx="3825734" cy="1064137"/>
          </a:xfrm>
        </p:grpSpPr>
        <p:sp>
          <p:nvSpPr>
            <p:cNvPr id="12" name="TextBox 11">
              <a:extLst>
                <a:ext uri="{FF2B5EF4-FFF2-40B4-BE49-F238E27FC236}">
                  <a16:creationId xmlns:a16="http://schemas.microsoft.com/office/drawing/2014/main" id="{58BB80F5-BF50-C0D2-25DF-59F695C7042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latin typeface="Segoe UI" panose="020B0502040204020203" pitchFamily="34" charset="0"/>
                  <a:ea typeface="Calibri Light" panose="020F0302020204030204" pitchFamily="34" charset="0"/>
                  <a:cs typeface="Segoe UI" panose="020B0502040204020203" pitchFamily="34" charset="0"/>
                </a:rPr>
                <a:t>Draft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3" name="TextBox 12">
              <a:extLst>
                <a:ext uri="{FF2B5EF4-FFF2-40B4-BE49-F238E27FC236}">
                  <a16:creationId xmlns:a16="http://schemas.microsoft.com/office/drawing/2014/main" id="{6824D9CE-F522-A342-1387-CC55E9C4494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4" name="Group 13">
            <a:extLst>
              <a:ext uri="{FF2B5EF4-FFF2-40B4-BE49-F238E27FC236}">
                <a16:creationId xmlns:a16="http://schemas.microsoft.com/office/drawing/2014/main" id="{51BD1B35-A18B-68D7-E07B-1A1A9AD2E859}"/>
              </a:ext>
            </a:extLst>
          </p:cNvPr>
          <p:cNvGrpSpPr/>
          <p:nvPr/>
        </p:nvGrpSpPr>
        <p:grpSpPr>
          <a:xfrm>
            <a:off x="4118571" y="5077693"/>
            <a:ext cx="4431570" cy="922336"/>
            <a:chOff x="1395616" y="871285"/>
            <a:chExt cx="4290329" cy="1064137"/>
          </a:xfrm>
        </p:grpSpPr>
        <p:sp>
          <p:nvSpPr>
            <p:cNvPr id="15" name="TextBox 14">
              <a:extLst>
                <a:ext uri="{FF2B5EF4-FFF2-40B4-BE49-F238E27FC236}">
                  <a16:creationId xmlns:a16="http://schemas.microsoft.com/office/drawing/2014/main" id="{2BEC2032-A77D-A0B0-E149-A23467DC1CAA}"/>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Augment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6" name="TextBox 15">
              <a:extLst>
                <a:ext uri="{FF2B5EF4-FFF2-40B4-BE49-F238E27FC236}">
                  <a16:creationId xmlns:a16="http://schemas.microsoft.com/office/drawing/2014/main" id="{C60195D9-2B81-A5CA-17AA-E418FAD1D320}"/>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433835"/>
                </a:solidFill>
                <a:effectLst/>
                <a:uLnTx/>
                <a:uFillTx/>
                <a:latin typeface="Calibri"/>
                <a:ea typeface="Calibri"/>
                <a:cs typeface="Calibri"/>
                <a:sym typeface="Calibri"/>
              </a:rPr>
              <a:t>If we return FAILED and MESSAGE then the RAP will terminate the update/create and shows the message to the user on Fiori App.</a:t>
            </a:r>
            <a:endParaRPr kumimoji="0" sz="1800" b="0" i="0" u="none" strike="noStrike" kern="0" cap="none" spc="0" normalizeH="0" baseline="0" noProof="0" dirty="0">
              <a:ln>
                <a:noFill/>
              </a:ln>
              <a:solidFill>
                <a:srgbClr val="433835"/>
              </a:solidFill>
              <a:effectLst/>
              <a:uLnTx/>
              <a:uFillTx/>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Validations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D052E751-4B8F-86BA-79EF-89927C89EB30}"/>
                  </a:ext>
                </a:extLst>
              </p14:cNvPr>
              <p14:cNvContentPartPr/>
              <p14:nvPr/>
            </p14:nvContentPartPr>
            <p14:xfrm>
              <a:off x="2288812" y="2080102"/>
              <a:ext cx="360" cy="360"/>
            </p14:xfrm>
          </p:contentPart>
        </mc:Choice>
        <mc:Fallback xmlns="">
          <p:pic>
            <p:nvPicPr>
              <p:cNvPr id="2" name="Ink 1">
                <a:extLst>
                  <a:ext uri="{FF2B5EF4-FFF2-40B4-BE49-F238E27FC236}">
                    <a16:creationId xmlns:a16="http://schemas.microsoft.com/office/drawing/2014/main" id="{D052E751-4B8F-86BA-79EF-89927C89EB30}"/>
                  </a:ext>
                </a:extLst>
              </p:cNvPr>
              <p:cNvPicPr/>
              <p:nvPr/>
            </p:nvPicPr>
            <p:blipFill>
              <a:blip r:embed="rId5"/>
              <a:stretch>
                <a:fillRect/>
              </a:stretch>
            </p:blipFill>
            <p:spPr>
              <a:xfrm>
                <a:off x="2280172" y="2071462"/>
                <a:ext cx="18000" cy="18000"/>
              </a:xfrm>
              <a:prstGeom prst="rect">
                <a:avLst/>
              </a:prstGeom>
            </p:spPr>
          </p:pic>
        </mc:Fallback>
      </mc:AlternateContent>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02C122D8-97E2-776D-73FA-F5544FEF72D7}"/>
              </a:ext>
            </a:extLst>
          </p:cNvPr>
          <p:cNvSpPr/>
          <p:nvPr/>
        </p:nvSpPr>
        <p:spPr>
          <a:xfrm>
            <a:off x="1601734"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Customer</a:t>
            </a:r>
          </a:p>
        </p:txBody>
      </p:sp>
      <p:sp>
        <p:nvSpPr>
          <p:cNvPr id="3" name="Rectangle 2">
            <a:extLst>
              <a:ext uri="{FF2B5EF4-FFF2-40B4-BE49-F238E27FC236}">
                <a16:creationId xmlns:a16="http://schemas.microsoft.com/office/drawing/2014/main" id="{EB738D1E-057A-2695-D719-41F10289D744}"/>
              </a:ext>
            </a:extLst>
          </p:cNvPr>
          <p:cNvSpPr/>
          <p:nvPr/>
        </p:nvSpPr>
        <p:spPr>
          <a:xfrm>
            <a:off x="7271219"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Agency</a:t>
            </a:r>
          </a:p>
        </p:txBody>
      </p:sp>
      <p:sp>
        <p:nvSpPr>
          <p:cNvPr id="4" name="Rectangle 3">
            <a:extLst>
              <a:ext uri="{FF2B5EF4-FFF2-40B4-BE49-F238E27FC236}">
                <a16:creationId xmlns:a16="http://schemas.microsoft.com/office/drawing/2014/main" id="{23FD5D8F-0061-6340-B92A-EB485C9232FE}"/>
              </a:ext>
            </a:extLst>
          </p:cNvPr>
          <p:cNvSpPr/>
          <p:nvPr/>
        </p:nvSpPr>
        <p:spPr>
          <a:xfrm>
            <a:off x="5474126" y="3215742"/>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452FFD-B5D7-1C24-4E6A-18BECE018AFE}"/>
              </a:ext>
            </a:extLst>
          </p:cNvPr>
          <p:cNvSpPr/>
          <p:nvPr/>
        </p:nvSpPr>
        <p:spPr>
          <a:xfrm>
            <a:off x="5474125" y="3369165"/>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3216618"/>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8790</TotalTime>
  <Words>819</Words>
  <Application>Microsoft Office PowerPoint</Application>
  <PresentationFormat>Custom</PresentationFormat>
  <Paragraphs>102</Paragraphs>
  <Slides>14</Slides>
  <Notes>9</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14</vt:i4>
      </vt:variant>
    </vt:vector>
  </HeadingPairs>
  <TitlesOfParts>
    <vt:vector size="25" baseType="lpstr">
      <vt:lpstr>Amasis MT Pro Black</vt:lpstr>
      <vt:lpstr>Arial</vt:lpstr>
      <vt:lpstr>Arial Black</vt:lpstr>
      <vt:lpstr>Calibri</vt:lpstr>
      <vt:lpstr>Cambria</vt:lpstr>
      <vt:lpstr>Cooper Black</vt:lpstr>
      <vt:lpstr>Quattrocento Sans</vt:lpstr>
      <vt:lpstr>Segoe UI</vt:lpstr>
      <vt:lpstr>Segoe UI Light</vt:lpstr>
      <vt:lpstr>Office Theme</vt:lpstr>
      <vt:lpstr>1_Office Theme</vt:lpstr>
      <vt:lpstr>SAP BTP RAP Training</vt:lpstr>
      <vt:lpstr>PowerPoint Presentation</vt:lpstr>
      <vt:lpstr>Agenda – Day 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345</cp:revision>
  <dcterms:created xsi:type="dcterms:W3CDTF">2013-09-12T13:05:01Z</dcterms:created>
  <dcterms:modified xsi:type="dcterms:W3CDTF">2025-05-21T06:41:32Z</dcterms:modified>
</cp:coreProperties>
</file>