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6" r:id="rId2"/>
    <p:sldId id="4122" r:id="rId3"/>
    <p:sldId id="277" r:id="rId4"/>
    <p:sldId id="4785" r:id="rId5"/>
    <p:sldId id="4746" r:id="rId6"/>
    <p:sldId id="4750" r:id="rId7"/>
    <p:sldId id="4751" r:id="rId8"/>
    <p:sldId id="4758" r:id="rId9"/>
    <p:sldId id="282" r:id="rId10"/>
    <p:sldId id="280" r:id="rId11"/>
    <p:sldId id="471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074D92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0" autoAdjust="0"/>
    <p:restoredTop sz="95033" autoAdjust="0"/>
  </p:normalViewPr>
  <p:slideViewPr>
    <p:cSldViewPr>
      <p:cViewPr varScale="1">
        <p:scale>
          <a:sx n="102" d="100"/>
          <a:sy n="102" d="100"/>
        </p:scale>
        <p:origin x="640" y="4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8T14:23:08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18 24575,'0'-1'0,"0"1"0,0 0 0,0-1 0,0 1 0,0-1 0,0 1 0,1-1 0,-1 1 0,0-1 0,0 1 0,0-1 0,0 1 0,1 0 0,-1-1 0,0 1 0,0-1 0,1 1 0,-1 0 0,0-1 0,1 1 0,-1 0 0,0-1 0,1 1 0,0 0 0,-1 0 0,0 0 0,0 0 0,0 0 0,1 0 0,-1 0 0,0 0 0,0 0 0,1 0 0,-1 0 0,0 0 0,0 0 0,0 0 0,1 0 0,-1 0 0,0 0 0,0 0 0,0 1 0,1-1 0,-1 0 0,0 0 0,0 0 0,0 0 0,1 0 0,-1 1 0,0-1 0,0 0 0,0 0 0,0 0 0,0 1 0,0-1 0,0 0 0,0 0 0,1 1 0,-1-1 0,0 0 0,0 0 0,0 0 0,0 1 0,0-1 0,0 0 0,0 0 0,0 1 0,0-1 0,0 0 0,-1 0 0,1 1 0,1 0 0,-1 1 0,0 0 0,0-1 0,1 1 0,-1 0 0,-1 0 0,1-1 0,0 1 0,0 0 0,-1-1 0,1 1 0,0-1 0,-1 1 0,0 0 0,1-1 0,-1 1 0,0-1 0,0 1 0,0-1 0,0 0 0,0 1 0,0-1 0,0 0 0,0 0 0,-1 0 0,1 0 0,0 0 0,-1 0 0,1 0 0,-1 0 0,1 0 0,-1-1 0,0 1 0,1-1 0,-1 1 0,1-1 0,-1 1 0,-2-1 0,-2-2 0,13-2 0,15-3 0,21 9 0,-42-2 0,0 0 0,0 1 0,0-1 0,0 0 0,0 0 0,0 1 0,0-1 0,-1 1 0,1-1 0,0 1 0,0-1 0,0 1 0,-1-1 0,1 1 0,0 0 0,1 1 0,-2-2 0,0 1 0,0 0 0,0-1 0,0 1 0,0 0 0,0-1 0,-1 1 0,1 0 0,0-1 0,0 1 0,0 0 0,-1-1 0,1 1 0,0-1 0,-1 1 0,1-1 0,0 1 0,-1 0 0,1-1 0,-1 1 0,1-1 0,-1 0 0,1 1 0,-1-1 0,1 1 0,-1-1 0,0 0 0,0 1 0,-1 0 0,0 0 0,0 0 0,0 0 0,0 0 0,-1 0 0,1-1 0,0 1 0,0-1 0,-1 1 0,1-1 0,0 0 0,0 0 0,-1 0 0,1 0 0,0 0 0,-1-1 0,1 1 0,-4-2 0,5 2 0,0 0 0,0-1 0,0 1 0,1-1 0,-1 1 0,0 0 0,0-1 0,1 0 0,-1 1 0,0-1 0,1 1 0,-1-1 0,0 0 0,1 1 0,-1-1 0,1 0 0,-1 0 0,1 1 0,-1-1 0,1 0 0,0 0 0,-1 0 0,1 0 0,0 1 0,0-1 0,0 0 0,-1 0 0,1 0 0,0 0 0,0 0 0,0 0 0,1 0 0,-1 0 0,0 1 0,0-1 0,0 0 0,1 0 0,-1 0 0,0 0 0,1 0 0,-1 1 0,1-1 0,-1 0 0,1 0 0,-1 1 0,1-1 0,-1 0 0,1 1 0,1-2 0,-1 1 0,0-1 0,0 1 0,0 0 0,1-1 0,-1 1 0,0 0 0,1 0 0,-1 0 0,1 0 0,0 0 0,-1 0 0,1 0 0,0 1 0,0-1 0,-1 0 0,1 1 0,0 0 0,0-1 0,0 1 0,0 0 0,-1 0 0,1 0 0,0 0 0,0 0 0,0 0 0,0 1 0,-1-1 0,4 1 0,-5 0 0,1-1 0,0 0 0,-1 1 0,1-1 0,0 1 0,-1-1 0,1 1 0,0-1 0,-1 1 0,1-1 0,-1 1 0,1 0 0,-1-1 0,0 1 0,1 0 0,-1-1 0,1 1 0,-1 0 0,0 0 0,0-1 0,0 1 0,1 0 0,-1 0 0,0 1 0,0-1 0,-1 1 0,1 0 0,0-1 0,-1 1 0,0 0 0,1-1 0,-1 1 0,0-1 0,0 1 0,0-1 0,0 1 0,0-1 0,0 0 0,0 1 0,0-1 0,-2 2 0,-1-1 0,1 0 0,0 0 0,-1 0 0,1 0 0,-1 0 0,0-1 0,0 1 0,1-1 0,-1 0 0,0-1 0,0 1 0,0 0 0,0-1 0,0 0 0,0 0 0,0 0 0,0-1 0,-4 0 0,6 1 0,1-1 0,-1 1 0,1-1 0,-1 1 0,1-1 0,-1 1 0,1-1 0,0 0 0,-1 0 0,1 0 0,0 0 0,-1 0 0,1 0 0,0 0 0,0 0 0,0 0 0,0-1 0,-1-1 0,1 1 0,1 0 0,-1 0 0,1 0 0,0 1 0,0-1 0,-1 0 0,1 0 0,1 0 0,-1 0 0,0 1 0,0-1 0,1 0 0,-1 0 0,1 1 0,-1-1 0,1 0 0,0 0 0,0 1 0,0-1 0,1-1 0,0 0-68,-1 1 0,1 0-1,0-1 1,0 1 0,-1 0 0,1 0-1,1 0 1,-1 1 0,0-1 0,0 1-1,1-1 1,-1 1 0,0-1 0,1 1-1,0 0 1,-1 0 0,1 1-1,0-1 1,3 0 0,10 1-6758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://www.dribbble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tiff"/><Relationship Id="rId5" Type="http://schemas.openxmlformats.org/officeDocument/2006/relationships/image" Target="../media/image13.tiff"/><Relationship Id="rId4" Type="http://schemas.openxmlformats.org/officeDocument/2006/relationships/image" Target="../media/image12.tiff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/3.0/" TargetMode="External"/><Relationship Id="rId3" Type="http://schemas.openxmlformats.org/officeDocument/2006/relationships/hyperlink" Target="http://commons.wikimedia.org/wiki/File:User_icon_2.svg" TargetMode="External"/><Relationship Id="rId7" Type="http://schemas.openxmlformats.org/officeDocument/2006/relationships/hyperlink" Target="https://www.flickr.com/photos/jeepersmedia/14765960308/" TargetMode="External"/><Relationship Id="rId12" Type="http://schemas.openxmlformats.org/officeDocument/2006/relationships/image" Target="../media/image20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customXml" Target="../ink/ink1.xml"/><Relationship Id="rId5" Type="http://schemas.openxmlformats.org/officeDocument/2006/relationships/hyperlink" Target="https://pixabay.com/illustrations/icon-business-user-business-icons-1740415/" TargetMode="External"/><Relationship Id="rId10" Type="http://schemas.openxmlformats.org/officeDocument/2006/relationships/hyperlink" Target="https://openclipart.org/detail/22037/notes-by-agone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github.com/soyuztechnologies/BTP_Architect_Training/blob/master/Day%203/04approuter.zi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Extension Suite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10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</a:t>
            </a:r>
            <a:r>
              <a:rPr lang="en-US" sz="5400" b="1" kern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Day 10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60,000+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26000+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3453886" y="1340768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3453886" y="3096490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3453886" y="4852213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4118572" y="1593781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2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Implementing App Router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4118572" y="3349500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243564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Git and Webhook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4118572" y="5105223"/>
            <a:ext cx="3951680" cy="922336"/>
            <a:chOff x="1395616" y="871285"/>
            <a:chExt cx="3825734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800" kern="1200" dirty="0">
                  <a:solidFill>
                    <a:srgbClr val="FFFFFF"/>
                  </a:solidFill>
                  <a:effectLst/>
                  <a:latin typeface="Segoe UI" panose="020B0502040204020203" pitchFamily="34" charset="0"/>
                  <a:ea typeface="Calibri Light" panose="020F0302020204030204" pitchFamily="34" charset="0"/>
                  <a:cs typeface="Segoe UI" panose="020B0502040204020203" pitchFamily="34" charset="0"/>
                </a:rPr>
                <a:t>CI/CD Service in BTP</a:t>
              </a:r>
              <a:endParaRPr lang="en-US" sz="1400" dirty="0">
                <a:effectLst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10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8BF6-7537-75F1-CF08-AE56161C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86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Current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96D8E-6200-6FFF-317A-54B3F37144BC}"/>
              </a:ext>
            </a:extLst>
          </p:cNvPr>
          <p:cNvSpPr txBox="1"/>
          <p:nvPr/>
        </p:nvSpPr>
        <p:spPr>
          <a:xfrm>
            <a:off x="191294" y="837387"/>
            <a:ext cx="118062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>
              <a:buFontTx/>
              <a:buChar char="-"/>
              <a:defRPr/>
            </a:pPr>
            <a:r>
              <a:rPr lang="en-US" sz="1800" kern="0" dirty="0">
                <a:solidFill>
                  <a:prstClr val="white"/>
                </a:solidFill>
                <a:latin typeface="Segoe UI"/>
              </a:rPr>
              <a:t>Did you notice, that we need to first pass lots of technical details from service key</a:t>
            </a:r>
          </a:p>
          <a:p>
            <a:pPr marL="342797" indent="-342797">
              <a:buFontTx/>
              <a:buChar char="-"/>
              <a:defRPr/>
            </a:pPr>
            <a:r>
              <a:rPr lang="en-IN" sz="1800" kern="0" dirty="0">
                <a:solidFill>
                  <a:prstClr val="white"/>
                </a:solidFill>
                <a:latin typeface="Segoe UI"/>
              </a:rPr>
              <a:t>Pass all the info in correct manner to postman to obtain token</a:t>
            </a:r>
          </a:p>
          <a:p>
            <a:pPr marL="342797" indent="-342797">
              <a:buFontTx/>
              <a:buChar char="-"/>
              <a:defRPr/>
            </a:pPr>
            <a:r>
              <a:rPr lang="en-IN" sz="1800" kern="0" dirty="0">
                <a:solidFill>
                  <a:prstClr val="white"/>
                </a:solidFill>
                <a:latin typeface="Segoe UI"/>
              </a:rPr>
              <a:t>Once the token expired, we need to reobtain again and again</a:t>
            </a:r>
          </a:p>
          <a:p>
            <a:pPr marL="342797" indent="-342797">
              <a:buFontTx/>
              <a:buChar char="-"/>
              <a:defRPr/>
            </a:pPr>
            <a:r>
              <a:rPr lang="en-IN" sz="1800" kern="0" dirty="0">
                <a:solidFill>
                  <a:prstClr val="white"/>
                </a:solidFill>
                <a:latin typeface="Segoe UI"/>
              </a:rPr>
              <a:t>Our </a:t>
            </a:r>
            <a:r>
              <a:rPr lang="en-IN" sz="1800" b="1" kern="0" dirty="0">
                <a:solidFill>
                  <a:prstClr val="white"/>
                </a:solidFill>
                <a:latin typeface="Segoe UI"/>
              </a:rPr>
              <a:t>end user </a:t>
            </a:r>
            <a:r>
              <a:rPr lang="en-IN" sz="1800" kern="0" dirty="0">
                <a:solidFill>
                  <a:prstClr val="white"/>
                </a:solidFill>
                <a:latin typeface="Segoe UI"/>
              </a:rPr>
              <a:t>do not know all this. Automate the XSUAA JWT token processing.</a:t>
            </a:r>
          </a:p>
          <a:p>
            <a:pPr marL="342797" indent="-342797">
              <a:buFontTx/>
              <a:buChar char="-"/>
              <a:defRPr/>
            </a:pPr>
            <a:r>
              <a:rPr lang="en-IN" sz="1800" kern="0" dirty="0">
                <a:solidFill>
                  <a:prstClr val="white"/>
                </a:solidFill>
                <a:latin typeface="Segoe UI"/>
              </a:rPr>
              <a:t>In our app, we will have multiple microservices, like java, sap ui5, node app, </a:t>
            </a:r>
            <a:r>
              <a:rPr lang="en-IN" sz="1800" kern="0" dirty="0" err="1">
                <a:solidFill>
                  <a:prstClr val="white"/>
                </a:solidFill>
                <a:latin typeface="Segoe UI"/>
              </a:rPr>
              <a:t>xsuaa</a:t>
            </a:r>
            <a:r>
              <a:rPr lang="en-IN" sz="1800" kern="0" dirty="0">
                <a:solidFill>
                  <a:prstClr val="white"/>
                </a:solidFill>
                <a:latin typeface="Segoe UI"/>
              </a:rPr>
              <a:t>…</a:t>
            </a:r>
          </a:p>
          <a:p>
            <a:pPr marL="342797" indent="-342797">
              <a:buFontTx/>
              <a:buChar char="-"/>
              <a:defRPr/>
            </a:pPr>
            <a:r>
              <a:rPr lang="en-IN" sz="1800" kern="0" dirty="0">
                <a:solidFill>
                  <a:prstClr val="white"/>
                </a:solidFill>
                <a:latin typeface="Segoe UI"/>
              </a:rPr>
              <a:t>Each service produce one end point e.g. /vendors, /index.html, /customers, they all logically belongs to same app. Will you give 3 </a:t>
            </a:r>
            <a:r>
              <a:rPr lang="en-IN" sz="1800" kern="0" dirty="0" err="1">
                <a:solidFill>
                  <a:prstClr val="white"/>
                </a:solidFill>
                <a:latin typeface="Segoe UI"/>
              </a:rPr>
              <a:t>url</a:t>
            </a:r>
            <a:r>
              <a:rPr lang="en-IN" sz="1800" kern="0" dirty="0">
                <a:solidFill>
                  <a:prstClr val="white"/>
                </a:solidFill>
                <a:latin typeface="Segoe UI"/>
              </a:rPr>
              <a:t> to our user to access these apps?</a:t>
            </a:r>
          </a:p>
          <a:p>
            <a:pPr marL="342797" indent="-342797">
              <a:buFontTx/>
              <a:buChar char="-"/>
              <a:defRPr/>
            </a:pPr>
            <a:r>
              <a:rPr lang="en-IN" sz="1800" kern="0" dirty="0">
                <a:solidFill>
                  <a:prstClr val="white"/>
                </a:solidFill>
                <a:latin typeface="Segoe UI"/>
              </a:rPr>
              <a:t>These microservices also needs to communicate with each other. Provided we give a single end point to access our entire app to end user.</a:t>
            </a:r>
          </a:p>
          <a:p>
            <a:pPr marL="342797" indent="-342797">
              <a:buFontTx/>
              <a:buChar char="-"/>
              <a:defRPr/>
            </a:pPr>
            <a:r>
              <a:rPr lang="en-IN" sz="1800" kern="0" dirty="0">
                <a:solidFill>
                  <a:prstClr val="white"/>
                </a:solidFill>
                <a:latin typeface="Segoe UI"/>
              </a:rPr>
              <a:t>We want to complete redirect mechanism to let user go to login screen, authenticate on IDP and exchange of all the tokens should be seamless behind the scenes.</a:t>
            </a:r>
          </a:p>
          <a:p>
            <a:pPr marL="342797" indent="-342797">
              <a:buFontTx/>
              <a:buChar char="-"/>
              <a:defRPr/>
            </a:pPr>
            <a:r>
              <a:rPr lang="en-IN" sz="1800" kern="0" dirty="0">
                <a:solidFill>
                  <a:prstClr val="white"/>
                </a:solidFill>
                <a:latin typeface="Segoe UI"/>
              </a:rPr>
              <a:t>We need a </a:t>
            </a:r>
            <a:r>
              <a:rPr lang="en-IN" sz="1800" b="1" kern="0" dirty="0">
                <a:solidFill>
                  <a:prstClr val="white"/>
                </a:solidFill>
                <a:latin typeface="Segoe UI"/>
              </a:rPr>
              <a:t>single entry </a:t>
            </a:r>
            <a:r>
              <a:rPr lang="en-IN" sz="1800" kern="0" dirty="0">
                <a:solidFill>
                  <a:prstClr val="white"/>
                </a:solidFill>
                <a:latin typeface="Segoe UI"/>
              </a:rPr>
              <a:t>point for entire app, </a:t>
            </a:r>
            <a:r>
              <a:rPr lang="en-IN" sz="1800" kern="0" dirty="0" err="1">
                <a:solidFill>
                  <a:prstClr val="white"/>
                </a:solidFill>
                <a:latin typeface="Segoe UI"/>
              </a:rPr>
              <a:t>forwardAuth</a:t>
            </a:r>
            <a:r>
              <a:rPr lang="en-IN" sz="1800" kern="0" dirty="0">
                <a:solidFill>
                  <a:prstClr val="white"/>
                </a:solidFill>
                <a:latin typeface="Segoe UI"/>
              </a:rPr>
              <a:t> tokens should be done automatic.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E049D-A442-373C-AC02-8012B77C7E77}"/>
              </a:ext>
            </a:extLst>
          </p:cNvPr>
          <p:cNvSpPr/>
          <p:nvPr/>
        </p:nvSpPr>
        <p:spPr>
          <a:xfrm>
            <a:off x="3070864" y="4569660"/>
            <a:ext cx="5327204" cy="863871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Segoe UI"/>
              </a:rPr>
              <a:t>Application router</a:t>
            </a:r>
          </a:p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Segoe UI"/>
              </a:rPr>
              <a:t>(Provide single entry point, exchange auth token,</a:t>
            </a:r>
          </a:p>
          <a:p>
            <a:pPr algn="ctr">
              <a:defRPr/>
            </a:pPr>
            <a:r>
              <a:rPr lang="en-US" sz="1600" kern="0" dirty="0">
                <a:solidFill>
                  <a:prstClr val="white"/>
                </a:solidFill>
                <a:latin typeface="Segoe UI"/>
              </a:rPr>
              <a:t>Communicate between microservices, like a facade)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ED52A723-E120-C2D3-AF27-A7F5275D1592}"/>
              </a:ext>
            </a:extLst>
          </p:cNvPr>
          <p:cNvSpPr/>
          <p:nvPr/>
        </p:nvSpPr>
        <p:spPr>
          <a:xfrm>
            <a:off x="551240" y="4569660"/>
            <a:ext cx="575914" cy="503925"/>
          </a:xfrm>
          <a:prstGeom prst="smileyFace">
            <a:avLst/>
          </a:prstGeom>
          <a:solidFill>
            <a:srgbClr val="38C6C6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>
              <a:defRPr/>
            </a:pPr>
            <a:endParaRPr lang="en-US" sz="2399" kern="0" dirty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D211C58-732F-B6F2-EA91-BBD27364F9F8}"/>
              </a:ext>
            </a:extLst>
          </p:cNvPr>
          <p:cNvCxnSpPr>
            <a:stCxn id="5" idx="6"/>
            <a:endCxn id="4" idx="1"/>
          </p:cNvCxnSpPr>
          <p:nvPr/>
        </p:nvCxnSpPr>
        <p:spPr>
          <a:xfrm>
            <a:off x="1127154" y="4821622"/>
            <a:ext cx="1943710" cy="179973"/>
          </a:xfrm>
          <a:prstGeom prst="bentConnector3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508CAFA-0D77-5FB6-FFEA-74B15D948AC0}"/>
              </a:ext>
            </a:extLst>
          </p:cNvPr>
          <p:cNvSpPr txBox="1"/>
          <p:nvPr/>
        </p:nvSpPr>
        <p:spPr>
          <a:xfrm>
            <a:off x="1551735" y="4506861"/>
            <a:ext cx="1176870" cy="461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399" b="1" kern="0" dirty="0" err="1">
                <a:solidFill>
                  <a:prstClr val="white"/>
                </a:solidFill>
                <a:latin typeface="Segoe UI"/>
              </a:rPr>
              <a:t>url</a:t>
            </a:r>
            <a:endParaRPr lang="en-US" sz="2399" b="1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027F3B-16BC-4EBD-1929-1FB9B9D8263A}"/>
              </a:ext>
            </a:extLst>
          </p:cNvPr>
          <p:cNvSpPr/>
          <p:nvPr/>
        </p:nvSpPr>
        <p:spPr>
          <a:xfrm>
            <a:off x="3070863" y="5865466"/>
            <a:ext cx="1655753" cy="647903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prstClr val="white"/>
                </a:solidFill>
                <a:latin typeface="Segoe UI"/>
              </a:rPr>
              <a:t>Java</a:t>
            </a:r>
          </a:p>
          <a:p>
            <a:pPr algn="ctr">
              <a:defRPr/>
            </a:pPr>
            <a:r>
              <a:rPr lang="en-US" sz="1800" kern="0" dirty="0">
                <a:solidFill>
                  <a:prstClr val="white"/>
                </a:solidFill>
                <a:latin typeface="Segoe UI"/>
              </a:rPr>
              <a:t>/</a:t>
            </a:r>
            <a:r>
              <a:rPr lang="en-US" sz="1800" kern="0" dirty="0" err="1">
                <a:solidFill>
                  <a:prstClr val="white"/>
                </a:solidFill>
                <a:latin typeface="Segoe UI"/>
              </a:rPr>
              <a:t>Anubhav.svc</a:t>
            </a:r>
            <a:endParaRPr lang="en-US" sz="1800" kern="0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A687B-65C1-D483-3BDB-F2A80C69C337}"/>
              </a:ext>
            </a:extLst>
          </p:cNvPr>
          <p:cNvSpPr/>
          <p:nvPr/>
        </p:nvSpPr>
        <p:spPr>
          <a:xfrm>
            <a:off x="4918521" y="5877301"/>
            <a:ext cx="1655753" cy="647903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prstClr val="white"/>
                </a:solidFill>
                <a:latin typeface="Segoe UI"/>
              </a:rPr>
              <a:t>UI5 App</a:t>
            </a:r>
          </a:p>
          <a:p>
            <a:pPr algn="ctr">
              <a:defRPr/>
            </a:pPr>
            <a:r>
              <a:rPr lang="en-US" sz="2000" kern="0" dirty="0">
                <a:solidFill>
                  <a:prstClr val="white"/>
                </a:solidFill>
                <a:latin typeface="Segoe UI"/>
              </a:rPr>
              <a:t>/index.html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5C6B4-D300-0754-D47C-612609044B7E}"/>
              </a:ext>
            </a:extLst>
          </p:cNvPr>
          <p:cNvSpPr/>
          <p:nvPr/>
        </p:nvSpPr>
        <p:spPr>
          <a:xfrm>
            <a:off x="6766179" y="5882708"/>
            <a:ext cx="1655753" cy="647903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000" kern="0" dirty="0">
                <a:solidFill>
                  <a:prstClr val="white"/>
                </a:solidFill>
                <a:latin typeface="Segoe UI"/>
              </a:rPr>
              <a:t>Node</a:t>
            </a:r>
          </a:p>
          <a:p>
            <a:pPr algn="ctr">
              <a:defRPr/>
            </a:pPr>
            <a:r>
              <a:rPr lang="en-US" sz="2000" kern="0" dirty="0">
                <a:solidFill>
                  <a:prstClr val="white"/>
                </a:solidFill>
                <a:latin typeface="Segoe UI"/>
              </a:rPr>
              <a:t>/customer</a:t>
            </a:r>
          </a:p>
        </p:txBody>
      </p:sp>
      <p:sp>
        <p:nvSpPr>
          <p:cNvPr id="11" name="Arrow: U-Turn 10">
            <a:extLst>
              <a:ext uri="{FF2B5EF4-FFF2-40B4-BE49-F238E27FC236}">
                <a16:creationId xmlns:a16="http://schemas.microsoft.com/office/drawing/2014/main" id="{E4B8BD5C-48FD-A35A-0B18-BD7062293ABD}"/>
              </a:ext>
            </a:extLst>
          </p:cNvPr>
          <p:cNvSpPr/>
          <p:nvPr/>
        </p:nvSpPr>
        <p:spPr>
          <a:xfrm>
            <a:off x="4357055" y="5454742"/>
            <a:ext cx="1403790" cy="431935"/>
          </a:xfrm>
          <a:prstGeom prst="uturnArrow">
            <a:avLst/>
          </a:prstGeom>
          <a:solidFill>
            <a:srgbClr val="E1E7F2">
              <a:lumMod val="90000"/>
            </a:srgbClr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EF56615D-E0AA-8001-F926-EFE113DA1DC8}"/>
              </a:ext>
            </a:extLst>
          </p:cNvPr>
          <p:cNvSpPr/>
          <p:nvPr/>
        </p:nvSpPr>
        <p:spPr>
          <a:xfrm>
            <a:off x="6394452" y="5458737"/>
            <a:ext cx="1403790" cy="431935"/>
          </a:xfrm>
          <a:prstGeom prst="uturnArrow">
            <a:avLst/>
          </a:prstGeom>
          <a:solidFill>
            <a:srgbClr val="E1E7F2">
              <a:lumMod val="90000"/>
            </a:srgbClr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BB3AC61-254F-0D4F-D268-3CE08494DF47}"/>
              </a:ext>
            </a:extLst>
          </p:cNvPr>
          <p:cNvSpPr/>
          <p:nvPr/>
        </p:nvSpPr>
        <p:spPr>
          <a:xfrm flipH="1">
            <a:off x="3403197" y="5470725"/>
            <a:ext cx="1655753" cy="431935"/>
          </a:xfrm>
          <a:prstGeom prst="uturnArrow">
            <a:avLst/>
          </a:prstGeom>
          <a:solidFill>
            <a:srgbClr val="E1E7F2">
              <a:lumMod val="90000"/>
            </a:srgbClr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4" name="Arrow: U-Turn 13">
            <a:extLst>
              <a:ext uri="{FF2B5EF4-FFF2-40B4-BE49-F238E27FC236}">
                <a16:creationId xmlns:a16="http://schemas.microsoft.com/office/drawing/2014/main" id="{0A3C6A81-904C-67EA-C3E0-196F54E4957F}"/>
              </a:ext>
            </a:extLst>
          </p:cNvPr>
          <p:cNvSpPr/>
          <p:nvPr/>
        </p:nvSpPr>
        <p:spPr>
          <a:xfrm flipH="1">
            <a:off x="5205592" y="5495173"/>
            <a:ext cx="2132065" cy="431935"/>
          </a:xfrm>
          <a:prstGeom prst="uturnArrow">
            <a:avLst/>
          </a:prstGeom>
          <a:solidFill>
            <a:srgbClr val="E1E7F2">
              <a:lumMod val="90000"/>
            </a:srgbClr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2000" kern="0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F8EA13-DC47-5B7A-30A8-1765E352D908}"/>
              </a:ext>
            </a:extLst>
          </p:cNvPr>
          <p:cNvSpPr/>
          <p:nvPr/>
        </p:nvSpPr>
        <p:spPr>
          <a:xfrm>
            <a:off x="9909842" y="4876096"/>
            <a:ext cx="1727742" cy="594629"/>
          </a:xfrm>
          <a:prstGeom prst="rect">
            <a:avLst/>
          </a:prstGeom>
          <a:solidFill>
            <a:srgbClr val="202B50"/>
          </a:solidFill>
          <a:ln w="25400" cap="flat" cmpd="sng" algn="ctr">
            <a:solidFill>
              <a:srgbClr val="202B5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2399" kern="0" dirty="0" err="1">
                <a:solidFill>
                  <a:prstClr val="white"/>
                </a:solidFill>
                <a:latin typeface="Segoe UI"/>
              </a:rPr>
              <a:t>xsuaa</a:t>
            </a:r>
            <a:endParaRPr lang="en-US" sz="2399" kern="0" dirty="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134498-0A01-D1F1-3812-5EB05D8E51B8}"/>
              </a:ext>
            </a:extLst>
          </p:cNvPr>
          <p:cNvCxnSpPr>
            <a:stCxn id="4" idx="3"/>
          </p:cNvCxnSpPr>
          <p:nvPr/>
        </p:nvCxnSpPr>
        <p:spPr>
          <a:xfrm>
            <a:off x="8398068" y="5001595"/>
            <a:ext cx="1511774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8F7DE8-70C0-0093-4FE0-0EB19E88027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421932" y="5173411"/>
            <a:ext cx="1487910" cy="0"/>
          </a:xfrm>
          <a:prstGeom prst="straightConnector1">
            <a:avLst/>
          </a:prstGeom>
          <a:noFill/>
          <a:ln w="9525" cap="flat" cmpd="sng" algn="ctr">
            <a:solidFill>
              <a:schemeClr val="bg1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2729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App 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9125C8-EE73-BED6-16B3-BB424E7483AB}"/>
              </a:ext>
            </a:extLst>
          </p:cNvPr>
          <p:cNvSpPr txBox="1"/>
          <p:nvPr/>
        </p:nvSpPr>
        <p:spPr>
          <a:xfrm>
            <a:off x="161034" y="909378"/>
            <a:ext cx="11806237" cy="452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white"/>
                </a:solidFill>
                <a:latin typeface="Segoe UI"/>
              </a:rPr>
              <a:t>It is a Node JS Application </a:t>
            </a:r>
          </a:p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white"/>
                </a:solidFill>
                <a:latin typeface="Segoe UI"/>
              </a:rPr>
              <a:t>It is used to automate the process of authentication, authorization with XSUAA to do token exchange</a:t>
            </a:r>
          </a:p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white"/>
                </a:solidFill>
                <a:latin typeface="Segoe UI"/>
              </a:rPr>
              <a:t>It sits in the middle of IDP and XSUAA, it will redirect the request to our microservice to </a:t>
            </a:r>
            <a:r>
              <a:rPr lang="en-US" sz="2399" dirty="0" err="1">
                <a:solidFill>
                  <a:prstClr val="white"/>
                </a:solidFill>
                <a:latin typeface="Segoe UI"/>
              </a:rPr>
              <a:t>xsuaa</a:t>
            </a:r>
            <a:r>
              <a:rPr lang="en-US" sz="2399" dirty="0">
                <a:solidFill>
                  <a:prstClr val="white"/>
                </a:solidFill>
                <a:latin typeface="Segoe UI"/>
              </a:rPr>
              <a:t>, and eventually to </a:t>
            </a:r>
            <a:r>
              <a:rPr lang="en-US" sz="2399" dirty="0" err="1">
                <a:solidFill>
                  <a:prstClr val="white"/>
                </a:solidFill>
                <a:latin typeface="Segoe UI"/>
              </a:rPr>
              <a:t>idp</a:t>
            </a:r>
            <a:endParaRPr lang="en-US" sz="2399" dirty="0">
              <a:solidFill>
                <a:prstClr val="white"/>
              </a:solidFill>
              <a:latin typeface="Segoe UI"/>
            </a:endParaRPr>
          </a:p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white"/>
                </a:solidFill>
                <a:latin typeface="Segoe UI"/>
              </a:rPr>
              <a:t>IDP sends the login screen to the user, user authenticates, which is taken to XSUAA, XSUAA issues JWT Token, this JWT token is presented to </a:t>
            </a:r>
            <a:r>
              <a:rPr lang="en-US" sz="2399" dirty="0" err="1">
                <a:solidFill>
                  <a:prstClr val="white"/>
                </a:solidFill>
                <a:latin typeface="Segoe UI"/>
              </a:rPr>
              <a:t>api</a:t>
            </a:r>
            <a:r>
              <a:rPr lang="en-US" sz="2399" dirty="0">
                <a:solidFill>
                  <a:prstClr val="white"/>
                </a:solidFill>
                <a:latin typeface="Segoe UI"/>
              </a:rPr>
              <a:t> end points</a:t>
            </a:r>
          </a:p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white"/>
                </a:solidFill>
                <a:latin typeface="Segoe UI"/>
              </a:rPr>
              <a:t>App Router takes the JWT token from XSUAA and gives it to our microservices and even exchange this token to multiple microservices inside</a:t>
            </a:r>
          </a:p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US" sz="2399" dirty="0">
                <a:solidFill>
                  <a:prstClr val="white"/>
                </a:solidFill>
                <a:latin typeface="Segoe UI"/>
              </a:rPr>
              <a:t>It Serves as a single entry point for the entire app.</a:t>
            </a:r>
          </a:p>
          <a:p>
            <a:pPr marL="342797" indent="-342797" defTabSz="1218621">
              <a:buFont typeface="Arial" panose="020B0604020202020204" pitchFamily="34" charset="0"/>
              <a:buChar char="•"/>
            </a:pPr>
            <a:r>
              <a:rPr lang="en-IN" sz="2399" dirty="0">
                <a:solidFill>
                  <a:prstClr val="white"/>
                </a:solidFill>
                <a:latin typeface="Segoe UI"/>
              </a:rPr>
              <a:t>To tell app router about our multiple microservices so that it can re-direct, we need to create a configuration file named as </a:t>
            </a:r>
            <a:r>
              <a:rPr lang="en-IN" sz="2399" b="1" dirty="0" err="1">
                <a:solidFill>
                  <a:prstClr val="white"/>
                </a:solidFill>
                <a:latin typeface="Segoe UI"/>
              </a:rPr>
              <a:t>xs-app.json</a:t>
            </a:r>
            <a:r>
              <a:rPr lang="en-IN" sz="2399" dirty="0">
                <a:solidFill>
                  <a:prstClr val="white"/>
                </a:solidFill>
                <a:latin typeface="Segoe UI"/>
              </a:rPr>
              <a:t> which contains the details.</a:t>
            </a:r>
          </a:p>
        </p:txBody>
      </p:sp>
    </p:spTree>
    <p:extLst>
      <p:ext uri="{BB962C8B-B14F-4D97-AF65-F5344CB8AC3E}">
        <p14:creationId xmlns:p14="http://schemas.microsoft.com/office/powerpoint/2010/main" val="307056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D0D1-C360-929C-6634-B73035B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Real World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EA533E-B375-495B-C297-1E34514386FD}"/>
              </a:ext>
            </a:extLst>
          </p:cNvPr>
          <p:cNvSpPr/>
          <p:nvPr/>
        </p:nvSpPr>
        <p:spPr>
          <a:xfrm>
            <a:off x="10028249" y="2829492"/>
            <a:ext cx="1943710" cy="5759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000" dirty="0">
                <a:solidFill>
                  <a:prstClr val="white"/>
                </a:solidFill>
                <a:latin typeface="Segoe UI"/>
              </a:rPr>
              <a:t>Loan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36DB1B-5BB2-1C6B-1C9A-FD527662AD3B}"/>
              </a:ext>
            </a:extLst>
          </p:cNvPr>
          <p:cNvSpPr/>
          <p:nvPr/>
        </p:nvSpPr>
        <p:spPr>
          <a:xfrm>
            <a:off x="10028249" y="3464823"/>
            <a:ext cx="1943710" cy="5759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000" dirty="0">
                <a:solidFill>
                  <a:prstClr val="white"/>
                </a:solidFill>
                <a:latin typeface="Segoe UI"/>
              </a:rPr>
              <a:t>Credit Card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C15EF-FC9E-DC26-ADB2-5A8A7913CF1E}"/>
              </a:ext>
            </a:extLst>
          </p:cNvPr>
          <p:cNvSpPr/>
          <p:nvPr/>
        </p:nvSpPr>
        <p:spPr>
          <a:xfrm>
            <a:off x="10028249" y="4100153"/>
            <a:ext cx="1943710" cy="5759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000" dirty="0">
                <a:solidFill>
                  <a:prstClr val="white"/>
                </a:solidFill>
                <a:latin typeface="Segoe UI"/>
              </a:rPr>
              <a:t>Deposit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56AC6-451F-9EFC-F182-E64D4AF591B1}"/>
              </a:ext>
            </a:extLst>
          </p:cNvPr>
          <p:cNvSpPr/>
          <p:nvPr/>
        </p:nvSpPr>
        <p:spPr>
          <a:xfrm>
            <a:off x="10053820" y="4735484"/>
            <a:ext cx="1943710" cy="5759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000" dirty="0">
                <a:solidFill>
                  <a:prstClr val="white"/>
                </a:solidFill>
                <a:latin typeface="Segoe UI"/>
              </a:rPr>
              <a:t>Draft/Cheque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11B6E-46C2-C252-ED42-B0E715054D58}"/>
              </a:ext>
            </a:extLst>
          </p:cNvPr>
          <p:cNvSpPr/>
          <p:nvPr/>
        </p:nvSpPr>
        <p:spPr>
          <a:xfrm>
            <a:off x="10053964" y="5366291"/>
            <a:ext cx="1943710" cy="5759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000" dirty="0">
                <a:solidFill>
                  <a:prstClr val="white"/>
                </a:solidFill>
                <a:latin typeface="Segoe UI"/>
              </a:rPr>
              <a:t>FD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713BAD-A756-CE90-30A2-C455D59C0ACA}"/>
              </a:ext>
            </a:extLst>
          </p:cNvPr>
          <p:cNvSpPr/>
          <p:nvPr/>
        </p:nvSpPr>
        <p:spPr>
          <a:xfrm>
            <a:off x="10053820" y="6020613"/>
            <a:ext cx="1943710" cy="5759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000" dirty="0">
                <a:solidFill>
                  <a:prstClr val="white"/>
                </a:solidFill>
                <a:latin typeface="Segoe UI"/>
              </a:rPr>
              <a:t>Locker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70111FB-6C2D-B285-7982-7544388F4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7645" y="1353879"/>
            <a:ext cx="1083615" cy="108361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C93980-FD63-3685-BA93-DA4037E2A56F}"/>
              </a:ext>
            </a:extLst>
          </p:cNvPr>
          <p:cNvSpPr txBox="1"/>
          <p:nvPr/>
        </p:nvSpPr>
        <p:spPr>
          <a:xfrm>
            <a:off x="335272" y="1032062"/>
            <a:ext cx="1295806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defTabSz="1218621"/>
            <a:r>
              <a:rPr lang="en-US" sz="1400" b="1" dirty="0">
                <a:solidFill>
                  <a:prstClr val="white"/>
                </a:solidFill>
                <a:latin typeface="Segoe UI"/>
              </a:rPr>
              <a:t>Customer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57B6AB-C7CA-2A1B-233F-9F9C7D532060}"/>
              </a:ext>
            </a:extLst>
          </p:cNvPr>
          <p:cNvCxnSpPr>
            <a:cxnSpLocks/>
          </p:cNvCxnSpPr>
          <p:nvPr/>
        </p:nvCxnSpPr>
        <p:spPr>
          <a:xfrm flipV="1">
            <a:off x="1455662" y="1629270"/>
            <a:ext cx="4169229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4B0383D5-7DD1-02CF-EEBC-88D4D49862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5590487" y="1235015"/>
            <a:ext cx="1655753" cy="22895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2548D8D-B1BC-D516-A585-B01B1881E525}"/>
              </a:ext>
            </a:extLst>
          </p:cNvPr>
          <p:cNvSpPr/>
          <p:nvPr/>
        </p:nvSpPr>
        <p:spPr>
          <a:xfrm>
            <a:off x="2710918" y="1407464"/>
            <a:ext cx="431935" cy="42797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000" dirty="0">
                <a:solidFill>
                  <a:prstClr val="white"/>
                </a:solidFill>
                <a:latin typeface="Segoe UI"/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39DA18-89FF-2842-5B78-64BDA3DF7C96}"/>
              </a:ext>
            </a:extLst>
          </p:cNvPr>
          <p:cNvCxnSpPr/>
          <p:nvPr/>
        </p:nvCxnSpPr>
        <p:spPr>
          <a:xfrm flipH="1">
            <a:off x="1455660" y="1773247"/>
            <a:ext cx="41348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text, parking, machine, meter&#10;&#10;Description automatically generated">
            <a:extLst>
              <a:ext uri="{FF2B5EF4-FFF2-40B4-BE49-F238E27FC236}">
                <a16:creationId xmlns:a16="http://schemas.microsoft.com/office/drawing/2014/main" id="{BBC0DADA-D9A2-DA21-95E2-18E03C3AFF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3824" y="3730119"/>
            <a:ext cx="1711332" cy="123169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8F7EAB-F03E-4A39-6E1E-14A442C77DC0}"/>
              </a:ext>
            </a:extLst>
          </p:cNvPr>
          <p:cNvSpPr txBox="1"/>
          <p:nvPr/>
        </p:nvSpPr>
        <p:spPr>
          <a:xfrm>
            <a:off x="1331345" y="6857107"/>
            <a:ext cx="9526138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defTabSz="1218621"/>
            <a:r>
              <a:rPr lang="en-US" sz="800">
                <a:solidFill>
                  <a:prstClr val="black"/>
                </a:solidFill>
                <a:latin typeface="Segoe UI"/>
                <a:hlinkClick r:id="rId7" tooltip="https://www.flickr.com/photos/jeepersmedia/14765960308/"/>
              </a:rPr>
              <a:t>This Photo</a:t>
            </a:r>
            <a:r>
              <a:rPr lang="en-US" sz="800">
                <a:solidFill>
                  <a:prstClr val="black"/>
                </a:solidFill>
                <a:latin typeface="Segoe UI"/>
              </a:rPr>
              <a:t> by Unknown Author is licensed under </a:t>
            </a:r>
            <a:r>
              <a:rPr lang="en-US" sz="800">
                <a:solidFill>
                  <a:prstClr val="black"/>
                </a:solidFill>
                <a:latin typeface="Segoe UI"/>
                <a:hlinkClick r:id="rId8" tooltip="https://creativecommons.org/licenses/by/3.0/"/>
              </a:rPr>
              <a:t>CC BY</a:t>
            </a:r>
            <a:endParaRPr lang="en-US" sz="800">
              <a:solidFill>
                <a:prstClr val="black"/>
              </a:solidFill>
              <a:latin typeface="Segoe UI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A2B9F5-841F-1EDB-859C-2C5C4A5C5C4D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879453" y="2437494"/>
            <a:ext cx="10038" cy="129262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985EF3C-623F-4F13-28C8-8E3CB3B1508E}"/>
              </a:ext>
            </a:extLst>
          </p:cNvPr>
          <p:cNvSpPr/>
          <p:nvPr/>
        </p:nvSpPr>
        <p:spPr>
          <a:xfrm>
            <a:off x="33824" y="5714346"/>
            <a:ext cx="1711332" cy="4037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000" dirty="0">
                <a:solidFill>
                  <a:prstClr val="white"/>
                </a:solidFill>
                <a:latin typeface="Segoe UI"/>
              </a:rPr>
              <a:t>*******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E0C267-9B09-10B0-9791-36B97BFC1EBE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889490" y="4961810"/>
            <a:ext cx="0" cy="7525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1E8ADA-FBDB-0223-EDFA-0297C75D10B6}"/>
              </a:ext>
            </a:extLst>
          </p:cNvPr>
          <p:cNvCxnSpPr/>
          <p:nvPr/>
        </p:nvCxnSpPr>
        <p:spPr>
          <a:xfrm flipV="1">
            <a:off x="695218" y="4961811"/>
            <a:ext cx="0" cy="69243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AC01570-9A95-69A1-4B28-816A639DDD18}"/>
              </a:ext>
            </a:extLst>
          </p:cNvPr>
          <p:cNvCxnSpPr/>
          <p:nvPr/>
        </p:nvCxnSpPr>
        <p:spPr>
          <a:xfrm flipV="1">
            <a:off x="695218" y="2379793"/>
            <a:ext cx="0" cy="13503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261E608-4361-CED8-02D4-02A054BCDE60}"/>
              </a:ext>
            </a:extLst>
          </p:cNvPr>
          <p:cNvSpPr/>
          <p:nvPr/>
        </p:nvSpPr>
        <p:spPr>
          <a:xfrm>
            <a:off x="767208" y="2822672"/>
            <a:ext cx="431935" cy="42797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000" dirty="0">
                <a:solidFill>
                  <a:prstClr val="white"/>
                </a:solidFill>
                <a:latin typeface="Segoe UI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2C6420-EF79-3831-013D-B5E561219E1F}"/>
              </a:ext>
            </a:extLst>
          </p:cNvPr>
          <p:cNvSpPr/>
          <p:nvPr/>
        </p:nvSpPr>
        <p:spPr>
          <a:xfrm>
            <a:off x="767208" y="5069624"/>
            <a:ext cx="431935" cy="42797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000" dirty="0">
                <a:solidFill>
                  <a:prstClr val="white"/>
                </a:solidFill>
                <a:latin typeface="Segoe UI"/>
              </a:rPr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FC0A25E-C437-DE46-D027-B5EEDF3E96D1}"/>
              </a:ext>
            </a:extLst>
          </p:cNvPr>
          <p:cNvSpPr/>
          <p:nvPr/>
        </p:nvSpPr>
        <p:spPr>
          <a:xfrm>
            <a:off x="353831" y="2497591"/>
            <a:ext cx="431935" cy="42797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000" dirty="0">
                <a:solidFill>
                  <a:prstClr val="white"/>
                </a:solidFill>
                <a:latin typeface="Segoe UI"/>
              </a:rPr>
              <a:t>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9305B0-C4D4-BBB5-2BA2-513DB9C20447}"/>
              </a:ext>
            </a:extLst>
          </p:cNvPr>
          <p:cNvCxnSpPr>
            <a:cxnSpLocks/>
          </p:cNvCxnSpPr>
          <p:nvPr/>
        </p:nvCxnSpPr>
        <p:spPr>
          <a:xfrm flipV="1">
            <a:off x="1455662" y="2157385"/>
            <a:ext cx="4169229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FEABC96-1E27-2553-2C0E-81F675867AD1}"/>
              </a:ext>
            </a:extLst>
          </p:cNvPr>
          <p:cNvSpPr/>
          <p:nvPr/>
        </p:nvSpPr>
        <p:spPr>
          <a:xfrm>
            <a:off x="2710918" y="1935578"/>
            <a:ext cx="431935" cy="42797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000" dirty="0">
                <a:solidFill>
                  <a:prstClr val="white"/>
                </a:solidFill>
                <a:latin typeface="Segoe UI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E5881B-F0FD-D913-199F-D4A478F6245D}"/>
              </a:ext>
            </a:extLst>
          </p:cNvPr>
          <p:cNvCxnSpPr/>
          <p:nvPr/>
        </p:nvCxnSpPr>
        <p:spPr>
          <a:xfrm flipH="1">
            <a:off x="1455660" y="2301362"/>
            <a:ext cx="41348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FA6C84D5-C8B3-EF20-9779-10988BAB0E5E}"/>
              </a:ext>
            </a:extLst>
          </p:cNvPr>
          <p:cNvSpPr/>
          <p:nvPr/>
        </p:nvSpPr>
        <p:spPr>
          <a:xfrm>
            <a:off x="3565018" y="4106792"/>
            <a:ext cx="503925" cy="441663"/>
          </a:xfrm>
          <a:prstGeom prst="diamond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endParaRPr lang="en-US" sz="2000">
              <a:solidFill>
                <a:prstClr val="white"/>
              </a:solidFill>
              <a:latin typeface="Segoe UI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03073B4-532F-029D-E7D7-E8DC1BE72DA2}"/>
              </a:ext>
            </a:extLst>
          </p:cNvPr>
          <p:cNvCxnSpPr>
            <a:cxnSpLocks/>
          </p:cNvCxnSpPr>
          <p:nvPr/>
        </p:nvCxnSpPr>
        <p:spPr>
          <a:xfrm rot="5400000">
            <a:off x="3636952" y="1572099"/>
            <a:ext cx="821397" cy="4673208"/>
          </a:xfrm>
          <a:prstGeom prst="bentConnector2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picture containing text&#10;&#10;Description automatically generated">
            <a:extLst>
              <a:ext uri="{FF2B5EF4-FFF2-40B4-BE49-F238E27FC236}">
                <a16:creationId xmlns:a16="http://schemas.microsoft.com/office/drawing/2014/main" id="{610ED705-5F91-9684-7A85-131C1315877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257768" y="1999585"/>
            <a:ext cx="431936" cy="55974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1" name="Picture 30" descr="A picture containing text&#10;&#10;Description automatically generated">
            <a:extLst>
              <a:ext uri="{FF2B5EF4-FFF2-40B4-BE49-F238E27FC236}">
                <a16:creationId xmlns:a16="http://schemas.microsoft.com/office/drawing/2014/main" id="{9D09D388-92C2-4B3D-2938-BA9ADE40A1D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3550" y="2799284"/>
            <a:ext cx="431936" cy="55974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D4978EF-301C-D1F9-60A5-32128B305C89}"/>
              </a:ext>
            </a:extLst>
          </p:cNvPr>
          <p:cNvSpPr txBox="1"/>
          <p:nvPr/>
        </p:nvSpPr>
        <p:spPr>
          <a:xfrm>
            <a:off x="4210611" y="4038269"/>
            <a:ext cx="260463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218621"/>
            <a:r>
              <a:rPr lang="en-US" sz="1200" b="1" dirty="0">
                <a:solidFill>
                  <a:prstClr val="white"/>
                </a:solidFill>
                <a:latin typeface="Segoe UI"/>
              </a:rPr>
              <a:t>Validate, trust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BCB7C48-AB34-D89B-8A58-C1CFCFF03C7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15111" y="2541519"/>
            <a:ext cx="8638710" cy="3767051"/>
          </a:xfrm>
          <a:prstGeom prst="bentConnector3">
            <a:avLst>
              <a:gd name="adj1" fmla="val 20302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9ADEEA6-DAB4-08D6-6030-E0AC8755794A}"/>
              </a:ext>
            </a:extLst>
          </p:cNvPr>
          <p:cNvSpPr/>
          <p:nvPr/>
        </p:nvSpPr>
        <p:spPr>
          <a:xfrm>
            <a:off x="5698471" y="4035271"/>
            <a:ext cx="431935" cy="42797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000" dirty="0">
                <a:solidFill>
                  <a:prstClr val="white"/>
                </a:solidFill>
                <a:latin typeface="Segoe UI"/>
              </a:rPr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5E616A7-4B52-402C-9497-6CF8B4621C2A}"/>
              </a:ext>
            </a:extLst>
          </p:cNvPr>
          <p:cNvSpPr/>
          <p:nvPr/>
        </p:nvSpPr>
        <p:spPr>
          <a:xfrm>
            <a:off x="6168285" y="6017074"/>
            <a:ext cx="431935" cy="42797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621"/>
            <a:r>
              <a:rPr lang="en-US" sz="2000" dirty="0">
                <a:solidFill>
                  <a:prstClr val="white"/>
                </a:solidFill>
                <a:latin typeface="Segoe UI"/>
              </a:rPr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EBD12E5-9E62-431B-3017-422731D97512}"/>
                  </a:ext>
                </a:extLst>
              </p14:cNvPr>
              <p14:cNvContentPartPr/>
              <p14:nvPr/>
            </p14:nvContentPartPr>
            <p14:xfrm>
              <a:off x="5551848" y="1753881"/>
              <a:ext cx="43909" cy="33111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EBD12E5-9E62-431B-3017-422731D975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42923" y="1744883"/>
                <a:ext cx="61401" cy="507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1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F904-4406-686B-3203-C9A6C598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on: App 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B9971-F9C7-F277-4BC3-F454E1F97CC9}"/>
              </a:ext>
            </a:extLst>
          </p:cNvPr>
          <p:cNvSpPr txBox="1"/>
          <p:nvPr/>
        </p:nvSpPr>
        <p:spPr>
          <a:xfrm>
            <a:off x="191294" y="1053357"/>
            <a:ext cx="11590269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8621"/>
            <a:r>
              <a:rPr lang="en-US" sz="2399" dirty="0">
                <a:solidFill>
                  <a:prstClr val="white"/>
                </a:solidFill>
                <a:latin typeface="Segoe UI"/>
              </a:rPr>
              <a:t>Solution</a:t>
            </a:r>
          </a:p>
          <a:p>
            <a:pPr defTabSz="1218621"/>
            <a:r>
              <a:rPr lang="en-US" sz="2399" dirty="0">
                <a:solidFill>
                  <a:prstClr val="black"/>
                </a:solidFill>
                <a:latin typeface="Segoe UI"/>
                <a:hlinkClick r:id="rId2"/>
              </a:rPr>
              <a:t>https://github.com/soyuztechnologies/BTP_Architect_Training/blob/master/Day%203/04approuter.zip</a:t>
            </a:r>
            <a:r>
              <a:rPr lang="en-US" sz="2399" dirty="0">
                <a:solidFill>
                  <a:prstClr val="black"/>
                </a:solidFill>
                <a:latin typeface="Segoe UI"/>
              </a:rPr>
              <a:t> </a:t>
            </a:r>
          </a:p>
        </p:txBody>
      </p:sp>
      <p:pic>
        <p:nvPicPr>
          <p:cNvPr id="3074" name="Picture 2" descr="SAP Cloud Platform Backend service: Tutorial [26]: App Router (3): route to  Backend service | SAP Blogs">
            <a:extLst>
              <a:ext uri="{FF2B5EF4-FFF2-40B4-BE49-F238E27FC236}">
                <a16:creationId xmlns:a16="http://schemas.microsoft.com/office/drawing/2014/main" id="{4B83CEFD-EBF6-A6F3-77E8-E6278356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822" y="2506215"/>
            <a:ext cx="4942188" cy="380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993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7571</TotalTime>
  <Words>594</Words>
  <Application>Microsoft Office PowerPoint</Application>
  <PresentationFormat>Custom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SAP BTP Extension Suite Training</vt:lpstr>
      <vt:lpstr>PowerPoint Presentation</vt:lpstr>
      <vt:lpstr>Agenda – Day 10</vt:lpstr>
      <vt:lpstr>PowerPoint Presentation</vt:lpstr>
      <vt:lpstr>Challenges in Current Approach</vt:lpstr>
      <vt:lpstr>Introduction to App Router</vt:lpstr>
      <vt:lpstr>Real World Example</vt:lpstr>
      <vt:lpstr>Hands on: App Router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284</cp:revision>
  <dcterms:created xsi:type="dcterms:W3CDTF">2013-09-12T13:05:01Z</dcterms:created>
  <dcterms:modified xsi:type="dcterms:W3CDTF">2025-04-29T16:13:03Z</dcterms:modified>
</cp:coreProperties>
</file>