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6" r:id="rId2"/>
    <p:sldId id="4122" r:id="rId3"/>
    <p:sldId id="277" r:id="rId4"/>
    <p:sldId id="4772" r:id="rId5"/>
    <p:sldId id="4799" r:id="rId6"/>
    <p:sldId id="4791" r:id="rId7"/>
    <p:sldId id="4767" r:id="rId8"/>
    <p:sldId id="4768" r:id="rId9"/>
    <p:sldId id="4795" r:id="rId10"/>
    <p:sldId id="4796" r:id="rId11"/>
    <p:sldId id="4797" r:id="rId12"/>
    <p:sldId id="282" r:id="rId13"/>
    <p:sldId id="280" r:id="rId14"/>
    <p:sldId id="4711" r:id="rId15"/>
    <p:sldId id="4786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074D92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5250" autoAdjust="0"/>
  </p:normalViewPr>
  <p:slideViewPr>
    <p:cSldViewPr>
      <p:cViewPr varScale="1">
        <p:scale>
          <a:sx n="97" d="100"/>
          <a:sy n="97" d="100"/>
        </p:scale>
        <p:origin x="344" y="2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08:36:30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71" r:id="rId10"/>
    <p:sldLayoutId id="2147483672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hyperlink" Target="http://www.dribbble.com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tiff"/><Relationship Id="rId5" Type="http://schemas.openxmlformats.org/officeDocument/2006/relationships/image" Target="../media/image11.tiff"/><Relationship Id="rId4" Type="http://schemas.openxmlformats.org/officeDocument/2006/relationships/image" Target="../media/image10.tiff"/><Relationship Id="rId9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yuztechnologies/SAP_BTP_Training_CLD200/blob/master/Day%203/03%20application/03application/app/purchaseorderapp/annotations.c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oyuztechnologies/SAP_BTP_Training_CLD200/tree/master/Day%204/capm%20draft%20and%20value%20help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893" y="2601545"/>
            <a:ext cx="5086633" cy="827455"/>
          </a:xfrm>
        </p:spPr>
        <p:txBody>
          <a:bodyPr anchor="ctr"/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SAP BTP Extension Suite Training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0" dirty="0"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296764" y="3933056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Anubhav Oberoy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5230316" y="4968381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Follow excellence with sheer passion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A527F-59AB-2E34-6331-8D67B5F5CA3E}"/>
              </a:ext>
            </a:extLst>
          </p:cNvPr>
          <p:cNvSpPr/>
          <p:nvPr/>
        </p:nvSpPr>
        <p:spPr>
          <a:xfrm>
            <a:off x="3530893" y="1196752"/>
            <a:ext cx="20594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Day 6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76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53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185"/>
          <a:stretch>
            <a:fillRect/>
          </a:stretch>
        </p:blipFill>
        <p:spPr/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065406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641014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3"/>
                </a:solidFill>
                <a:effectLst/>
              </a:rPr>
              <a:t>What We</a:t>
            </a:r>
            <a:r>
              <a:rPr lang="en-IN" sz="4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endParaRPr lang="en-IN" sz="40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641014" y="2147518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6664269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15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</a:rPr>
              <a:t>Thank</a:t>
            </a:r>
            <a:r>
              <a:rPr lang="en-IN" sz="6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6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kern="0" dirty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End of </a:t>
            </a:r>
            <a:r>
              <a:rPr lang="en-US" sz="5400" b="1" kern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Day 6</a:t>
            </a:r>
            <a:endParaRPr lang="en-US" sz="5400" b="1" dirty="0">
              <a:solidFill>
                <a:schemeClr val="accent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913943">
              <a:defRPr/>
            </a:pPr>
            <a:r>
              <a:rPr lang="en-US" sz="179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IN" sz="1200" spc="50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1200" spc="50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50,000+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799" b="1" dirty="0" err="1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FutureReady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999" b="1" spc="100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914126">
              <a:defRPr/>
            </a:pPr>
            <a:r>
              <a:rPr lang="en-US" sz="16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79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581024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581024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581024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3" name="Rectangle: Rounded Corners 1132">
            <a:extLst>
              <a:ext uri="{FF2B5EF4-FFF2-40B4-BE49-F238E27FC236}">
                <a16:creationId xmlns:a16="http://schemas.microsoft.com/office/drawing/2014/main" id="{47299741-729A-4FA6-A73E-373218C0B948}"/>
              </a:ext>
            </a:extLst>
          </p:cNvPr>
          <p:cNvSpPr/>
          <p:nvPr/>
        </p:nvSpPr>
        <p:spPr>
          <a:xfrm>
            <a:off x="6326749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E8655933-ABB5-4D15-AE7F-B0D014A5A5FB}"/>
              </a:ext>
            </a:extLst>
          </p:cNvPr>
          <p:cNvSpPr/>
          <p:nvPr/>
        </p:nvSpPr>
        <p:spPr>
          <a:xfrm>
            <a:off x="6326749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7ADD6B3E-784D-4B47-A705-C73AEB0275B4}"/>
              </a:ext>
            </a:extLst>
          </p:cNvPr>
          <p:cNvSpPr/>
          <p:nvPr/>
        </p:nvSpPr>
        <p:spPr>
          <a:xfrm>
            <a:off x="6326749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1245710" y="1591839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Introduction to HANA Cloud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1245710" y="3347558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Connecting to HANA Cloud Instance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010C7D28-B781-409B-AFDB-2EB8DCBAB471}"/>
              </a:ext>
            </a:extLst>
          </p:cNvPr>
          <p:cNvGrpSpPr/>
          <p:nvPr/>
        </p:nvGrpSpPr>
        <p:grpSpPr>
          <a:xfrm>
            <a:off x="6991434" y="1591839"/>
            <a:ext cx="4359562" cy="922336"/>
            <a:chOff x="1395616" y="871285"/>
            <a:chExt cx="3825734" cy="1064137"/>
          </a:xfrm>
        </p:grpSpPr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3F09AA1F-FEA7-4D17-88ED-2CD603C4E9A6}"/>
                </a:ext>
              </a:extLst>
            </p:cNvPr>
            <p:cNvSpPr txBox="1"/>
            <p:nvPr/>
          </p:nvSpPr>
          <p:spPr>
            <a:xfrm>
              <a:off x="2984420" y="1243564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Identity Provider</a:t>
              </a:r>
            </a:p>
          </p:txBody>
        </p:sp>
        <p:sp>
          <p:nvSpPr>
            <p:cNvPr id="1143" name="TextBox 1142">
              <a:extLst>
                <a:ext uri="{FF2B5EF4-FFF2-40B4-BE49-F238E27FC236}">
                  <a16:creationId xmlns:a16="http://schemas.microsoft.com/office/drawing/2014/main" id="{C88A509D-C2AF-4500-8C21-D7071BE4DE6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04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8A3A5AE5-D342-4BA3-9A55-5165158B260D}"/>
              </a:ext>
            </a:extLst>
          </p:cNvPr>
          <p:cNvGrpSpPr/>
          <p:nvPr/>
        </p:nvGrpSpPr>
        <p:grpSpPr>
          <a:xfrm>
            <a:off x="6991434" y="3347558"/>
            <a:ext cx="4431570" cy="922336"/>
            <a:chOff x="1395616" y="871285"/>
            <a:chExt cx="3825734" cy="1064137"/>
          </a:xfrm>
        </p:grpSpPr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D50FB645-94BC-4B73-BC01-70A868E236E0}"/>
                </a:ext>
              </a:extLst>
            </p:cNvPr>
            <p:cNvSpPr txBox="1"/>
            <p:nvPr/>
          </p:nvSpPr>
          <p:spPr>
            <a:xfrm>
              <a:off x="2984420" y="1083770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JWT Token and Application Router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D6E845BF-0649-4FED-BF91-2541D1DCB0D6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05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1245710" y="5103281"/>
            <a:ext cx="3951680" cy="922336"/>
            <a:chOff x="1395616" y="871285"/>
            <a:chExt cx="3825734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083771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Authentication v/s Authorization</a:t>
              </a: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64D36160-176A-49B7-AEAE-FF1ECF022B7A}"/>
              </a:ext>
            </a:extLst>
          </p:cNvPr>
          <p:cNvGrpSpPr/>
          <p:nvPr/>
        </p:nvGrpSpPr>
        <p:grpSpPr>
          <a:xfrm>
            <a:off x="6991434" y="5103281"/>
            <a:ext cx="4431570" cy="922336"/>
            <a:chOff x="1395616" y="871285"/>
            <a:chExt cx="4290329" cy="1064137"/>
          </a:xfrm>
        </p:grpSpPr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571E5D2F-CB43-41BD-B4D3-A2160034C400}"/>
                </a:ext>
              </a:extLst>
            </p:cNvPr>
            <p:cNvSpPr txBox="1"/>
            <p:nvPr/>
          </p:nvSpPr>
          <p:spPr>
            <a:xfrm>
              <a:off x="2984420" y="1243560"/>
              <a:ext cx="2701525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Deploy App to CF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F2024D8F-80E0-4CDB-8B10-C1B5BD93DE8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06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4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00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0"/>
            <a:ext cx="1173316" cy="11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2998068" y="1268760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2998068" y="3024482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2998068" y="4780205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3662754" y="1521773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243564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Start with Object Page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3662754" y="3277492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Adding Field Groups and Facets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3662754" y="5033215"/>
            <a:ext cx="3951680" cy="922336"/>
            <a:chOff x="1395616" y="871285"/>
            <a:chExt cx="3825734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083771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Add Composition with Draft</a:t>
              </a: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6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61E9-6D13-2889-D9F2-B0E86401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: Fiori App</a:t>
            </a:r>
          </a:p>
        </p:txBody>
      </p:sp>
      <p:pic>
        <p:nvPicPr>
          <p:cNvPr id="3074" name="Picture 2" descr="img.freepik.com/free-vector/app-development-illust...">
            <a:extLst>
              <a:ext uri="{FF2B5EF4-FFF2-40B4-BE49-F238E27FC236}">
                <a16:creationId xmlns:a16="http://schemas.microsoft.com/office/drawing/2014/main" id="{3736F10E-A3DF-EEBD-A236-0BAD43666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8" y="1443038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049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rectangular object with a black dot&#10;&#10;Description automatically generated">
            <a:extLst>
              <a:ext uri="{FF2B5EF4-FFF2-40B4-BE49-F238E27FC236}">
                <a16:creationId xmlns:a16="http://schemas.microsoft.com/office/drawing/2014/main" id="{5AFD0ABA-E3F4-63BF-446D-BF7F7DC0EF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4"/>
          <a:stretch/>
        </p:blipFill>
        <p:spPr>
          <a:xfrm>
            <a:off x="20" y="10"/>
            <a:ext cx="12188805" cy="685799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F89FD0C-13E8-605E-56DB-E05F4296E332}"/>
                  </a:ext>
                </a:extLst>
              </p14:cNvPr>
              <p14:cNvContentPartPr/>
              <p14:nvPr/>
            </p14:nvContentPartPr>
            <p14:xfrm>
              <a:off x="3356679" y="184711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F89FD0C-13E8-605E-56DB-E05F4296E3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8679" y="1829474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596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D3F8-E96A-BCF6-6C4E-71E6C1EE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Fiori App using Annotation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E0B560-9F3A-D55C-EABC-504B17B6E1E9}"/>
              </a:ext>
            </a:extLst>
          </p:cNvPr>
          <p:cNvSpPr/>
          <p:nvPr/>
        </p:nvSpPr>
        <p:spPr>
          <a:xfrm>
            <a:off x="189756" y="980728"/>
            <a:ext cx="11449272" cy="266429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Exercise:</a:t>
            </a:r>
          </a:p>
          <a:p>
            <a:r>
              <a:rPr lang="en-US" dirty="0">
                <a:hlinkClick r:id="rId2"/>
              </a:rPr>
              <a:t>https://github.com/soyuztechnologies/SAP_BTP_Training_CLD200/blob/master/Day%203/03%20application/03application/app/purchaseorderapp/annotations.cds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9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oper Black" panose="0208090404030B020404" pitchFamily="18" charset="0"/>
              </a:rPr>
              <a:t>Association </a:t>
            </a:r>
            <a:r>
              <a:rPr lang="en-US" sz="3600" dirty="0" err="1">
                <a:latin typeface="Cooper Black" panose="0208090404030B020404" pitchFamily="18" charset="0"/>
              </a:rPr>
              <a:t>v.s</a:t>
            </a:r>
            <a:r>
              <a:rPr lang="en-US" sz="3600" dirty="0">
                <a:latin typeface="Cooper Black" panose="0208090404030B020404" pitchFamily="18" charset="0"/>
              </a:rPr>
              <a:t> Composition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40341-E5D0-6634-D158-3D49004F9177}"/>
              </a:ext>
            </a:extLst>
          </p:cNvPr>
          <p:cNvSpPr txBox="1"/>
          <p:nvPr/>
        </p:nvSpPr>
        <p:spPr>
          <a:xfrm>
            <a:off x="189756" y="836712"/>
            <a:ext cx="11809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Association – a relationship between entities which is a lose coupling. Both objects should exist together. However, they can work independently. Airplane and passenger.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Composition – a relationship between entities which is a tight coupling. Both objects must exist together. They cannot function independently. Airplane and wings.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5EA127-8BA3-3866-06A2-657078E4F9B9}"/>
              </a:ext>
            </a:extLst>
          </p:cNvPr>
          <p:cNvSpPr/>
          <p:nvPr/>
        </p:nvSpPr>
        <p:spPr>
          <a:xfrm>
            <a:off x="2349995" y="2841765"/>
            <a:ext cx="2088232" cy="1296144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Purchase Order 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606A91-926C-9620-42A5-2FF1B06C6B7A}"/>
              </a:ext>
            </a:extLst>
          </p:cNvPr>
          <p:cNvSpPr/>
          <p:nvPr/>
        </p:nvSpPr>
        <p:spPr>
          <a:xfrm>
            <a:off x="6958507" y="4137909"/>
            <a:ext cx="2088232" cy="1296144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Purchase order Items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56A476F-1392-FE1B-D5C2-178C25A7367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438227" y="3489837"/>
            <a:ext cx="2520280" cy="1296144"/>
          </a:xfrm>
          <a:prstGeom prst="bentConnector3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1A3FFC-973A-1674-A1DA-DD702CB922C3}"/>
              </a:ext>
            </a:extLst>
          </p:cNvPr>
          <p:cNvSpPr txBox="1"/>
          <p:nvPr/>
        </p:nvSpPr>
        <p:spPr>
          <a:xfrm>
            <a:off x="5086299" y="3129797"/>
            <a:ext cx="20882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15734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  <a:r>
              <a:rPr lang="en-US"/>
              <a:t>: Create &amp; F4 </a:t>
            </a:r>
            <a:r>
              <a:rPr lang="en-US" dirty="0"/>
              <a:t>Enablement for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FB14C9-6879-188A-7949-1530B690566F}"/>
              </a:ext>
            </a:extLst>
          </p:cNvPr>
          <p:cNvSpPr txBox="1"/>
          <p:nvPr/>
        </p:nvSpPr>
        <p:spPr>
          <a:xfrm>
            <a:off x="189756" y="980728"/>
            <a:ext cx="11737304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https://github.com/soyuztechnologies/SAP_BTP_Training_CLD200/tree/master/Day%204/capm%20draft%20and%20value%20helps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Page 9 | Generating App Images - Free Download on Freepik">
            <a:extLst>
              <a:ext uri="{FF2B5EF4-FFF2-40B4-BE49-F238E27FC236}">
                <a16:creationId xmlns:a16="http://schemas.microsoft.com/office/drawing/2014/main" id="{C92DDBBF-543D-104B-3058-FFBBAFC41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483" y="2708920"/>
            <a:ext cx="3820487" cy="382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11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66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7410</TotalTime>
  <Words>341</Words>
  <Application>Microsoft Office PowerPoint</Application>
  <PresentationFormat>Custom</PresentationFormat>
  <Paragraphs>60</Paragraphs>
  <Slides>15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Amasis MT Pro Black</vt:lpstr>
      <vt:lpstr>Arial</vt:lpstr>
      <vt:lpstr>Arial Black</vt:lpstr>
      <vt:lpstr>Calibri</vt:lpstr>
      <vt:lpstr>Cooper Black</vt:lpstr>
      <vt:lpstr>Segoe UI</vt:lpstr>
      <vt:lpstr>Segoe UI Light</vt:lpstr>
      <vt:lpstr>Office Theme</vt:lpstr>
      <vt:lpstr>SAP BTP Extension Suite Training</vt:lpstr>
      <vt:lpstr>PowerPoint Presentation</vt:lpstr>
      <vt:lpstr>Agenda – Day 6</vt:lpstr>
      <vt:lpstr>Hands on : Fiori App</vt:lpstr>
      <vt:lpstr>PowerPoint Presentation</vt:lpstr>
      <vt:lpstr>Create Fiori App using Annotation</vt:lpstr>
      <vt:lpstr>Association v.s Composition</vt:lpstr>
      <vt:lpstr>Hands on: Create &amp; F4 Enablement for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 – Day 4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270</cp:revision>
  <dcterms:created xsi:type="dcterms:W3CDTF">2013-09-12T13:05:01Z</dcterms:created>
  <dcterms:modified xsi:type="dcterms:W3CDTF">2025-04-21T14:07:02Z</dcterms:modified>
</cp:coreProperties>
</file>