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425" r:id="rId6"/>
    <p:sldId id="426" r:id="rId7"/>
    <p:sldId id="427" r:id="rId8"/>
    <p:sldId id="1210" r:id="rId9"/>
    <p:sldId id="315" r:id="rId10"/>
    <p:sldId id="316" r:id="rId11"/>
    <p:sldId id="317" r:id="rId12"/>
    <p:sldId id="318"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7:17:13.387"/>
    </inkml:context>
    <inkml:brush xml:id="br0">
      <inkml:brushProperty name="width" value="0.05" units="cm"/>
      <inkml:brushProperty name="height" value="0.05" units="cm"/>
    </inkml:brush>
  </inkml:definitions>
  <inkml:trace contextRef="#ctx0" brushRef="#br0">0 1 24575,'3'0'0,"4"0"0,3 0 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0" name="Google Shape;135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81232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61.png"/><Relationship Id="rId5" Type="http://schemas.openxmlformats.org/officeDocument/2006/relationships/customXml" Target="../ink/ink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711.png"/><Relationship Id="rId5" Type="http://schemas.openxmlformats.org/officeDocument/2006/relationships/customXml" Target="../ink/ink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21</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2"/>
          <p:cNvSpPr/>
          <p:nvPr/>
        </p:nvSpPr>
        <p:spPr>
          <a:xfrm>
            <a:off x="7948374" y="5128245"/>
            <a:ext cx="3533838"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69" name="Google Shape;1369;p62"/>
          <p:cNvSpPr txBox="1"/>
          <p:nvPr/>
        </p:nvSpPr>
        <p:spPr>
          <a:xfrm>
            <a:off x="152551" y="103175"/>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Developer Persona – Fiori Elements</a:t>
            </a:r>
            <a:endParaRPr sz="2000" dirty="0">
              <a:solidFill>
                <a:srgbClr val="FFC000"/>
              </a:solidFill>
              <a:latin typeface="Cooper Black" panose="0208090404030B020404" pitchFamily="18" charset="0"/>
            </a:endParaRPr>
          </a:p>
        </p:txBody>
      </p:sp>
      <p:pic>
        <p:nvPicPr>
          <p:cNvPr id="1372" name="Google Shape;1372;p62" descr="Naimul Kabir | Aspiring Mobile Developer"/>
          <p:cNvPicPr preferRelativeResize="0"/>
          <p:nvPr/>
        </p:nvPicPr>
        <p:blipFill rotWithShape="1">
          <a:blip r:embed="rId3">
            <a:alphaModFix/>
          </a:blip>
          <a:srcRect/>
          <a:stretch/>
        </p:blipFill>
        <p:spPr>
          <a:xfrm>
            <a:off x="8596757" y="296555"/>
            <a:ext cx="1830086" cy="1941000"/>
          </a:xfrm>
          <a:prstGeom prst="rect">
            <a:avLst/>
          </a:prstGeom>
          <a:noFill/>
          <a:ln>
            <a:noFill/>
          </a:ln>
        </p:spPr>
      </p:pic>
      <p:sp>
        <p:nvSpPr>
          <p:cNvPr id="1373" name="Google Shape;1373;p62"/>
          <p:cNvSpPr txBox="1"/>
          <p:nvPr/>
        </p:nvSpPr>
        <p:spPr>
          <a:xfrm>
            <a:off x="7810165" y="2291671"/>
            <a:ext cx="340327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Rob</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S/4HANA Technical consultant</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Developer</a:t>
            </a:r>
            <a:endParaRPr/>
          </a:p>
        </p:txBody>
      </p:sp>
      <p:pic>
        <p:nvPicPr>
          <p:cNvPr id="1374" name="Google Shape;1374;p62" descr="tjgillweb (Taranjot Gill) · GitHub"/>
          <p:cNvPicPr preferRelativeResize="0"/>
          <p:nvPr/>
        </p:nvPicPr>
        <p:blipFill rotWithShape="1">
          <a:blip r:embed="rId4">
            <a:alphaModFix/>
          </a:blip>
          <a:srcRect/>
          <a:stretch/>
        </p:blipFill>
        <p:spPr>
          <a:xfrm>
            <a:off x="839349" y="805549"/>
            <a:ext cx="1912715" cy="1912715"/>
          </a:xfrm>
          <a:prstGeom prst="rect">
            <a:avLst/>
          </a:prstGeom>
          <a:noFill/>
          <a:ln>
            <a:noFill/>
          </a:ln>
        </p:spPr>
      </p:pic>
      <p:sp>
        <p:nvSpPr>
          <p:cNvPr id="1375" name="Google Shape;1375;p62"/>
          <p:cNvSpPr txBox="1"/>
          <p:nvPr/>
        </p:nvSpPr>
        <p:spPr>
          <a:xfrm>
            <a:off x="368403" y="2571661"/>
            <a:ext cx="3403277"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Roxana</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UX Designer | Fiori Developer</a:t>
            </a:r>
            <a:endParaRPr/>
          </a:p>
        </p:txBody>
      </p:sp>
      <p:sp>
        <p:nvSpPr>
          <p:cNvPr id="1376" name="Google Shape;1376;p62"/>
          <p:cNvSpPr/>
          <p:nvPr/>
        </p:nvSpPr>
        <p:spPr>
          <a:xfrm>
            <a:off x="8209493"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pic>
        <p:nvPicPr>
          <p:cNvPr id="1377" name="Google Shape;1377;p62"/>
          <p:cNvPicPr preferRelativeResize="0"/>
          <p:nvPr/>
        </p:nvPicPr>
        <p:blipFill rotWithShape="1">
          <a:blip r:embed="rId5">
            <a:alphaModFix/>
          </a:blip>
          <a:srcRect/>
          <a:stretch/>
        </p:blipFill>
        <p:spPr>
          <a:xfrm>
            <a:off x="8315010" y="3930303"/>
            <a:ext cx="703959" cy="730033"/>
          </a:xfrm>
          <a:prstGeom prst="rect">
            <a:avLst/>
          </a:prstGeom>
          <a:noFill/>
          <a:ln>
            <a:noFill/>
          </a:ln>
        </p:spPr>
      </p:pic>
      <p:sp>
        <p:nvSpPr>
          <p:cNvPr id="1378" name="Google Shape;1378;p62"/>
          <p:cNvSpPr txBox="1"/>
          <p:nvPr/>
        </p:nvSpPr>
        <p:spPr>
          <a:xfrm>
            <a:off x="9097305" y="3827493"/>
            <a:ext cx="178432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 Tools</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On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Eclipse</a:t>
            </a:r>
            <a:endParaRPr/>
          </a:p>
        </p:txBody>
      </p:sp>
      <p:sp>
        <p:nvSpPr>
          <p:cNvPr id="1379" name="Google Shape;1379;p62"/>
          <p:cNvSpPr/>
          <p:nvPr/>
        </p:nvSpPr>
        <p:spPr>
          <a:xfrm>
            <a:off x="8205141" y="5587065"/>
            <a:ext cx="1214214" cy="633756"/>
          </a:xfrm>
          <a:prstGeom prst="roundRect">
            <a:avLst>
              <a:gd name="adj" fmla="val 16667"/>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CDS Views</a:t>
            </a:r>
            <a:endParaRPr/>
          </a:p>
        </p:txBody>
      </p:sp>
      <p:sp>
        <p:nvSpPr>
          <p:cNvPr id="1380" name="Google Shape;1380;p62"/>
          <p:cNvSpPr/>
          <p:nvPr/>
        </p:nvSpPr>
        <p:spPr>
          <a:xfrm>
            <a:off x="9999226" y="5587065"/>
            <a:ext cx="1214214"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MDE</a:t>
            </a:r>
            <a:endParaRPr/>
          </a:p>
          <a:p>
            <a:pPr marL="0" marR="0" lvl="0" indent="0" algn="ctr" rtl="0">
              <a:spcBef>
                <a:spcPts val="0"/>
              </a:spcBef>
              <a:spcAft>
                <a:spcPts val="0"/>
              </a:spcAft>
              <a:buNone/>
            </a:pPr>
            <a:r>
              <a:rPr lang="en-US" sz="1798">
                <a:solidFill>
                  <a:srgbClr val="FFFFFF"/>
                </a:solidFill>
                <a:latin typeface="Calibri"/>
                <a:ea typeface="Calibri"/>
                <a:cs typeface="Calibri"/>
                <a:sym typeface="Calibri"/>
              </a:rPr>
              <a:t>@</a:t>
            </a:r>
            <a:endParaRPr/>
          </a:p>
        </p:txBody>
      </p:sp>
      <p:cxnSp>
        <p:nvCxnSpPr>
          <p:cNvPr id="1381" name="Google Shape;1381;p62"/>
          <p:cNvCxnSpPr>
            <a:stCxn id="1379" idx="3"/>
            <a:endCxn id="1380" idx="1"/>
          </p:cNvCxnSpPr>
          <p:nvPr/>
        </p:nvCxnSpPr>
        <p:spPr>
          <a:xfrm>
            <a:off x="9419355" y="5903943"/>
            <a:ext cx="579900" cy="0"/>
          </a:xfrm>
          <a:prstGeom prst="straightConnector1">
            <a:avLst/>
          </a:prstGeom>
          <a:noFill/>
          <a:ln w="19050" cap="flat" cmpd="sng">
            <a:solidFill>
              <a:schemeClr val="dk1"/>
            </a:solidFill>
            <a:prstDash val="solid"/>
            <a:miter lim="800000"/>
            <a:headEnd type="none" w="sm" len="sm"/>
            <a:tailEnd type="none" w="sm" len="sm"/>
          </a:ln>
        </p:spPr>
      </p:cxnSp>
      <p:sp>
        <p:nvSpPr>
          <p:cNvPr id="1382" name="Google Shape;1382;p62"/>
          <p:cNvSpPr/>
          <p:nvPr/>
        </p:nvSpPr>
        <p:spPr>
          <a:xfrm>
            <a:off x="8315009" y="5232914"/>
            <a:ext cx="2804627" cy="263791"/>
          </a:xfrm>
          <a:prstGeom prst="rect">
            <a:avLst/>
          </a:prstGeom>
          <a:solidFill>
            <a:srgbClr val="323F4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OData Service</a:t>
            </a:r>
            <a:endParaRPr/>
          </a:p>
        </p:txBody>
      </p:sp>
      <p:sp>
        <p:nvSpPr>
          <p:cNvPr id="1383" name="Google Shape;1383;p62"/>
          <p:cNvSpPr/>
          <p:nvPr/>
        </p:nvSpPr>
        <p:spPr>
          <a:xfrm>
            <a:off x="623925"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4" name="Google Shape;1384;p62"/>
          <p:cNvSpPr txBox="1"/>
          <p:nvPr/>
        </p:nvSpPr>
        <p:spPr>
          <a:xfrm>
            <a:off x="2140605" y="3972324"/>
            <a:ext cx="1222916"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VS Code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BAS</a:t>
            </a:r>
            <a:endParaRPr/>
          </a:p>
        </p:txBody>
      </p:sp>
      <p:pic>
        <p:nvPicPr>
          <p:cNvPr id="1385" name="Google Shape;1385;p62" descr="Install Visual Studio Code on Linux | Snap Store"/>
          <p:cNvPicPr preferRelativeResize="0"/>
          <p:nvPr/>
        </p:nvPicPr>
        <p:blipFill rotWithShape="1">
          <a:blip r:embed="rId6">
            <a:alphaModFix/>
          </a:blip>
          <a:srcRect/>
          <a:stretch/>
        </p:blipFill>
        <p:spPr>
          <a:xfrm>
            <a:off x="704121" y="3972322"/>
            <a:ext cx="611774" cy="611774"/>
          </a:xfrm>
          <a:prstGeom prst="rect">
            <a:avLst/>
          </a:prstGeom>
          <a:noFill/>
          <a:ln>
            <a:noFill/>
          </a:ln>
        </p:spPr>
      </p:pic>
      <p:pic>
        <p:nvPicPr>
          <p:cNvPr id="1386" name="Google Shape;1386;p62" descr="https://www12.lunapic.com/editor/working/161406318813978311?5830121565"/>
          <p:cNvPicPr preferRelativeResize="0"/>
          <p:nvPr/>
        </p:nvPicPr>
        <p:blipFill rotWithShape="1">
          <a:blip r:embed="rId7">
            <a:alphaModFix/>
          </a:blip>
          <a:srcRect/>
          <a:stretch/>
        </p:blipFill>
        <p:spPr>
          <a:xfrm>
            <a:off x="1211447" y="3744773"/>
            <a:ext cx="1296589" cy="1018373"/>
          </a:xfrm>
          <a:prstGeom prst="rect">
            <a:avLst/>
          </a:prstGeom>
          <a:noFill/>
          <a:ln>
            <a:noFill/>
          </a:ln>
        </p:spPr>
      </p:pic>
      <p:sp>
        <p:nvSpPr>
          <p:cNvPr id="1387" name="Google Shape;1387;p62"/>
          <p:cNvSpPr/>
          <p:nvPr/>
        </p:nvSpPr>
        <p:spPr>
          <a:xfrm>
            <a:off x="349749" y="5128245"/>
            <a:ext cx="3890705"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8" name="Google Shape;1388;p62"/>
          <p:cNvSpPr/>
          <p:nvPr/>
        </p:nvSpPr>
        <p:spPr>
          <a:xfrm>
            <a:off x="457302" y="5470988"/>
            <a:ext cx="1612739" cy="633756"/>
          </a:xfrm>
          <a:prstGeom prst="roundRect">
            <a:avLst>
              <a:gd name="adj"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Fiori Elements Project</a:t>
            </a:r>
            <a:endParaRPr/>
          </a:p>
        </p:txBody>
      </p:sp>
      <p:sp>
        <p:nvSpPr>
          <p:cNvPr id="1389" name="Google Shape;1389;p62"/>
          <p:cNvSpPr/>
          <p:nvPr/>
        </p:nvSpPr>
        <p:spPr>
          <a:xfrm>
            <a:off x="2326811" y="5470988"/>
            <a:ext cx="1827855"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Annotations.xml</a:t>
            </a:r>
            <a:endParaRPr/>
          </a:p>
        </p:txBody>
      </p:sp>
      <p:cxnSp>
        <p:nvCxnSpPr>
          <p:cNvPr id="1390" name="Google Shape;1390;p62"/>
          <p:cNvCxnSpPr>
            <a:stCxn id="1388" idx="3"/>
            <a:endCxn id="1389" idx="1"/>
          </p:cNvCxnSpPr>
          <p:nvPr/>
        </p:nvCxnSpPr>
        <p:spPr>
          <a:xfrm>
            <a:off x="2070041" y="5787866"/>
            <a:ext cx="256800" cy="0"/>
          </a:xfrm>
          <a:prstGeom prst="straightConnector1">
            <a:avLst/>
          </a:prstGeom>
          <a:noFill/>
          <a:ln w="19050" cap="flat" cmpd="sng">
            <a:solidFill>
              <a:schemeClr val="dk1"/>
            </a:solidFill>
            <a:prstDash val="solid"/>
            <a:miter lim="800000"/>
            <a:headEnd type="none" w="sm" len="sm"/>
            <a:tailEnd type="none" w="sm" len="sm"/>
          </a:ln>
        </p:spPr>
      </p:cxnSp>
      <p:cxnSp>
        <p:nvCxnSpPr>
          <p:cNvPr id="1391" name="Google Shape;1391;p62"/>
          <p:cNvCxnSpPr>
            <a:endCxn id="1387" idx="0"/>
          </p:cNvCxnSpPr>
          <p:nvPr/>
        </p:nvCxnSpPr>
        <p:spPr>
          <a:xfrm>
            <a:off x="2295102" y="4756845"/>
            <a:ext cx="0" cy="371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2" name="Google Shape;1392;p62"/>
          <p:cNvCxnSpPr>
            <a:stCxn id="1375" idx="2"/>
          </p:cNvCxnSpPr>
          <p:nvPr/>
        </p:nvCxnSpPr>
        <p:spPr>
          <a:xfrm>
            <a:off x="2070042" y="3217351"/>
            <a:ext cx="0" cy="527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3" name="Google Shape;1393;p62"/>
          <p:cNvCxnSpPr/>
          <p:nvPr/>
        </p:nvCxnSpPr>
        <p:spPr>
          <a:xfrm>
            <a:off x="9793627" y="4750343"/>
            <a:ext cx="0" cy="371499"/>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4" name="Google Shape;1394;p62"/>
          <p:cNvCxnSpPr/>
          <p:nvPr/>
        </p:nvCxnSpPr>
        <p:spPr>
          <a:xfrm>
            <a:off x="9568567" y="3211255"/>
            <a:ext cx="0" cy="527117"/>
          </a:xfrm>
          <a:prstGeom prst="straightConnector1">
            <a:avLst/>
          </a:prstGeom>
          <a:noFill/>
          <a:ln w="19050" cap="flat" cmpd="sng">
            <a:solidFill>
              <a:schemeClr val="accent4"/>
            </a:solidFill>
            <a:prstDash val="solid"/>
            <a:miter lim="800000"/>
            <a:headEnd type="none" w="sm" len="sm"/>
            <a:tailEnd type="triangle" w="med" len="med"/>
          </a:ln>
        </p:spPr>
      </p:cxnSp>
      <p:pic>
        <p:nvPicPr>
          <p:cNvPr id="1395" name="Google Shape;1395;p62" descr="Electric Plug Connect Concept Socket. Get Connected Or Disconnect Vector  Power Plug Cable Illustration Stock Vector - Illustration of adapter,  element: 167568132"/>
          <p:cNvPicPr preferRelativeResize="0"/>
          <p:nvPr/>
        </p:nvPicPr>
        <p:blipFill rotWithShape="1">
          <a:blip r:embed="rId8">
            <a:alphaModFix/>
          </a:blip>
          <a:srcRect/>
          <a:stretch/>
        </p:blipFill>
        <p:spPr>
          <a:xfrm>
            <a:off x="4256309" y="5004703"/>
            <a:ext cx="3676209" cy="1359513"/>
          </a:xfrm>
          <a:prstGeom prst="rect">
            <a:avLst/>
          </a:prstGeom>
          <a:noFill/>
          <a:ln>
            <a:noFill/>
          </a:ln>
        </p:spPr>
      </p:pic>
      <p:sp>
        <p:nvSpPr>
          <p:cNvPr id="1396" name="Google Shape;1396;p62"/>
          <p:cNvSpPr/>
          <p:nvPr/>
        </p:nvSpPr>
        <p:spPr>
          <a:xfrm rot="-5400000">
            <a:off x="5834945" y="4551194"/>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7" name="Google Shape;1397;p62"/>
          <p:cNvSpPr/>
          <p:nvPr/>
        </p:nvSpPr>
        <p:spPr>
          <a:xfrm rot="-5400000">
            <a:off x="5834945" y="4166122"/>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8" name="Google Shape;1398;p62"/>
          <p:cNvSpPr/>
          <p:nvPr/>
        </p:nvSpPr>
        <p:spPr>
          <a:xfrm rot="-5400000">
            <a:off x="5834945" y="3801105"/>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pic>
        <p:nvPicPr>
          <p:cNvPr id="1399" name="Google Shape;1399;p62" descr="Happy Images | Free Vectors, Stock Photos &amp;amp; PSD"/>
          <p:cNvPicPr preferRelativeResize="0"/>
          <p:nvPr/>
        </p:nvPicPr>
        <p:blipFill rotWithShape="1">
          <a:blip r:embed="rId9">
            <a:alphaModFix/>
          </a:blip>
          <a:srcRect/>
          <a:stretch/>
        </p:blipFill>
        <p:spPr>
          <a:xfrm>
            <a:off x="3771679" y="1440513"/>
            <a:ext cx="2753669" cy="1834313"/>
          </a:xfrm>
          <a:prstGeom prst="rect">
            <a:avLst/>
          </a:prstGeom>
          <a:noFill/>
          <a:ln>
            <a:noFill/>
          </a:ln>
        </p:spPr>
      </p:pic>
      <p:sp>
        <p:nvSpPr>
          <p:cNvPr id="1400" name="Google Shape;1400;p62"/>
          <p:cNvSpPr txBox="1"/>
          <p:nvPr/>
        </p:nvSpPr>
        <p:spPr>
          <a:xfrm>
            <a:off x="3363523" y="849822"/>
            <a:ext cx="3403277" cy="861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198" b="1">
                <a:solidFill>
                  <a:srgbClr val="00B050"/>
                </a:solidFill>
                <a:latin typeface="Calibri"/>
                <a:ea typeface="Calibri"/>
                <a:cs typeface="Calibri"/>
                <a:sym typeface="Calibri"/>
              </a:rPr>
              <a:t>Anubhav</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Happy User</a:t>
            </a:r>
            <a:endParaRPr/>
          </a:p>
        </p:txBody>
      </p:sp>
      <p:pic>
        <p:nvPicPr>
          <p:cNvPr id="1401" name="Google Shape;1401;p62" descr="Fiori Elements based HR MSS Reporting Dashboards in Action. | SAP Blogs"/>
          <p:cNvPicPr preferRelativeResize="0"/>
          <p:nvPr/>
        </p:nvPicPr>
        <p:blipFill rotWithShape="1">
          <a:blip r:embed="rId10">
            <a:alphaModFix/>
          </a:blip>
          <a:srcRect/>
          <a:stretch/>
        </p:blipFill>
        <p:spPr>
          <a:xfrm>
            <a:off x="6065601" y="1168821"/>
            <a:ext cx="2050110" cy="998361"/>
          </a:xfrm>
          <a:prstGeom prst="rect">
            <a:avLst/>
          </a:prstGeom>
          <a:noFill/>
          <a:ln>
            <a:noFill/>
          </a:ln>
        </p:spPr>
      </p:pic>
      <p:sp>
        <p:nvSpPr>
          <p:cNvPr id="3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10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76"/>
                                        </p:tgtEl>
                                        <p:attrNameLst>
                                          <p:attrName>style.visibility</p:attrName>
                                        </p:attrNameLst>
                                      </p:cBhvr>
                                      <p:to>
                                        <p:strVal val="visible"/>
                                      </p:to>
                                    </p:set>
                                    <p:animEffect transition="in" filter="fade">
                                      <p:cBhvr>
                                        <p:cTn id="16" dur="1000"/>
                                        <p:tgtEl>
                                          <p:spTgt spid="1376"/>
                                        </p:tgtEl>
                                      </p:cBhvr>
                                    </p:animEffect>
                                  </p:childTnLst>
                                </p:cTn>
                              </p:par>
                              <p:par>
                                <p:cTn id="17" presetID="10" presetClass="entr" presetSubtype="0" fill="hold" nodeType="withEffect">
                                  <p:stCondLst>
                                    <p:cond delay="0"/>
                                  </p:stCondLst>
                                  <p:childTnLst>
                                    <p:set>
                                      <p:cBhvr>
                                        <p:cTn id="18" dur="1" fill="hold">
                                          <p:stCondLst>
                                            <p:cond delay="0"/>
                                          </p:stCondLst>
                                        </p:cTn>
                                        <p:tgtEl>
                                          <p:spTgt spid="1378"/>
                                        </p:tgtEl>
                                        <p:attrNameLst>
                                          <p:attrName>style.visibility</p:attrName>
                                        </p:attrNameLst>
                                      </p:cBhvr>
                                      <p:to>
                                        <p:strVal val="visible"/>
                                      </p:to>
                                    </p:set>
                                    <p:animEffect transition="in" filter="fade">
                                      <p:cBhvr>
                                        <p:cTn id="19" dur="1000"/>
                                        <p:tgtEl>
                                          <p:spTgt spid="1378"/>
                                        </p:tgtEl>
                                      </p:cBhvr>
                                    </p:animEffect>
                                  </p:childTnLst>
                                </p:cTn>
                              </p:par>
                              <p:par>
                                <p:cTn id="20" presetID="10" presetClass="entr" presetSubtype="0" fill="hold" nodeType="withEffect">
                                  <p:stCondLst>
                                    <p:cond delay="0"/>
                                  </p:stCondLst>
                                  <p:childTnLst>
                                    <p:set>
                                      <p:cBhvr>
                                        <p:cTn id="21" dur="1" fill="hold">
                                          <p:stCondLst>
                                            <p:cond delay="0"/>
                                          </p:stCondLst>
                                        </p:cTn>
                                        <p:tgtEl>
                                          <p:spTgt spid="1377"/>
                                        </p:tgtEl>
                                        <p:attrNameLst>
                                          <p:attrName>style.visibility</p:attrName>
                                        </p:attrNameLst>
                                      </p:cBhvr>
                                      <p:to>
                                        <p:strVal val="visible"/>
                                      </p:to>
                                    </p:set>
                                    <p:animEffect transition="in" filter="fade">
                                      <p:cBhvr>
                                        <p:cTn id="22" dur="1000"/>
                                        <p:tgtEl>
                                          <p:spTgt spid="13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3"/>
                                        </p:tgtEl>
                                        <p:attrNameLst>
                                          <p:attrName>style.visibility</p:attrName>
                                        </p:attrNameLst>
                                      </p:cBhvr>
                                      <p:to>
                                        <p:strVal val="visible"/>
                                      </p:to>
                                    </p:set>
                                    <p:animEffect transition="in" filter="fade">
                                      <p:cBhvr>
                                        <p:cTn id="27" dur="1000"/>
                                        <p:tgtEl>
                                          <p:spTgt spid="1393"/>
                                        </p:tgtEl>
                                      </p:cBhvr>
                                    </p:animEffect>
                                  </p:childTnLst>
                                </p:cTn>
                              </p:par>
                              <p:par>
                                <p:cTn id="28" presetID="10" presetClass="entr" presetSubtype="0" fill="hold" nodeType="withEffect">
                                  <p:stCondLst>
                                    <p:cond delay="0"/>
                                  </p:stCondLst>
                                  <p:childTnLst>
                                    <p:set>
                                      <p:cBhvr>
                                        <p:cTn id="29" dur="1" fill="hold">
                                          <p:stCondLst>
                                            <p:cond delay="0"/>
                                          </p:stCondLst>
                                        </p:cTn>
                                        <p:tgtEl>
                                          <p:spTgt spid="1368"/>
                                        </p:tgtEl>
                                        <p:attrNameLst>
                                          <p:attrName>style.visibility</p:attrName>
                                        </p:attrNameLst>
                                      </p:cBhvr>
                                      <p:to>
                                        <p:strVal val="visible"/>
                                      </p:to>
                                    </p:set>
                                    <p:animEffect transition="in" filter="fade">
                                      <p:cBhvr>
                                        <p:cTn id="30" dur="1000"/>
                                        <p:tgtEl>
                                          <p:spTgt spid="1368"/>
                                        </p:tgtEl>
                                      </p:cBhvr>
                                    </p:animEffect>
                                  </p:childTnLst>
                                </p:cTn>
                              </p:par>
                              <p:par>
                                <p:cTn id="31" presetID="10" presetClass="entr" presetSubtype="0" fill="hold" nodeType="withEffect">
                                  <p:stCondLst>
                                    <p:cond delay="0"/>
                                  </p:stCondLst>
                                  <p:childTnLst>
                                    <p:set>
                                      <p:cBhvr>
                                        <p:cTn id="32" dur="1" fill="hold">
                                          <p:stCondLst>
                                            <p:cond delay="0"/>
                                          </p:stCondLst>
                                        </p:cTn>
                                        <p:tgtEl>
                                          <p:spTgt spid="1382"/>
                                        </p:tgtEl>
                                        <p:attrNameLst>
                                          <p:attrName>style.visibility</p:attrName>
                                        </p:attrNameLst>
                                      </p:cBhvr>
                                      <p:to>
                                        <p:strVal val="visible"/>
                                      </p:to>
                                    </p:set>
                                    <p:animEffect transition="in" filter="fade">
                                      <p:cBhvr>
                                        <p:cTn id="33" dur="1000"/>
                                        <p:tgtEl>
                                          <p:spTgt spid="1382"/>
                                        </p:tgtEl>
                                      </p:cBhvr>
                                    </p:animEffect>
                                  </p:childTnLst>
                                </p:cTn>
                              </p:par>
                              <p:par>
                                <p:cTn id="34" presetID="10" presetClass="entr" presetSubtype="0" fill="hold" nodeType="withEffect">
                                  <p:stCondLst>
                                    <p:cond delay="0"/>
                                  </p:stCondLst>
                                  <p:childTnLst>
                                    <p:set>
                                      <p:cBhvr>
                                        <p:cTn id="35" dur="1" fill="hold">
                                          <p:stCondLst>
                                            <p:cond delay="0"/>
                                          </p:stCondLst>
                                        </p:cTn>
                                        <p:tgtEl>
                                          <p:spTgt spid="1379"/>
                                        </p:tgtEl>
                                        <p:attrNameLst>
                                          <p:attrName>style.visibility</p:attrName>
                                        </p:attrNameLst>
                                      </p:cBhvr>
                                      <p:to>
                                        <p:strVal val="visible"/>
                                      </p:to>
                                    </p:set>
                                    <p:animEffect transition="in" filter="fade">
                                      <p:cBhvr>
                                        <p:cTn id="36" dur="1000"/>
                                        <p:tgtEl>
                                          <p:spTgt spid="1379"/>
                                        </p:tgtEl>
                                      </p:cBhvr>
                                    </p:animEffect>
                                  </p:childTnLst>
                                </p:cTn>
                              </p:par>
                              <p:par>
                                <p:cTn id="37" presetID="10" presetClass="entr" presetSubtype="0" fill="hold" nodeType="withEffect">
                                  <p:stCondLst>
                                    <p:cond delay="0"/>
                                  </p:stCondLst>
                                  <p:childTnLst>
                                    <p:set>
                                      <p:cBhvr>
                                        <p:cTn id="38" dur="1" fill="hold">
                                          <p:stCondLst>
                                            <p:cond delay="0"/>
                                          </p:stCondLst>
                                        </p:cTn>
                                        <p:tgtEl>
                                          <p:spTgt spid="1381"/>
                                        </p:tgtEl>
                                        <p:attrNameLst>
                                          <p:attrName>style.visibility</p:attrName>
                                        </p:attrNameLst>
                                      </p:cBhvr>
                                      <p:to>
                                        <p:strVal val="visible"/>
                                      </p:to>
                                    </p:set>
                                    <p:animEffect transition="in" filter="fade">
                                      <p:cBhvr>
                                        <p:cTn id="39" dur="1000"/>
                                        <p:tgtEl>
                                          <p:spTgt spid="1381"/>
                                        </p:tgtEl>
                                      </p:cBhvr>
                                    </p:animEffect>
                                  </p:childTnLst>
                                </p:cTn>
                              </p:par>
                              <p:par>
                                <p:cTn id="40" presetID="10" presetClass="entr" presetSubtype="0" fill="hold" nodeType="withEffect">
                                  <p:stCondLst>
                                    <p:cond delay="0"/>
                                  </p:stCondLst>
                                  <p:childTnLst>
                                    <p:set>
                                      <p:cBhvr>
                                        <p:cTn id="41" dur="1" fill="hold">
                                          <p:stCondLst>
                                            <p:cond delay="0"/>
                                          </p:stCondLst>
                                        </p:cTn>
                                        <p:tgtEl>
                                          <p:spTgt spid="1380"/>
                                        </p:tgtEl>
                                        <p:attrNameLst>
                                          <p:attrName>style.visibility</p:attrName>
                                        </p:attrNameLst>
                                      </p:cBhvr>
                                      <p:to>
                                        <p:strVal val="visible"/>
                                      </p:to>
                                    </p:set>
                                    <p:animEffect transition="in" filter="fade">
                                      <p:cBhvr>
                                        <p:cTn id="42" dur="1000"/>
                                        <p:tgtEl>
                                          <p:spTgt spid="138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92"/>
                                        </p:tgtEl>
                                        <p:attrNameLst>
                                          <p:attrName>style.visibility</p:attrName>
                                        </p:attrNameLst>
                                      </p:cBhvr>
                                      <p:to>
                                        <p:strVal val="visible"/>
                                      </p:to>
                                    </p:set>
                                    <p:animEffect transition="in" filter="fade">
                                      <p:cBhvr>
                                        <p:cTn id="53" dur="1000"/>
                                        <p:tgtEl>
                                          <p:spTgt spid="1392"/>
                                        </p:tgtEl>
                                      </p:cBhvr>
                                    </p:animEffect>
                                  </p:childTnLst>
                                </p:cTn>
                              </p:par>
                              <p:par>
                                <p:cTn id="54" presetID="10" presetClass="entr" presetSubtype="0" fill="hold" nodeType="withEffect">
                                  <p:stCondLst>
                                    <p:cond delay="0"/>
                                  </p:stCondLst>
                                  <p:childTnLst>
                                    <p:set>
                                      <p:cBhvr>
                                        <p:cTn id="55" dur="1" fill="hold">
                                          <p:stCondLst>
                                            <p:cond delay="0"/>
                                          </p:stCondLst>
                                        </p:cTn>
                                        <p:tgtEl>
                                          <p:spTgt spid="1383"/>
                                        </p:tgtEl>
                                        <p:attrNameLst>
                                          <p:attrName>style.visibility</p:attrName>
                                        </p:attrNameLst>
                                      </p:cBhvr>
                                      <p:to>
                                        <p:strVal val="visible"/>
                                      </p:to>
                                    </p:set>
                                    <p:animEffect transition="in" filter="fade">
                                      <p:cBhvr>
                                        <p:cTn id="56" dur="1000"/>
                                        <p:tgtEl>
                                          <p:spTgt spid="1383"/>
                                        </p:tgtEl>
                                      </p:cBhvr>
                                    </p:animEffect>
                                  </p:childTnLst>
                                </p:cTn>
                              </p:par>
                              <p:par>
                                <p:cTn id="57" presetID="10" presetClass="entr" presetSubtype="0" fill="hold" nodeType="withEffect">
                                  <p:stCondLst>
                                    <p:cond delay="0"/>
                                  </p:stCondLst>
                                  <p:childTnLst>
                                    <p:set>
                                      <p:cBhvr>
                                        <p:cTn id="58" dur="1" fill="hold">
                                          <p:stCondLst>
                                            <p:cond delay="0"/>
                                          </p:stCondLst>
                                        </p:cTn>
                                        <p:tgtEl>
                                          <p:spTgt spid="1384"/>
                                        </p:tgtEl>
                                        <p:attrNameLst>
                                          <p:attrName>style.visibility</p:attrName>
                                        </p:attrNameLst>
                                      </p:cBhvr>
                                      <p:to>
                                        <p:strVal val="visible"/>
                                      </p:to>
                                    </p:set>
                                    <p:animEffect transition="in" filter="fade">
                                      <p:cBhvr>
                                        <p:cTn id="59" dur="1000"/>
                                        <p:tgtEl>
                                          <p:spTgt spid="1384"/>
                                        </p:tgtEl>
                                      </p:cBhvr>
                                    </p:animEffect>
                                  </p:childTnLst>
                                </p:cTn>
                              </p:par>
                              <p:par>
                                <p:cTn id="60" presetID="10" presetClass="entr" presetSubtype="0" fill="hold" nodeType="withEffect">
                                  <p:stCondLst>
                                    <p:cond delay="0"/>
                                  </p:stCondLst>
                                  <p:childTnLst>
                                    <p:set>
                                      <p:cBhvr>
                                        <p:cTn id="61" dur="1" fill="hold">
                                          <p:stCondLst>
                                            <p:cond delay="0"/>
                                          </p:stCondLst>
                                        </p:cTn>
                                        <p:tgtEl>
                                          <p:spTgt spid="1386"/>
                                        </p:tgtEl>
                                        <p:attrNameLst>
                                          <p:attrName>style.visibility</p:attrName>
                                        </p:attrNameLst>
                                      </p:cBhvr>
                                      <p:to>
                                        <p:strVal val="visible"/>
                                      </p:to>
                                    </p:set>
                                    <p:animEffect transition="in" filter="fade">
                                      <p:cBhvr>
                                        <p:cTn id="62" dur="1000"/>
                                        <p:tgtEl>
                                          <p:spTgt spid="1386"/>
                                        </p:tgtEl>
                                      </p:cBhvr>
                                    </p:animEffect>
                                  </p:childTnLst>
                                </p:cTn>
                              </p:par>
                              <p:par>
                                <p:cTn id="63" presetID="10" presetClass="entr" presetSubtype="0" fill="hold" nodeType="withEffect">
                                  <p:stCondLst>
                                    <p:cond delay="0"/>
                                  </p:stCondLst>
                                  <p:childTnLst>
                                    <p:set>
                                      <p:cBhvr>
                                        <p:cTn id="64" dur="1" fill="hold">
                                          <p:stCondLst>
                                            <p:cond delay="0"/>
                                          </p:stCondLst>
                                        </p:cTn>
                                        <p:tgtEl>
                                          <p:spTgt spid="1385"/>
                                        </p:tgtEl>
                                        <p:attrNameLst>
                                          <p:attrName>style.visibility</p:attrName>
                                        </p:attrNameLst>
                                      </p:cBhvr>
                                      <p:to>
                                        <p:strVal val="visible"/>
                                      </p:to>
                                    </p:set>
                                    <p:animEffect transition="in" filter="fade">
                                      <p:cBhvr>
                                        <p:cTn id="65" dur="1000"/>
                                        <p:tgtEl>
                                          <p:spTgt spid="13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91"/>
                                        </p:tgtEl>
                                        <p:attrNameLst>
                                          <p:attrName>style.visibility</p:attrName>
                                        </p:attrNameLst>
                                      </p:cBhvr>
                                      <p:to>
                                        <p:strVal val="visible"/>
                                      </p:to>
                                    </p:set>
                                    <p:animEffect transition="in" filter="fade">
                                      <p:cBhvr>
                                        <p:cTn id="70" dur="1000"/>
                                        <p:tgtEl>
                                          <p:spTgt spid="1391"/>
                                        </p:tgtEl>
                                      </p:cBhvr>
                                    </p:animEffect>
                                  </p:childTnLst>
                                </p:cTn>
                              </p:par>
                              <p:par>
                                <p:cTn id="71" presetID="10" presetClass="entr" presetSubtype="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fade">
                                      <p:cBhvr>
                                        <p:cTn id="73" dur="1000"/>
                                        <p:tgtEl>
                                          <p:spTgt spid="1387"/>
                                        </p:tgtEl>
                                      </p:cBhvr>
                                    </p:animEffect>
                                  </p:childTnLst>
                                </p:cTn>
                              </p:par>
                              <p:par>
                                <p:cTn id="74" presetID="10" presetClass="entr" presetSubtype="0" fill="hold" nodeType="withEffect">
                                  <p:stCondLst>
                                    <p:cond delay="0"/>
                                  </p:stCondLst>
                                  <p:childTnLst>
                                    <p:set>
                                      <p:cBhvr>
                                        <p:cTn id="75" dur="1" fill="hold">
                                          <p:stCondLst>
                                            <p:cond delay="0"/>
                                          </p:stCondLst>
                                        </p:cTn>
                                        <p:tgtEl>
                                          <p:spTgt spid="1389"/>
                                        </p:tgtEl>
                                        <p:attrNameLst>
                                          <p:attrName>style.visibility</p:attrName>
                                        </p:attrNameLst>
                                      </p:cBhvr>
                                      <p:to>
                                        <p:strVal val="visible"/>
                                      </p:to>
                                    </p:set>
                                    <p:animEffect transition="in" filter="fade">
                                      <p:cBhvr>
                                        <p:cTn id="76" dur="1000"/>
                                        <p:tgtEl>
                                          <p:spTgt spid="1389"/>
                                        </p:tgtEl>
                                      </p:cBhvr>
                                    </p:animEffect>
                                  </p:childTnLst>
                                </p:cTn>
                              </p:par>
                              <p:par>
                                <p:cTn id="77" presetID="10" presetClass="entr" presetSubtype="0" fill="hold" nodeType="withEffect">
                                  <p:stCondLst>
                                    <p:cond delay="0"/>
                                  </p:stCondLst>
                                  <p:childTnLst>
                                    <p:set>
                                      <p:cBhvr>
                                        <p:cTn id="78" dur="1" fill="hold">
                                          <p:stCondLst>
                                            <p:cond delay="0"/>
                                          </p:stCondLst>
                                        </p:cTn>
                                        <p:tgtEl>
                                          <p:spTgt spid="1388"/>
                                        </p:tgtEl>
                                        <p:attrNameLst>
                                          <p:attrName>style.visibility</p:attrName>
                                        </p:attrNameLst>
                                      </p:cBhvr>
                                      <p:to>
                                        <p:strVal val="visible"/>
                                      </p:to>
                                    </p:set>
                                    <p:animEffect transition="in" filter="fade">
                                      <p:cBhvr>
                                        <p:cTn id="79" dur="1000"/>
                                        <p:tgtEl>
                                          <p:spTgt spid="1388"/>
                                        </p:tgtEl>
                                      </p:cBhvr>
                                    </p:animEffect>
                                  </p:childTnLst>
                                </p:cTn>
                              </p:par>
                              <p:par>
                                <p:cTn id="80" presetID="10" presetClass="entr" presetSubtype="0" fill="hold" nodeType="withEffect">
                                  <p:stCondLst>
                                    <p:cond delay="0"/>
                                  </p:stCondLst>
                                  <p:childTnLst>
                                    <p:set>
                                      <p:cBhvr>
                                        <p:cTn id="81" dur="1" fill="hold">
                                          <p:stCondLst>
                                            <p:cond delay="0"/>
                                          </p:stCondLst>
                                        </p:cTn>
                                        <p:tgtEl>
                                          <p:spTgt spid="1390"/>
                                        </p:tgtEl>
                                        <p:attrNameLst>
                                          <p:attrName>style.visibility</p:attrName>
                                        </p:attrNameLst>
                                      </p:cBhvr>
                                      <p:to>
                                        <p:strVal val="visible"/>
                                      </p:to>
                                    </p:set>
                                    <p:animEffect transition="in" filter="fade">
                                      <p:cBhvr>
                                        <p:cTn id="82" dur="1000"/>
                                        <p:tgtEl>
                                          <p:spTgt spid="1390"/>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1395"/>
                                        </p:tgtEl>
                                        <p:attrNameLst>
                                          <p:attrName>style.visibility</p:attrName>
                                        </p:attrNameLst>
                                      </p:cBhvr>
                                      <p:to>
                                        <p:strVal val="visible"/>
                                      </p:to>
                                    </p:set>
                                    <p:anim calcmode="lin" valueType="num">
                                      <p:cBhvr additive="base">
                                        <p:cTn id="87" dur="500"/>
                                        <p:tgtEl>
                                          <p:spTgt spid="1395"/>
                                        </p:tgtEl>
                                        <p:attrNameLst>
                                          <p:attrName>ppt_w</p:attrName>
                                        </p:attrNameLst>
                                      </p:cBhvr>
                                      <p:tavLst>
                                        <p:tav tm="0">
                                          <p:val>
                                            <p:strVal val="0"/>
                                          </p:val>
                                        </p:tav>
                                        <p:tav tm="100000">
                                          <p:val>
                                            <p:strVal val="#ppt_w"/>
                                          </p:val>
                                        </p:tav>
                                      </p:tavLst>
                                    </p:anim>
                                    <p:anim calcmode="lin" valueType="num">
                                      <p:cBhvr additive="base">
                                        <p:cTn id="88" dur="500"/>
                                        <p:tgtEl>
                                          <p:spTgt spid="1395"/>
                                        </p:tgtEl>
                                        <p:attrNameLst>
                                          <p:attrName>ppt_h</p:attrName>
                                        </p:attrNameLst>
                                      </p:cBhvr>
                                      <p:tavLst>
                                        <p:tav tm="0">
                                          <p:val>
                                            <p:str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96"/>
                                        </p:tgtEl>
                                        <p:attrNameLst>
                                          <p:attrName>style.visibility</p:attrName>
                                        </p:attrNameLst>
                                      </p:cBhvr>
                                      <p:to>
                                        <p:strVal val="visible"/>
                                      </p:to>
                                    </p:set>
                                    <p:anim calcmode="lin" valueType="num">
                                      <p:cBhvr additive="base">
                                        <p:cTn id="93" dur="800"/>
                                        <p:tgtEl>
                                          <p:spTgt spid="1396"/>
                                        </p:tgtEl>
                                        <p:attrNameLst>
                                          <p:attrName>ppt_y</p:attrName>
                                        </p:attrNameLst>
                                      </p:cBhvr>
                                      <p:tavLst>
                                        <p:tav tm="0">
                                          <p:val>
                                            <p:strVal val="#ppt_y+1"/>
                                          </p:val>
                                        </p:tav>
                                        <p:tav tm="100000">
                                          <p:val>
                                            <p:strVal val="#ppt_y"/>
                                          </p:val>
                                        </p:tav>
                                      </p:tavLst>
                                    </p:anim>
                                  </p:childTnLst>
                                </p:cTn>
                              </p:par>
                              <p:par>
                                <p:cTn id="94" presetID="2" presetClass="entr" presetSubtype="4" fill="hold" nodeType="withEffect">
                                  <p:stCondLst>
                                    <p:cond delay="500"/>
                                  </p:stCondLst>
                                  <p:childTnLst>
                                    <p:set>
                                      <p:cBhvr>
                                        <p:cTn id="95" dur="1" fill="hold">
                                          <p:stCondLst>
                                            <p:cond delay="0"/>
                                          </p:stCondLst>
                                        </p:cTn>
                                        <p:tgtEl>
                                          <p:spTgt spid="1397"/>
                                        </p:tgtEl>
                                        <p:attrNameLst>
                                          <p:attrName>style.visibility</p:attrName>
                                        </p:attrNameLst>
                                      </p:cBhvr>
                                      <p:to>
                                        <p:strVal val="visible"/>
                                      </p:to>
                                    </p:set>
                                    <p:anim calcmode="lin" valueType="num">
                                      <p:cBhvr additive="base">
                                        <p:cTn id="96" dur="1000"/>
                                        <p:tgtEl>
                                          <p:spTgt spid="1397"/>
                                        </p:tgtEl>
                                        <p:attrNameLst>
                                          <p:attrName>ppt_y</p:attrName>
                                        </p:attrNameLst>
                                      </p:cBhvr>
                                      <p:tavLst>
                                        <p:tav tm="0">
                                          <p:val>
                                            <p:strVal val="#ppt_y+1"/>
                                          </p:val>
                                        </p:tav>
                                        <p:tav tm="100000">
                                          <p:val>
                                            <p:strVal val="#ppt_y"/>
                                          </p:val>
                                        </p:tav>
                                      </p:tavLst>
                                    </p:anim>
                                  </p:childTnLst>
                                </p:cTn>
                              </p:par>
                              <p:par>
                                <p:cTn id="97" presetID="2" presetClass="entr" presetSubtype="4" fill="hold" nodeType="withEffect">
                                  <p:stCondLst>
                                    <p:cond delay="1300"/>
                                  </p:stCondLst>
                                  <p:childTnLst>
                                    <p:set>
                                      <p:cBhvr>
                                        <p:cTn id="98" dur="1" fill="hold">
                                          <p:stCondLst>
                                            <p:cond delay="0"/>
                                          </p:stCondLst>
                                        </p:cTn>
                                        <p:tgtEl>
                                          <p:spTgt spid="1398"/>
                                        </p:tgtEl>
                                        <p:attrNameLst>
                                          <p:attrName>style.visibility</p:attrName>
                                        </p:attrNameLst>
                                      </p:cBhvr>
                                      <p:to>
                                        <p:strVal val="visible"/>
                                      </p:to>
                                    </p:set>
                                    <p:anim calcmode="lin" valueType="num">
                                      <p:cBhvr additive="base">
                                        <p:cTn id="99" dur="1000"/>
                                        <p:tgtEl>
                                          <p:spTgt spid="139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00"/>
                                        </p:tgtEl>
                                        <p:attrNameLst>
                                          <p:attrName>style.visibility</p:attrName>
                                        </p:attrNameLst>
                                      </p:cBhvr>
                                      <p:to>
                                        <p:strVal val="visible"/>
                                      </p:to>
                                    </p:set>
                                    <p:animEffect transition="in" filter="fade">
                                      <p:cBhvr>
                                        <p:cTn id="104" dur="500"/>
                                        <p:tgtEl>
                                          <p:spTgt spid="1400"/>
                                        </p:tgtEl>
                                      </p:cBhvr>
                                    </p:animEffect>
                                  </p:childTnLst>
                                </p:cTn>
                              </p:par>
                              <p:par>
                                <p:cTn id="105" presetID="10" presetClass="entr" presetSubtype="0" fill="hold" nodeType="withEffect">
                                  <p:stCondLst>
                                    <p:cond delay="0"/>
                                  </p:stCondLst>
                                  <p:childTnLst>
                                    <p:set>
                                      <p:cBhvr>
                                        <p:cTn id="106" dur="1" fill="hold">
                                          <p:stCondLst>
                                            <p:cond delay="0"/>
                                          </p:stCondLst>
                                        </p:cTn>
                                        <p:tgtEl>
                                          <p:spTgt spid="1399"/>
                                        </p:tgtEl>
                                        <p:attrNameLst>
                                          <p:attrName>style.visibility</p:attrName>
                                        </p:attrNameLst>
                                      </p:cBhvr>
                                      <p:to>
                                        <p:strVal val="visible"/>
                                      </p:to>
                                    </p:set>
                                    <p:animEffect transition="in" filter="fade">
                                      <p:cBhvr>
                                        <p:cTn id="107" dur="500"/>
                                        <p:tgtEl>
                                          <p:spTgt spid="1399"/>
                                        </p:tgtEl>
                                      </p:cBhvr>
                                    </p:animEffect>
                                  </p:childTnLst>
                                </p:cTn>
                              </p:par>
                              <p:par>
                                <p:cTn id="108" presetID="10" presetClass="entr" presetSubtype="0" fill="hold" nodeType="withEffect">
                                  <p:stCondLst>
                                    <p:cond delay="0"/>
                                  </p:stCondLst>
                                  <p:childTnLst>
                                    <p:set>
                                      <p:cBhvr>
                                        <p:cTn id="109" dur="1" fill="hold">
                                          <p:stCondLst>
                                            <p:cond delay="0"/>
                                          </p:stCondLst>
                                        </p:cTn>
                                        <p:tgtEl>
                                          <p:spTgt spid="1401"/>
                                        </p:tgtEl>
                                        <p:attrNameLst>
                                          <p:attrName>style.visibility</p:attrName>
                                        </p:attrNameLst>
                                      </p:cBhvr>
                                      <p:to>
                                        <p:strVal val="visible"/>
                                      </p:to>
                                    </p:set>
                                    <p:animEffect transition="in" filter="fade">
                                      <p:cBhvr>
                                        <p:cTn id="1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3"/>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b="1" dirty="0">
                <a:solidFill>
                  <a:srgbClr val="FFC000"/>
                </a:solidFill>
                <a:latin typeface="Cooper Black" panose="0208090404030B020404" pitchFamily="18" charset="0"/>
                <a:ea typeface="Corben"/>
                <a:cs typeface="Corben"/>
                <a:sym typeface="Corben"/>
              </a:rPr>
              <a:t>Big Picture – Architecture </a:t>
            </a:r>
            <a:endParaRPr sz="2000" b="1" dirty="0">
              <a:solidFill>
                <a:srgbClr val="FFC000"/>
              </a:solidFill>
              <a:latin typeface="Cooper Black" panose="0208090404030B020404" pitchFamily="18" charset="0"/>
            </a:endParaRPr>
          </a:p>
        </p:txBody>
      </p:sp>
      <p:pic>
        <p:nvPicPr>
          <p:cNvPr id="1409" name="Google Shape;1409;p63"/>
          <p:cNvPicPr preferRelativeResize="0"/>
          <p:nvPr/>
        </p:nvPicPr>
        <p:blipFill rotWithShape="1">
          <a:blip r:embed="rId3">
            <a:alphaModFix/>
          </a:blip>
          <a:srcRect/>
          <a:stretch/>
        </p:blipFill>
        <p:spPr>
          <a:xfrm>
            <a:off x="1524398" y="1121213"/>
            <a:ext cx="9140030" cy="5087949"/>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21</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Projection Layer</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Service Definition and Binding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Create MDE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Understanding projection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06050" y="2157172"/>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booking_m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(child entity)</a:t>
            </a:r>
            <a:endParaRPr dirty="0"/>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bookingsuppl_m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(child entity)</a:t>
            </a:r>
            <a:endParaRPr dirty="0"/>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888090" y="1852392"/>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1..N</a:t>
            </a:r>
            <a:endParaRPr dirty="0"/>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5072184-3A04-1131-119B-3F599F9932BA}"/>
              </a:ext>
            </a:extLst>
          </p:cNvPr>
          <p:cNvPicPr>
            <a:picLocks noChangeAspect="1"/>
          </p:cNvPicPr>
          <p:nvPr/>
        </p:nvPicPr>
        <p:blipFill>
          <a:blip r:embed="rId4"/>
          <a:stretch>
            <a:fillRect/>
          </a:stretch>
        </p:blipFill>
        <p:spPr>
          <a:xfrm>
            <a:off x="1689271" y="3524230"/>
            <a:ext cx="4153113" cy="2717940"/>
          </a:xfrm>
          <a:prstGeom prst="rect">
            <a:avLst/>
          </a:prstGeom>
        </p:spPr>
      </p:pic>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ECC93DCF-13D2-1C7C-853D-E27752467ACD}"/>
                  </a:ext>
                </a:extLst>
              </p14:cNvPr>
              <p14:cNvContentPartPr/>
              <p14:nvPr/>
            </p14:nvContentPartPr>
            <p14:xfrm>
              <a:off x="-527828" y="4995382"/>
              <a:ext cx="11520" cy="360"/>
            </p14:xfrm>
          </p:contentPart>
        </mc:Choice>
        <mc:Fallback xmlns="">
          <p:pic>
            <p:nvPicPr>
              <p:cNvPr id="39" name="Ink 38">
                <a:extLst>
                  <a:ext uri="{FF2B5EF4-FFF2-40B4-BE49-F238E27FC236}">
                    <a16:creationId xmlns:a16="http://schemas.microsoft.com/office/drawing/2014/main" id="{ECC93DCF-13D2-1C7C-853D-E27752467ACD}"/>
                  </a:ext>
                </a:extLst>
              </p:cNvPr>
              <p:cNvPicPr/>
              <p:nvPr/>
            </p:nvPicPr>
            <p:blipFill>
              <a:blip r:embed="rId6"/>
              <a:stretch>
                <a:fillRect/>
              </a:stretch>
            </p:blipFill>
            <p:spPr>
              <a:xfrm>
                <a:off x="-536828" y="4986742"/>
                <a:ext cx="29160" cy="18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definition</a:t>
            </a:r>
            <a:endParaRPr dirty="0"/>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2" name="Google Shape;1332;p59" descr="A green circle with a white tick in it&#10;&#10;Description automatically generated">
            <a:extLst>
              <a:ext uri="{FF2B5EF4-FFF2-40B4-BE49-F238E27FC236}">
                <a16:creationId xmlns:a16="http://schemas.microsoft.com/office/drawing/2014/main" id="{0429EB48-01CB-8827-1DBD-1E4A285610D4}"/>
              </a:ext>
            </a:extLst>
          </p:cNvPr>
          <p:cNvPicPr preferRelativeResize="0"/>
          <p:nvPr/>
        </p:nvPicPr>
        <p:blipFill rotWithShape="1">
          <a:blip r:embed="rId3">
            <a:alphaModFix/>
          </a:blip>
          <a:srcRect/>
          <a:stretch/>
        </p:blipFill>
        <p:spPr>
          <a:xfrm>
            <a:off x="4248150" y="4774394"/>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275E11E7-EB7A-1F1D-2E19-F8932567AEA4}"/>
              </a:ext>
            </a:extLst>
          </p:cNvPr>
          <p:cNvPicPr preferRelativeResize="0"/>
          <p:nvPr/>
        </p:nvPicPr>
        <p:blipFill rotWithShape="1">
          <a:blip r:embed="rId3">
            <a:alphaModFix/>
          </a:blip>
          <a:srcRect/>
          <a:stretch/>
        </p:blipFill>
        <p:spPr>
          <a:xfrm>
            <a:off x="177177" y="4768047"/>
            <a:ext cx="457206" cy="457206"/>
          </a:xfrm>
          <a:prstGeom prst="rect">
            <a:avLst/>
          </a:prstGeom>
          <a:noFill/>
          <a:ln>
            <a:noFill/>
          </a:ln>
        </p:spPr>
      </p:pic>
      <p:pic>
        <p:nvPicPr>
          <p:cNvPr id="9" name="Google Shape;1332;p59" descr="A green circle with a white tick in it&#10;&#10;Description automatically generated">
            <a:extLst>
              <a:ext uri="{FF2B5EF4-FFF2-40B4-BE49-F238E27FC236}">
                <a16:creationId xmlns:a16="http://schemas.microsoft.com/office/drawing/2014/main" id="{848ED8E5-D248-DE40-B53A-A7365D159CED}"/>
              </a:ext>
            </a:extLst>
          </p:cNvPr>
          <p:cNvPicPr preferRelativeResize="0"/>
          <p:nvPr/>
        </p:nvPicPr>
        <p:blipFill rotWithShape="1">
          <a:blip r:embed="rId3">
            <a:alphaModFix/>
          </a:blip>
          <a:srcRect/>
          <a:stretch/>
        </p:blipFill>
        <p:spPr>
          <a:xfrm>
            <a:off x="218123" y="1374056"/>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90224146-C94A-8972-411C-F07D48360555}"/>
              </a:ext>
            </a:extLst>
          </p:cNvPr>
          <p:cNvPicPr preferRelativeResize="0"/>
          <p:nvPr/>
        </p:nvPicPr>
        <p:blipFill rotWithShape="1">
          <a:blip r:embed="rId3">
            <a:alphaModFix/>
          </a:blip>
          <a:srcRect/>
          <a:stretch/>
        </p:blipFill>
        <p:spPr>
          <a:xfrm>
            <a:off x="3333799" y="1297242"/>
            <a:ext cx="457206" cy="4572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0"/>
          <p:cNvSpPr txBox="1"/>
          <p:nvPr/>
        </p:nvSpPr>
        <p:spPr>
          <a:xfrm>
            <a:off x="172422" y="139530"/>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398"/>
              <a:buFont typeface="Corben"/>
              <a:buNone/>
            </a:pPr>
            <a:r>
              <a:rPr lang="en-US" sz="3600" dirty="0">
                <a:solidFill>
                  <a:srgbClr val="FFC000"/>
                </a:solidFill>
                <a:latin typeface="Cooper Black" panose="0208090404030B020404" pitchFamily="18" charset="0"/>
                <a:ea typeface="Corben"/>
                <a:cs typeface="Corben"/>
                <a:sym typeface="Corben"/>
              </a:rPr>
              <a:t>SAP Fiori elements boosts SAP Fiori development efficiency</a:t>
            </a:r>
            <a:endParaRPr sz="2400" dirty="0">
              <a:solidFill>
                <a:srgbClr val="FFC000"/>
              </a:solidFill>
              <a:latin typeface="Cooper Black" panose="0208090404030B020404" pitchFamily="18" charset="0"/>
            </a:endParaRPr>
          </a:p>
        </p:txBody>
      </p:sp>
      <p:pic>
        <p:nvPicPr>
          <p:cNvPr id="1355" name="Google Shape;1355;p60"/>
          <p:cNvPicPr preferRelativeResize="0"/>
          <p:nvPr/>
        </p:nvPicPr>
        <p:blipFill rotWithShape="1">
          <a:blip r:embed="rId3">
            <a:alphaModFix/>
          </a:blip>
          <a:srcRect l="1412"/>
          <a:stretch/>
        </p:blipFill>
        <p:spPr>
          <a:xfrm>
            <a:off x="172421" y="972235"/>
            <a:ext cx="11922501" cy="5319486"/>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61"/>
          <p:cNvSpPr txBox="1"/>
          <p:nvPr/>
        </p:nvSpPr>
        <p:spPr>
          <a:xfrm>
            <a:off x="172422" y="166826"/>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SAP Fiori elements prioritizes efficiency over flexibility</a:t>
            </a:r>
            <a:endParaRPr sz="2000" dirty="0">
              <a:solidFill>
                <a:srgbClr val="FFC000"/>
              </a:solidFill>
              <a:latin typeface="Cooper Black" panose="0208090404030B020404" pitchFamily="18" charset="0"/>
            </a:endParaRPr>
          </a:p>
        </p:txBody>
      </p:sp>
      <p:pic>
        <p:nvPicPr>
          <p:cNvPr id="1363" name="Google Shape;1363;p61"/>
          <p:cNvPicPr preferRelativeResize="0"/>
          <p:nvPr/>
        </p:nvPicPr>
        <p:blipFill rotWithShape="1">
          <a:blip r:embed="rId3">
            <a:alphaModFix/>
          </a:blip>
          <a:srcRect/>
          <a:stretch/>
        </p:blipFill>
        <p:spPr>
          <a:xfrm>
            <a:off x="1718296" y="1028789"/>
            <a:ext cx="9097273" cy="5240912"/>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8344</TotalTime>
  <Words>720</Words>
  <Application>Microsoft Office PowerPoint</Application>
  <PresentationFormat>Custom</PresentationFormat>
  <Paragraphs>116</Paragraphs>
  <Slides>14</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Amasis MT Pro Black</vt:lpstr>
      <vt:lpstr>Arial</vt:lpstr>
      <vt:lpstr>Arial Black</vt:lpstr>
      <vt:lpstr>Calibri</vt:lpstr>
      <vt:lpstr>Cambria</vt:lpstr>
      <vt:lpstr>Cooper Black</vt:lpstr>
      <vt:lpstr>Corben</vt:lpstr>
      <vt:lpstr>Quattrocento Sans</vt:lpstr>
      <vt:lpstr>Segoe UI</vt:lpstr>
      <vt:lpstr>Segoe UI Light</vt:lpstr>
      <vt:lpstr>Office Theme</vt:lpstr>
      <vt:lpstr>1_Office Theme</vt:lpstr>
      <vt:lpstr>SAP BTP RAP Training</vt:lpstr>
      <vt:lpstr>PowerPoint Presentation</vt:lpstr>
      <vt:lpstr>Agenda – Day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328</cp:revision>
  <dcterms:created xsi:type="dcterms:W3CDTF">2013-09-12T13:05:01Z</dcterms:created>
  <dcterms:modified xsi:type="dcterms:W3CDTF">2025-05-14T07:59:16Z</dcterms:modified>
</cp:coreProperties>
</file>