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7"/>
  </p:notesMasterIdLst>
  <p:sldIdLst>
    <p:sldId id="276" r:id="rId3"/>
    <p:sldId id="4122" r:id="rId4"/>
    <p:sldId id="277" r:id="rId5"/>
    <p:sldId id="425" r:id="rId6"/>
    <p:sldId id="426" r:id="rId7"/>
    <p:sldId id="427" r:id="rId8"/>
    <p:sldId id="1210" r:id="rId9"/>
    <p:sldId id="315" r:id="rId10"/>
    <p:sldId id="316" r:id="rId11"/>
    <p:sldId id="317" r:id="rId12"/>
    <p:sldId id="318"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3T07:17:13.387"/>
    </inkml:context>
    <inkml:brush xml:id="br0">
      <inkml:brushProperty name="width" value="0.05" units="cm"/>
      <inkml:brushProperty name="height" value="0.05" units="cm"/>
    </inkml:brush>
  </inkml:definitions>
  <inkml:trace contextRef="#ctx0" brushRef="#br0">0 1 24575,'3'0'0,"4"0"0,3 0 0,1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0" name="Google Shape;135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8" name="Google Shape;135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6" name="Google Shape;136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4" name="Google Shape;140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8137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5216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234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27765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69670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76623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5531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812322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1705719"/>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 id="2147483681" r:id="rId7"/>
    <p:sldLayoutId id="214748368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5.png"/><Relationship Id="rId11" Type="http://schemas.openxmlformats.org/officeDocument/2006/relationships/image" Target="../media/image7.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tif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6.tiff"/><Relationship Id="rId5" Type="http://schemas.openxmlformats.org/officeDocument/2006/relationships/image" Target="../media/image25.tiff"/><Relationship Id="rId4" Type="http://schemas.openxmlformats.org/officeDocument/2006/relationships/image" Target="../media/image24.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661.png"/><Relationship Id="rId5" Type="http://schemas.openxmlformats.org/officeDocument/2006/relationships/customXml" Target="../ink/ink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711.png"/><Relationship Id="rId5" Type="http://schemas.openxmlformats.org/officeDocument/2006/relationships/customXml" Target="../ink/ink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21</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62"/>
          <p:cNvSpPr/>
          <p:nvPr/>
        </p:nvSpPr>
        <p:spPr>
          <a:xfrm>
            <a:off x="7948374" y="5128245"/>
            <a:ext cx="3533838"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69" name="Google Shape;1369;p62"/>
          <p:cNvSpPr txBox="1"/>
          <p:nvPr/>
        </p:nvSpPr>
        <p:spPr>
          <a:xfrm>
            <a:off x="152551" y="103175"/>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Developer Persona – Fiori Elements</a:t>
            </a:r>
            <a:endParaRPr sz="2000" dirty="0">
              <a:solidFill>
                <a:srgbClr val="FFC000"/>
              </a:solidFill>
              <a:latin typeface="Cooper Black" panose="0208090404030B020404" pitchFamily="18" charset="0"/>
            </a:endParaRPr>
          </a:p>
        </p:txBody>
      </p:sp>
      <p:pic>
        <p:nvPicPr>
          <p:cNvPr id="1372" name="Google Shape;1372;p62" descr="Naimul Kabir | Aspiring Mobile Developer"/>
          <p:cNvPicPr preferRelativeResize="0"/>
          <p:nvPr/>
        </p:nvPicPr>
        <p:blipFill rotWithShape="1">
          <a:blip r:embed="rId3">
            <a:alphaModFix/>
          </a:blip>
          <a:srcRect/>
          <a:stretch/>
        </p:blipFill>
        <p:spPr>
          <a:xfrm>
            <a:off x="8596757" y="296555"/>
            <a:ext cx="1830086" cy="1941000"/>
          </a:xfrm>
          <a:prstGeom prst="rect">
            <a:avLst/>
          </a:prstGeom>
          <a:noFill/>
          <a:ln>
            <a:noFill/>
          </a:ln>
        </p:spPr>
      </p:pic>
      <p:sp>
        <p:nvSpPr>
          <p:cNvPr id="1373" name="Google Shape;1373;p62"/>
          <p:cNvSpPr txBox="1"/>
          <p:nvPr/>
        </p:nvSpPr>
        <p:spPr>
          <a:xfrm>
            <a:off x="7810165" y="2291671"/>
            <a:ext cx="340327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Rob</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S/4HANA Technical consultant</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Developer</a:t>
            </a:r>
            <a:endParaRPr/>
          </a:p>
        </p:txBody>
      </p:sp>
      <p:pic>
        <p:nvPicPr>
          <p:cNvPr id="1374" name="Google Shape;1374;p62" descr="tjgillweb (Taranjot Gill) · GitHub"/>
          <p:cNvPicPr preferRelativeResize="0"/>
          <p:nvPr/>
        </p:nvPicPr>
        <p:blipFill rotWithShape="1">
          <a:blip r:embed="rId4">
            <a:alphaModFix/>
          </a:blip>
          <a:srcRect/>
          <a:stretch/>
        </p:blipFill>
        <p:spPr>
          <a:xfrm>
            <a:off x="839349" y="805549"/>
            <a:ext cx="1912715" cy="1912715"/>
          </a:xfrm>
          <a:prstGeom prst="rect">
            <a:avLst/>
          </a:prstGeom>
          <a:noFill/>
          <a:ln>
            <a:noFill/>
          </a:ln>
        </p:spPr>
      </p:pic>
      <p:sp>
        <p:nvSpPr>
          <p:cNvPr id="1375" name="Google Shape;1375;p62"/>
          <p:cNvSpPr txBox="1"/>
          <p:nvPr/>
        </p:nvSpPr>
        <p:spPr>
          <a:xfrm>
            <a:off x="368403" y="2571661"/>
            <a:ext cx="3403277"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Roxana</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UX Designer | Fiori Developer</a:t>
            </a:r>
            <a:endParaRPr/>
          </a:p>
        </p:txBody>
      </p:sp>
      <p:sp>
        <p:nvSpPr>
          <p:cNvPr id="1376" name="Google Shape;1376;p62"/>
          <p:cNvSpPr/>
          <p:nvPr/>
        </p:nvSpPr>
        <p:spPr>
          <a:xfrm>
            <a:off x="8209493"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pic>
        <p:nvPicPr>
          <p:cNvPr id="1377" name="Google Shape;1377;p62"/>
          <p:cNvPicPr preferRelativeResize="0"/>
          <p:nvPr/>
        </p:nvPicPr>
        <p:blipFill rotWithShape="1">
          <a:blip r:embed="rId5">
            <a:alphaModFix/>
          </a:blip>
          <a:srcRect/>
          <a:stretch/>
        </p:blipFill>
        <p:spPr>
          <a:xfrm>
            <a:off x="8315010" y="3930303"/>
            <a:ext cx="703959" cy="730033"/>
          </a:xfrm>
          <a:prstGeom prst="rect">
            <a:avLst/>
          </a:prstGeom>
          <a:noFill/>
          <a:ln>
            <a:noFill/>
          </a:ln>
        </p:spPr>
      </p:pic>
      <p:sp>
        <p:nvSpPr>
          <p:cNvPr id="1378" name="Google Shape;1378;p62"/>
          <p:cNvSpPr txBox="1"/>
          <p:nvPr/>
        </p:nvSpPr>
        <p:spPr>
          <a:xfrm>
            <a:off x="9097305" y="3827493"/>
            <a:ext cx="178432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 Tools</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On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Eclipse</a:t>
            </a:r>
            <a:endParaRPr/>
          </a:p>
        </p:txBody>
      </p:sp>
      <p:sp>
        <p:nvSpPr>
          <p:cNvPr id="1379" name="Google Shape;1379;p62"/>
          <p:cNvSpPr/>
          <p:nvPr/>
        </p:nvSpPr>
        <p:spPr>
          <a:xfrm>
            <a:off x="8205141" y="5587065"/>
            <a:ext cx="1214214" cy="633756"/>
          </a:xfrm>
          <a:prstGeom prst="roundRect">
            <a:avLst>
              <a:gd name="adj" fmla="val 16667"/>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CDS Views</a:t>
            </a:r>
            <a:endParaRPr/>
          </a:p>
        </p:txBody>
      </p:sp>
      <p:sp>
        <p:nvSpPr>
          <p:cNvPr id="1380" name="Google Shape;1380;p62"/>
          <p:cNvSpPr/>
          <p:nvPr/>
        </p:nvSpPr>
        <p:spPr>
          <a:xfrm>
            <a:off x="9999226" y="5587065"/>
            <a:ext cx="1214214"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MDE</a:t>
            </a:r>
            <a:endParaRPr/>
          </a:p>
          <a:p>
            <a:pPr marL="0" marR="0" lvl="0" indent="0" algn="ctr" rtl="0">
              <a:spcBef>
                <a:spcPts val="0"/>
              </a:spcBef>
              <a:spcAft>
                <a:spcPts val="0"/>
              </a:spcAft>
              <a:buNone/>
            </a:pPr>
            <a:r>
              <a:rPr lang="en-US" sz="1798">
                <a:solidFill>
                  <a:srgbClr val="FFFFFF"/>
                </a:solidFill>
                <a:latin typeface="Calibri"/>
                <a:ea typeface="Calibri"/>
                <a:cs typeface="Calibri"/>
                <a:sym typeface="Calibri"/>
              </a:rPr>
              <a:t>@</a:t>
            </a:r>
            <a:endParaRPr/>
          </a:p>
        </p:txBody>
      </p:sp>
      <p:cxnSp>
        <p:nvCxnSpPr>
          <p:cNvPr id="1381" name="Google Shape;1381;p62"/>
          <p:cNvCxnSpPr>
            <a:stCxn id="1379" idx="3"/>
            <a:endCxn id="1380" idx="1"/>
          </p:cNvCxnSpPr>
          <p:nvPr/>
        </p:nvCxnSpPr>
        <p:spPr>
          <a:xfrm>
            <a:off x="9419355" y="5903943"/>
            <a:ext cx="579900" cy="0"/>
          </a:xfrm>
          <a:prstGeom prst="straightConnector1">
            <a:avLst/>
          </a:prstGeom>
          <a:noFill/>
          <a:ln w="19050" cap="flat" cmpd="sng">
            <a:solidFill>
              <a:schemeClr val="dk1"/>
            </a:solidFill>
            <a:prstDash val="solid"/>
            <a:miter lim="800000"/>
            <a:headEnd type="none" w="sm" len="sm"/>
            <a:tailEnd type="none" w="sm" len="sm"/>
          </a:ln>
        </p:spPr>
      </p:cxnSp>
      <p:sp>
        <p:nvSpPr>
          <p:cNvPr id="1382" name="Google Shape;1382;p62"/>
          <p:cNvSpPr/>
          <p:nvPr/>
        </p:nvSpPr>
        <p:spPr>
          <a:xfrm>
            <a:off x="8315009" y="5232914"/>
            <a:ext cx="2804627" cy="263791"/>
          </a:xfrm>
          <a:prstGeom prst="rect">
            <a:avLst/>
          </a:prstGeom>
          <a:solidFill>
            <a:srgbClr val="323F4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OData Service</a:t>
            </a:r>
            <a:endParaRPr/>
          </a:p>
        </p:txBody>
      </p:sp>
      <p:sp>
        <p:nvSpPr>
          <p:cNvPr id="1383" name="Google Shape;1383;p62"/>
          <p:cNvSpPr/>
          <p:nvPr/>
        </p:nvSpPr>
        <p:spPr>
          <a:xfrm>
            <a:off x="623925"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4" name="Google Shape;1384;p62"/>
          <p:cNvSpPr txBox="1"/>
          <p:nvPr/>
        </p:nvSpPr>
        <p:spPr>
          <a:xfrm>
            <a:off x="2140605" y="3972324"/>
            <a:ext cx="1222916"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VS Code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BAS</a:t>
            </a:r>
            <a:endParaRPr/>
          </a:p>
        </p:txBody>
      </p:sp>
      <p:pic>
        <p:nvPicPr>
          <p:cNvPr id="1385" name="Google Shape;1385;p62" descr="Install Visual Studio Code on Linux | Snap Store"/>
          <p:cNvPicPr preferRelativeResize="0"/>
          <p:nvPr/>
        </p:nvPicPr>
        <p:blipFill rotWithShape="1">
          <a:blip r:embed="rId6">
            <a:alphaModFix/>
          </a:blip>
          <a:srcRect/>
          <a:stretch/>
        </p:blipFill>
        <p:spPr>
          <a:xfrm>
            <a:off x="704121" y="3972322"/>
            <a:ext cx="611774" cy="611774"/>
          </a:xfrm>
          <a:prstGeom prst="rect">
            <a:avLst/>
          </a:prstGeom>
          <a:noFill/>
          <a:ln>
            <a:noFill/>
          </a:ln>
        </p:spPr>
      </p:pic>
      <p:pic>
        <p:nvPicPr>
          <p:cNvPr id="1386" name="Google Shape;1386;p62" descr="https://www12.lunapic.com/editor/working/161406318813978311?5830121565"/>
          <p:cNvPicPr preferRelativeResize="0"/>
          <p:nvPr/>
        </p:nvPicPr>
        <p:blipFill rotWithShape="1">
          <a:blip r:embed="rId7">
            <a:alphaModFix/>
          </a:blip>
          <a:srcRect/>
          <a:stretch/>
        </p:blipFill>
        <p:spPr>
          <a:xfrm>
            <a:off x="1211447" y="3744773"/>
            <a:ext cx="1296589" cy="1018373"/>
          </a:xfrm>
          <a:prstGeom prst="rect">
            <a:avLst/>
          </a:prstGeom>
          <a:noFill/>
          <a:ln>
            <a:noFill/>
          </a:ln>
        </p:spPr>
      </p:pic>
      <p:sp>
        <p:nvSpPr>
          <p:cNvPr id="1387" name="Google Shape;1387;p62"/>
          <p:cNvSpPr/>
          <p:nvPr/>
        </p:nvSpPr>
        <p:spPr>
          <a:xfrm>
            <a:off x="349749" y="5128245"/>
            <a:ext cx="3890705"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8" name="Google Shape;1388;p62"/>
          <p:cNvSpPr/>
          <p:nvPr/>
        </p:nvSpPr>
        <p:spPr>
          <a:xfrm>
            <a:off x="457302" y="5470988"/>
            <a:ext cx="1612739" cy="633756"/>
          </a:xfrm>
          <a:prstGeom prst="roundRect">
            <a:avLst>
              <a:gd name="adj"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Fiori Elements Project</a:t>
            </a:r>
            <a:endParaRPr/>
          </a:p>
        </p:txBody>
      </p:sp>
      <p:sp>
        <p:nvSpPr>
          <p:cNvPr id="1389" name="Google Shape;1389;p62"/>
          <p:cNvSpPr/>
          <p:nvPr/>
        </p:nvSpPr>
        <p:spPr>
          <a:xfrm>
            <a:off x="2326811" y="5470988"/>
            <a:ext cx="1827855"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Annotations.xml</a:t>
            </a:r>
            <a:endParaRPr/>
          </a:p>
        </p:txBody>
      </p:sp>
      <p:cxnSp>
        <p:nvCxnSpPr>
          <p:cNvPr id="1390" name="Google Shape;1390;p62"/>
          <p:cNvCxnSpPr>
            <a:stCxn id="1388" idx="3"/>
            <a:endCxn id="1389" idx="1"/>
          </p:cNvCxnSpPr>
          <p:nvPr/>
        </p:nvCxnSpPr>
        <p:spPr>
          <a:xfrm>
            <a:off x="2070041" y="5787866"/>
            <a:ext cx="256800" cy="0"/>
          </a:xfrm>
          <a:prstGeom prst="straightConnector1">
            <a:avLst/>
          </a:prstGeom>
          <a:noFill/>
          <a:ln w="19050" cap="flat" cmpd="sng">
            <a:solidFill>
              <a:schemeClr val="dk1"/>
            </a:solidFill>
            <a:prstDash val="solid"/>
            <a:miter lim="800000"/>
            <a:headEnd type="none" w="sm" len="sm"/>
            <a:tailEnd type="none" w="sm" len="sm"/>
          </a:ln>
        </p:spPr>
      </p:cxnSp>
      <p:cxnSp>
        <p:nvCxnSpPr>
          <p:cNvPr id="1391" name="Google Shape;1391;p62"/>
          <p:cNvCxnSpPr>
            <a:endCxn id="1387" idx="0"/>
          </p:cNvCxnSpPr>
          <p:nvPr/>
        </p:nvCxnSpPr>
        <p:spPr>
          <a:xfrm>
            <a:off x="2295102" y="4756845"/>
            <a:ext cx="0" cy="371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2" name="Google Shape;1392;p62"/>
          <p:cNvCxnSpPr>
            <a:stCxn id="1375" idx="2"/>
          </p:cNvCxnSpPr>
          <p:nvPr/>
        </p:nvCxnSpPr>
        <p:spPr>
          <a:xfrm>
            <a:off x="2070042" y="3217351"/>
            <a:ext cx="0" cy="527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3" name="Google Shape;1393;p62"/>
          <p:cNvCxnSpPr/>
          <p:nvPr/>
        </p:nvCxnSpPr>
        <p:spPr>
          <a:xfrm>
            <a:off x="9793627" y="4750343"/>
            <a:ext cx="0" cy="371499"/>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4" name="Google Shape;1394;p62"/>
          <p:cNvCxnSpPr/>
          <p:nvPr/>
        </p:nvCxnSpPr>
        <p:spPr>
          <a:xfrm>
            <a:off x="9568567" y="3211255"/>
            <a:ext cx="0" cy="527117"/>
          </a:xfrm>
          <a:prstGeom prst="straightConnector1">
            <a:avLst/>
          </a:prstGeom>
          <a:noFill/>
          <a:ln w="19050" cap="flat" cmpd="sng">
            <a:solidFill>
              <a:schemeClr val="accent4"/>
            </a:solidFill>
            <a:prstDash val="solid"/>
            <a:miter lim="800000"/>
            <a:headEnd type="none" w="sm" len="sm"/>
            <a:tailEnd type="triangle" w="med" len="med"/>
          </a:ln>
        </p:spPr>
      </p:cxnSp>
      <p:pic>
        <p:nvPicPr>
          <p:cNvPr id="1395" name="Google Shape;1395;p62" descr="Electric Plug Connect Concept Socket. Get Connected Or Disconnect Vector  Power Plug Cable Illustration Stock Vector - Illustration of adapter,  element: 167568132"/>
          <p:cNvPicPr preferRelativeResize="0"/>
          <p:nvPr/>
        </p:nvPicPr>
        <p:blipFill rotWithShape="1">
          <a:blip r:embed="rId8">
            <a:alphaModFix/>
          </a:blip>
          <a:srcRect/>
          <a:stretch/>
        </p:blipFill>
        <p:spPr>
          <a:xfrm>
            <a:off x="4256309" y="5004703"/>
            <a:ext cx="3676209" cy="1359513"/>
          </a:xfrm>
          <a:prstGeom prst="rect">
            <a:avLst/>
          </a:prstGeom>
          <a:noFill/>
          <a:ln>
            <a:noFill/>
          </a:ln>
        </p:spPr>
      </p:pic>
      <p:sp>
        <p:nvSpPr>
          <p:cNvPr id="1396" name="Google Shape;1396;p62"/>
          <p:cNvSpPr/>
          <p:nvPr/>
        </p:nvSpPr>
        <p:spPr>
          <a:xfrm rot="-5400000">
            <a:off x="5834945" y="4551194"/>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7" name="Google Shape;1397;p62"/>
          <p:cNvSpPr/>
          <p:nvPr/>
        </p:nvSpPr>
        <p:spPr>
          <a:xfrm rot="-5400000">
            <a:off x="5834945" y="4166122"/>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8" name="Google Shape;1398;p62"/>
          <p:cNvSpPr/>
          <p:nvPr/>
        </p:nvSpPr>
        <p:spPr>
          <a:xfrm rot="-5400000">
            <a:off x="5834945" y="3801105"/>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pic>
        <p:nvPicPr>
          <p:cNvPr id="1399" name="Google Shape;1399;p62" descr="Happy Images | Free Vectors, Stock Photos &amp;amp; PSD"/>
          <p:cNvPicPr preferRelativeResize="0"/>
          <p:nvPr/>
        </p:nvPicPr>
        <p:blipFill rotWithShape="1">
          <a:blip r:embed="rId9">
            <a:alphaModFix/>
          </a:blip>
          <a:srcRect/>
          <a:stretch/>
        </p:blipFill>
        <p:spPr>
          <a:xfrm>
            <a:off x="3771679" y="1440513"/>
            <a:ext cx="2753669" cy="1834313"/>
          </a:xfrm>
          <a:prstGeom prst="rect">
            <a:avLst/>
          </a:prstGeom>
          <a:noFill/>
          <a:ln>
            <a:noFill/>
          </a:ln>
        </p:spPr>
      </p:pic>
      <p:sp>
        <p:nvSpPr>
          <p:cNvPr id="1400" name="Google Shape;1400;p62"/>
          <p:cNvSpPr txBox="1"/>
          <p:nvPr/>
        </p:nvSpPr>
        <p:spPr>
          <a:xfrm>
            <a:off x="3363523" y="849822"/>
            <a:ext cx="3403277" cy="861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198" b="1">
                <a:solidFill>
                  <a:srgbClr val="00B050"/>
                </a:solidFill>
                <a:latin typeface="Calibri"/>
                <a:ea typeface="Calibri"/>
                <a:cs typeface="Calibri"/>
                <a:sym typeface="Calibri"/>
              </a:rPr>
              <a:t>Anubhav</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Happy User</a:t>
            </a:r>
            <a:endParaRPr/>
          </a:p>
        </p:txBody>
      </p:sp>
      <p:pic>
        <p:nvPicPr>
          <p:cNvPr id="1401" name="Google Shape;1401;p62" descr="Fiori Elements based HR MSS Reporting Dashboards in Action. | SAP Blogs"/>
          <p:cNvPicPr preferRelativeResize="0"/>
          <p:nvPr/>
        </p:nvPicPr>
        <p:blipFill rotWithShape="1">
          <a:blip r:embed="rId10">
            <a:alphaModFix/>
          </a:blip>
          <a:srcRect/>
          <a:stretch/>
        </p:blipFill>
        <p:spPr>
          <a:xfrm>
            <a:off x="6065601" y="1168821"/>
            <a:ext cx="2050110" cy="998361"/>
          </a:xfrm>
          <a:prstGeom prst="rect">
            <a:avLst/>
          </a:prstGeom>
          <a:noFill/>
          <a:ln>
            <a:noFill/>
          </a:ln>
        </p:spPr>
      </p:pic>
      <p:sp>
        <p:nvSpPr>
          <p:cNvPr id="3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94"/>
                                        </p:tgtEl>
                                        <p:attrNameLst>
                                          <p:attrName>style.visibility</p:attrName>
                                        </p:attrNameLst>
                                      </p:cBhvr>
                                      <p:to>
                                        <p:strVal val="visible"/>
                                      </p:to>
                                    </p:set>
                                    <p:animEffect transition="in" filter="fade">
                                      <p:cBhvr>
                                        <p:cTn id="13" dur="1000"/>
                                        <p:tgtEl>
                                          <p:spTgt spid="1394"/>
                                        </p:tgtEl>
                                      </p:cBhvr>
                                    </p:animEffect>
                                  </p:childTnLst>
                                </p:cTn>
                              </p:par>
                              <p:par>
                                <p:cTn id="14" presetID="10" presetClass="entr" presetSubtype="0" fill="hold" nodeType="withEffect">
                                  <p:stCondLst>
                                    <p:cond delay="0"/>
                                  </p:stCondLst>
                                  <p:childTnLst>
                                    <p:set>
                                      <p:cBhvr>
                                        <p:cTn id="15" dur="1" fill="hold">
                                          <p:stCondLst>
                                            <p:cond delay="0"/>
                                          </p:stCondLst>
                                        </p:cTn>
                                        <p:tgtEl>
                                          <p:spTgt spid="1376"/>
                                        </p:tgtEl>
                                        <p:attrNameLst>
                                          <p:attrName>style.visibility</p:attrName>
                                        </p:attrNameLst>
                                      </p:cBhvr>
                                      <p:to>
                                        <p:strVal val="visible"/>
                                      </p:to>
                                    </p:set>
                                    <p:animEffect transition="in" filter="fade">
                                      <p:cBhvr>
                                        <p:cTn id="16" dur="1000"/>
                                        <p:tgtEl>
                                          <p:spTgt spid="1376"/>
                                        </p:tgtEl>
                                      </p:cBhvr>
                                    </p:animEffect>
                                  </p:childTnLst>
                                </p:cTn>
                              </p:par>
                              <p:par>
                                <p:cTn id="17" presetID="10" presetClass="entr" presetSubtype="0" fill="hold" nodeType="withEffect">
                                  <p:stCondLst>
                                    <p:cond delay="0"/>
                                  </p:stCondLst>
                                  <p:childTnLst>
                                    <p:set>
                                      <p:cBhvr>
                                        <p:cTn id="18" dur="1" fill="hold">
                                          <p:stCondLst>
                                            <p:cond delay="0"/>
                                          </p:stCondLst>
                                        </p:cTn>
                                        <p:tgtEl>
                                          <p:spTgt spid="1378"/>
                                        </p:tgtEl>
                                        <p:attrNameLst>
                                          <p:attrName>style.visibility</p:attrName>
                                        </p:attrNameLst>
                                      </p:cBhvr>
                                      <p:to>
                                        <p:strVal val="visible"/>
                                      </p:to>
                                    </p:set>
                                    <p:animEffect transition="in" filter="fade">
                                      <p:cBhvr>
                                        <p:cTn id="19" dur="1000"/>
                                        <p:tgtEl>
                                          <p:spTgt spid="1378"/>
                                        </p:tgtEl>
                                      </p:cBhvr>
                                    </p:animEffect>
                                  </p:childTnLst>
                                </p:cTn>
                              </p:par>
                              <p:par>
                                <p:cTn id="20" presetID="10" presetClass="entr" presetSubtype="0" fill="hold" nodeType="withEffect">
                                  <p:stCondLst>
                                    <p:cond delay="0"/>
                                  </p:stCondLst>
                                  <p:childTnLst>
                                    <p:set>
                                      <p:cBhvr>
                                        <p:cTn id="21" dur="1" fill="hold">
                                          <p:stCondLst>
                                            <p:cond delay="0"/>
                                          </p:stCondLst>
                                        </p:cTn>
                                        <p:tgtEl>
                                          <p:spTgt spid="1377"/>
                                        </p:tgtEl>
                                        <p:attrNameLst>
                                          <p:attrName>style.visibility</p:attrName>
                                        </p:attrNameLst>
                                      </p:cBhvr>
                                      <p:to>
                                        <p:strVal val="visible"/>
                                      </p:to>
                                    </p:set>
                                    <p:animEffect transition="in" filter="fade">
                                      <p:cBhvr>
                                        <p:cTn id="22" dur="1000"/>
                                        <p:tgtEl>
                                          <p:spTgt spid="13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3"/>
                                        </p:tgtEl>
                                        <p:attrNameLst>
                                          <p:attrName>style.visibility</p:attrName>
                                        </p:attrNameLst>
                                      </p:cBhvr>
                                      <p:to>
                                        <p:strVal val="visible"/>
                                      </p:to>
                                    </p:set>
                                    <p:animEffect transition="in" filter="fade">
                                      <p:cBhvr>
                                        <p:cTn id="27" dur="1000"/>
                                        <p:tgtEl>
                                          <p:spTgt spid="1393"/>
                                        </p:tgtEl>
                                      </p:cBhvr>
                                    </p:animEffect>
                                  </p:childTnLst>
                                </p:cTn>
                              </p:par>
                              <p:par>
                                <p:cTn id="28" presetID="10" presetClass="entr" presetSubtype="0" fill="hold" nodeType="withEffect">
                                  <p:stCondLst>
                                    <p:cond delay="0"/>
                                  </p:stCondLst>
                                  <p:childTnLst>
                                    <p:set>
                                      <p:cBhvr>
                                        <p:cTn id="29" dur="1" fill="hold">
                                          <p:stCondLst>
                                            <p:cond delay="0"/>
                                          </p:stCondLst>
                                        </p:cTn>
                                        <p:tgtEl>
                                          <p:spTgt spid="1368"/>
                                        </p:tgtEl>
                                        <p:attrNameLst>
                                          <p:attrName>style.visibility</p:attrName>
                                        </p:attrNameLst>
                                      </p:cBhvr>
                                      <p:to>
                                        <p:strVal val="visible"/>
                                      </p:to>
                                    </p:set>
                                    <p:animEffect transition="in" filter="fade">
                                      <p:cBhvr>
                                        <p:cTn id="30" dur="1000"/>
                                        <p:tgtEl>
                                          <p:spTgt spid="1368"/>
                                        </p:tgtEl>
                                      </p:cBhvr>
                                    </p:animEffect>
                                  </p:childTnLst>
                                </p:cTn>
                              </p:par>
                              <p:par>
                                <p:cTn id="31" presetID="10" presetClass="entr" presetSubtype="0" fill="hold" nodeType="withEffect">
                                  <p:stCondLst>
                                    <p:cond delay="0"/>
                                  </p:stCondLst>
                                  <p:childTnLst>
                                    <p:set>
                                      <p:cBhvr>
                                        <p:cTn id="32" dur="1" fill="hold">
                                          <p:stCondLst>
                                            <p:cond delay="0"/>
                                          </p:stCondLst>
                                        </p:cTn>
                                        <p:tgtEl>
                                          <p:spTgt spid="1382"/>
                                        </p:tgtEl>
                                        <p:attrNameLst>
                                          <p:attrName>style.visibility</p:attrName>
                                        </p:attrNameLst>
                                      </p:cBhvr>
                                      <p:to>
                                        <p:strVal val="visible"/>
                                      </p:to>
                                    </p:set>
                                    <p:animEffect transition="in" filter="fade">
                                      <p:cBhvr>
                                        <p:cTn id="33" dur="1000"/>
                                        <p:tgtEl>
                                          <p:spTgt spid="1382"/>
                                        </p:tgtEl>
                                      </p:cBhvr>
                                    </p:animEffect>
                                  </p:childTnLst>
                                </p:cTn>
                              </p:par>
                              <p:par>
                                <p:cTn id="34" presetID="10" presetClass="entr" presetSubtype="0" fill="hold" nodeType="withEffect">
                                  <p:stCondLst>
                                    <p:cond delay="0"/>
                                  </p:stCondLst>
                                  <p:childTnLst>
                                    <p:set>
                                      <p:cBhvr>
                                        <p:cTn id="35" dur="1" fill="hold">
                                          <p:stCondLst>
                                            <p:cond delay="0"/>
                                          </p:stCondLst>
                                        </p:cTn>
                                        <p:tgtEl>
                                          <p:spTgt spid="1379"/>
                                        </p:tgtEl>
                                        <p:attrNameLst>
                                          <p:attrName>style.visibility</p:attrName>
                                        </p:attrNameLst>
                                      </p:cBhvr>
                                      <p:to>
                                        <p:strVal val="visible"/>
                                      </p:to>
                                    </p:set>
                                    <p:animEffect transition="in" filter="fade">
                                      <p:cBhvr>
                                        <p:cTn id="36" dur="1000"/>
                                        <p:tgtEl>
                                          <p:spTgt spid="1379"/>
                                        </p:tgtEl>
                                      </p:cBhvr>
                                    </p:animEffect>
                                  </p:childTnLst>
                                </p:cTn>
                              </p:par>
                              <p:par>
                                <p:cTn id="37" presetID="10" presetClass="entr" presetSubtype="0" fill="hold" nodeType="withEffect">
                                  <p:stCondLst>
                                    <p:cond delay="0"/>
                                  </p:stCondLst>
                                  <p:childTnLst>
                                    <p:set>
                                      <p:cBhvr>
                                        <p:cTn id="38" dur="1" fill="hold">
                                          <p:stCondLst>
                                            <p:cond delay="0"/>
                                          </p:stCondLst>
                                        </p:cTn>
                                        <p:tgtEl>
                                          <p:spTgt spid="1381"/>
                                        </p:tgtEl>
                                        <p:attrNameLst>
                                          <p:attrName>style.visibility</p:attrName>
                                        </p:attrNameLst>
                                      </p:cBhvr>
                                      <p:to>
                                        <p:strVal val="visible"/>
                                      </p:to>
                                    </p:set>
                                    <p:animEffect transition="in" filter="fade">
                                      <p:cBhvr>
                                        <p:cTn id="39" dur="1000"/>
                                        <p:tgtEl>
                                          <p:spTgt spid="1381"/>
                                        </p:tgtEl>
                                      </p:cBhvr>
                                    </p:animEffect>
                                  </p:childTnLst>
                                </p:cTn>
                              </p:par>
                              <p:par>
                                <p:cTn id="40" presetID="10" presetClass="entr" presetSubtype="0" fill="hold" nodeType="withEffect">
                                  <p:stCondLst>
                                    <p:cond delay="0"/>
                                  </p:stCondLst>
                                  <p:childTnLst>
                                    <p:set>
                                      <p:cBhvr>
                                        <p:cTn id="41" dur="1" fill="hold">
                                          <p:stCondLst>
                                            <p:cond delay="0"/>
                                          </p:stCondLst>
                                        </p:cTn>
                                        <p:tgtEl>
                                          <p:spTgt spid="1380"/>
                                        </p:tgtEl>
                                        <p:attrNameLst>
                                          <p:attrName>style.visibility</p:attrName>
                                        </p:attrNameLst>
                                      </p:cBhvr>
                                      <p:to>
                                        <p:strVal val="visible"/>
                                      </p:to>
                                    </p:set>
                                    <p:animEffect transition="in" filter="fade">
                                      <p:cBhvr>
                                        <p:cTn id="42" dur="1000"/>
                                        <p:tgtEl>
                                          <p:spTgt spid="138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7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392"/>
                                        </p:tgtEl>
                                        <p:attrNameLst>
                                          <p:attrName>style.visibility</p:attrName>
                                        </p:attrNameLst>
                                      </p:cBhvr>
                                      <p:to>
                                        <p:strVal val="visible"/>
                                      </p:to>
                                    </p:set>
                                    <p:animEffect transition="in" filter="fade">
                                      <p:cBhvr>
                                        <p:cTn id="53" dur="1000"/>
                                        <p:tgtEl>
                                          <p:spTgt spid="1392"/>
                                        </p:tgtEl>
                                      </p:cBhvr>
                                    </p:animEffect>
                                  </p:childTnLst>
                                </p:cTn>
                              </p:par>
                              <p:par>
                                <p:cTn id="54" presetID="10" presetClass="entr" presetSubtype="0" fill="hold" nodeType="withEffect">
                                  <p:stCondLst>
                                    <p:cond delay="0"/>
                                  </p:stCondLst>
                                  <p:childTnLst>
                                    <p:set>
                                      <p:cBhvr>
                                        <p:cTn id="55" dur="1" fill="hold">
                                          <p:stCondLst>
                                            <p:cond delay="0"/>
                                          </p:stCondLst>
                                        </p:cTn>
                                        <p:tgtEl>
                                          <p:spTgt spid="1383"/>
                                        </p:tgtEl>
                                        <p:attrNameLst>
                                          <p:attrName>style.visibility</p:attrName>
                                        </p:attrNameLst>
                                      </p:cBhvr>
                                      <p:to>
                                        <p:strVal val="visible"/>
                                      </p:to>
                                    </p:set>
                                    <p:animEffect transition="in" filter="fade">
                                      <p:cBhvr>
                                        <p:cTn id="56" dur="1000"/>
                                        <p:tgtEl>
                                          <p:spTgt spid="1383"/>
                                        </p:tgtEl>
                                      </p:cBhvr>
                                    </p:animEffect>
                                  </p:childTnLst>
                                </p:cTn>
                              </p:par>
                              <p:par>
                                <p:cTn id="57" presetID="10" presetClass="entr" presetSubtype="0" fill="hold" nodeType="withEffect">
                                  <p:stCondLst>
                                    <p:cond delay="0"/>
                                  </p:stCondLst>
                                  <p:childTnLst>
                                    <p:set>
                                      <p:cBhvr>
                                        <p:cTn id="58" dur="1" fill="hold">
                                          <p:stCondLst>
                                            <p:cond delay="0"/>
                                          </p:stCondLst>
                                        </p:cTn>
                                        <p:tgtEl>
                                          <p:spTgt spid="1384"/>
                                        </p:tgtEl>
                                        <p:attrNameLst>
                                          <p:attrName>style.visibility</p:attrName>
                                        </p:attrNameLst>
                                      </p:cBhvr>
                                      <p:to>
                                        <p:strVal val="visible"/>
                                      </p:to>
                                    </p:set>
                                    <p:animEffect transition="in" filter="fade">
                                      <p:cBhvr>
                                        <p:cTn id="59" dur="1000"/>
                                        <p:tgtEl>
                                          <p:spTgt spid="1384"/>
                                        </p:tgtEl>
                                      </p:cBhvr>
                                    </p:animEffect>
                                  </p:childTnLst>
                                </p:cTn>
                              </p:par>
                              <p:par>
                                <p:cTn id="60" presetID="10" presetClass="entr" presetSubtype="0" fill="hold" nodeType="withEffect">
                                  <p:stCondLst>
                                    <p:cond delay="0"/>
                                  </p:stCondLst>
                                  <p:childTnLst>
                                    <p:set>
                                      <p:cBhvr>
                                        <p:cTn id="61" dur="1" fill="hold">
                                          <p:stCondLst>
                                            <p:cond delay="0"/>
                                          </p:stCondLst>
                                        </p:cTn>
                                        <p:tgtEl>
                                          <p:spTgt spid="1386"/>
                                        </p:tgtEl>
                                        <p:attrNameLst>
                                          <p:attrName>style.visibility</p:attrName>
                                        </p:attrNameLst>
                                      </p:cBhvr>
                                      <p:to>
                                        <p:strVal val="visible"/>
                                      </p:to>
                                    </p:set>
                                    <p:animEffect transition="in" filter="fade">
                                      <p:cBhvr>
                                        <p:cTn id="62" dur="1000"/>
                                        <p:tgtEl>
                                          <p:spTgt spid="1386"/>
                                        </p:tgtEl>
                                      </p:cBhvr>
                                    </p:animEffect>
                                  </p:childTnLst>
                                </p:cTn>
                              </p:par>
                              <p:par>
                                <p:cTn id="63" presetID="10" presetClass="entr" presetSubtype="0" fill="hold" nodeType="withEffect">
                                  <p:stCondLst>
                                    <p:cond delay="0"/>
                                  </p:stCondLst>
                                  <p:childTnLst>
                                    <p:set>
                                      <p:cBhvr>
                                        <p:cTn id="64" dur="1" fill="hold">
                                          <p:stCondLst>
                                            <p:cond delay="0"/>
                                          </p:stCondLst>
                                        </p:cTn>
                                        <p:tgtEl>
                                          <p:spTgt spid="1385"/>
                                        </p:tgtEl>
                                        <p:attrNameLst>
                                          <p:attrName>style.visibility</p:attrName>
                                        </p:attrNameLst>
                                      </p:cBhvr>
                                      <p:to>
                                        <p:strVal val="visible"/>
                                      </p:to>
                                    </p:set>
                                    <p:animEffect transition="in" filter="fade">
                                      <p:cBhvr>
                                        <p:cTn id="65" dur="1000"/>
                                        <p:tgtEl>
                                          <p:spTgt spid="138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391"/>
                                        </p:tgtEl>
                                        <p:attrNameLst>
                                          <p:attrName>style.visibility</p:attrName>
                                        </p:attrNameLst>
                                      </p:cBhvr>
                                      <p:to>
                                        <p:strVal val="visible"/>
                                      </p:to>
                                    </p:set>
                                    <p:animEffect transition="in" filter="fade">
                                      <p:cBhvr>
                                        <p:cTn id="70" dur="1000"/>
                                        <p:tgtEl>
                                          <p:spTgt spid="1391"/>
                                        </p:tgtEl>
                                      </p:cBhvr>
                                    </p:animEffect>
                                  </p:childTnLst>
                                </p:cTn>
                              </p:par>
                              <p:par>
                                <p:cTn id="71" presetID="10" presetClass="entr" presetSubtype="0" fill="hold" nodeType="withEffect">
                                  <p:stCondLst>
                                    <p:cond delay="0"/>
                                  </p:stCondLst>
                                  <p:childTnLst>
                                    <p:set>
                                      <p:cBhvr>
                                        <p:cTn id="72" dur="1" fill="hold">
                                          <p:stCondLst>
                                            <p:cond delay="0"/>
                                          </p:stCondLst>
                                        </p:cTn>
                                        <p:tgtEl>
                                          <p:spTgt spid="1387"/>
                                        </p:tgtEl>
                                        <p:attrNameLst>
                                          <p:attrName>style.visibility</p:attrName>
                                        </p:attrNameLst>
                                      </p:cBhvr>
                                      <p:to>
                                        <p:strVal val="visible"/>
                                      </p:to>
                                    </p:set>
                                    <p:animEffect transition="in" filter="fade">
                                      <p:cBhvr>
                                        <p:cTn id="73" dur="1000"/>
                                        <p:tgtEl>
                                          <p:spTgt spid="1387"/>
                                        </p:tgtEl>
                                      </p:cBhvr>
                                    </p:animEffect>
                                  </p:childTnLst>
                                </p:cTn>
                              </p:par>
                              <p:par>
                                <p:cTn id="74" presetID="10" presetClass="entr" presetSubtype="0" fill="hold" nodeType="withEffect">
                                  <p:stCondLst>
                                    <p:cond delay="0"/>
                                  </p:stCondLst>
                                  <p:childTnLst>
                                    <p:set>
                                      <p:cBhvr>
                                        <p:cTn id="75" dur="1" fill="hold">
                                          <p:stCondLst>
                                            <p:cond delay="0"/>
                                          </p:stCondLst>
                                        </p:cTn>
                                        <p:tgtEl>
                                          <p:spTgt spid="1389"/>
                                        </p:tgtEl>
                                        <p:attrNameLst>
                                          <p:attrName>style.visibility</p:attrName>
                                        </p:attrNameLst>
                                      </p:cBhvr>
                                      <p:to>
                                        <p:strVal val="visible"/>
                                      </p:to>
                                    </p:set>
                                    <p:animEffect transition="in" filter="fade">
                                      <p:cBhvr>
                                        <p:cTn id="76" dur="1000"/>
                                        <p:tgtEl>
                                          <p:spTgt spid="1389"/>
                                        </p:tgtEl>
                                      </p:cBhvr>
                                    </p:animEffect>
                                  </p:childTnLst>
                                </p:cTn>
                              </p:par>
                              <p:par>
                                <p:cTn id="77" presetID="10" presetClass="entr" presetSubtype="0" fill="hold" nodeType="withEffect">
                                  <p:stCondLst>
                                    <p:cond delay="0"/>
                                  </p:stCondLst>
                                  <p:childTnLst>
                                    <p:set>
                                      <p:cBhvr>
                                        <p:cTn id="78" dur="1" fill="hold">
                                          <p:stCondLst>
                                            <p:cond delay="0"/>
                                          </p:stCondLst>
                                        </p:cTn>
                                        <p:tgtEl>
                                          <p:spTgt spid="1388"/>
                                        </p:tgtEl>
                                        <p:attrNameLst>
                                          <p:attrName>style.visibility</p:attrName>
                                        </p:attrNameLst>
                                      </p:cBhvr>
                                      <p:to>
                                        <p:strVal val="visible"/>
                                      </p:to>
                                    </p:set>
                                    <p:animEffect transition="in" filter="fade">
                                      <p:cBhvr>
                                        <p:cTn id="79" dur="1000"/>
                                        <p:tgtEl>
                                          <p:spTgt spid="1388"/>
                                        </p:tgtEl>
                                      </p:cBhvr>
                                    </p:animEffect>
                                  </p:childTnLst>
                                </p:cTn>
                              </p:par>
                              <p:par>
                                <p:cTn id="80" presetID="10" presetClass="entr" presetSubtype="0" fill="hold" nodeType="withEffect">
                                  <p:stCondLst>
                                    <p:cond delay="0"/>
                                  </p:stCondLst>
                                  <p:childTnLst>
                                    <p:set>
                                      <p:cBhvr>
                                        <p:cTn id="81" dur="1" fill="hold">
                                          <p:stCondLst>
                                            <p:cond delay="0"/>
                                          </p:stCondLst>
                                        </p:cTn>
                                        <p:tgtEl>
                                          <p:spTgt spid="1390"/>
                                        </p:tgtEl>
                                        <p:attrNameLst>
                                          <p:attrName>style.visibility</p:attrName>
                                        </p:attrNameLst>
                                      </p:cBhvr>
                                      <p:to>
                                        <p:strVal val="visible"/>
                                      </p:to>
                                    </p:set>
                                    <p:animEffect transition="in" filter="fade">
                                      <p:cBhvr>
                                        <p:cTn id="82" dur="1000"/>
                                        <p:tgtEl>
                                          <p:spTgt spid="1390"/>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nodeType="clickEffect">
                                  <p:stCondLst>
                                    <p:cond delay="0"/>
                                  </p:stCondLst>
                                  <p:childTnLst>
                                    <p:set>
                                      <p:cBhvr>
                                        <p:cTn id="86" dur="1" fill="hold">
                                          <p:stCondLst>
                                            <p:cond delay="0"/>
                                          </p:stCondLst>
                                        </p:cTn>
                                        <p:tgtEl>
                                          <p:spTgt spid="1395"/>
                                        </p:tgtEl>
                                        <p:attrNameLst>
                                          <p:attrName>style.visibility</p:attrName>
                                        </p:attrNameLst>
                                      </p:cBhvr>
                                      <p:to>
                                        <p:strVal val="visible"/>
                                      </p:to>
                                    </p:set>
                                    <p:anim calcmode="lin" valueType="num">
                                      <p:cBhvr additive="base">
                                        <p:cTn id="87" dur="500"/>
                                        <p:tgtEl>
                                          <p:spTgt spid="1395"/>
                                        </p:tgtEl>
                                        <p:attrNameLst>
                                          <p:attrName>ppt_w</p:attrName>
                                        </p:attrNameLst>
                                      </p:cBhvr>
                                      <p:tavLst>
                                        <p:tav tm="0">
                                          <p:val>
                                            <p:strVal val="0"/>
                                          </p:val>
                                        </p:tav>
                                        <p:tav tm="100000">
                                          <p:val>
                                            <p:strVal val="#ppt_w"/>
                                          </p:val>
                                        </p:tav>
                                      </p:tavLst>
                                    </p:anim>
                                    <p:anim calcmode="lin" valueType="num">
                                      <p:cBhvr additive="base">
                                        <p:cTn id="88" dur="500"/>
                                        <p:tgtEl>
                                          <p:spTgt spid="1395"/>
                                        </p:tgtEl>
                                        <p:attrNameLst>
                                          <p:attrName>ppt_h</p:attrName>
                                        </p:attrNameLst>
                                      </p:cBhvr>
                                      <p:tavLst>
                                        <p:tav tm="0">
                                          <p:val>
                                            <p:str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396"/>
                                        </p:tgtEl>
                                        <p:attrNameLst>
                                          <p:attrName>style.visibility</p:attrName>
                                        </p:attrNameLst>
                                      </p:cBhvr>
                                      <p:to>
                                        <p:strVal val="visible"/>
                                      </p:to>
                                    </p:set>
                                    <p:anim calcmode="lin" valueType="num">
                                      <p:cBhvr additive="base">
                                        <p:cTn id="93" dur="800"/>
                                        <p:tgtEl>
                                          <p:spTgt spid="1396"/>
                                        </p:tgtEl>
                                        <p:attrNameLst>
                                          <p:attrName>ppt_y</p:attrName>
                                        </p:attrNameLst>
                                      </p:cBhvr>
                                      <p:tavLst>
                                        <p:tav tm="0">
                                          <p:val>
                                            <p:strVal val="#ppt_y+1"/>
                                          </p:val>
                                        </p:tav>
                                        <p:tav tm="100000">
                                          <p:val>
                                            <p:strVal val="#ppt_y"/>
                                          </p:val>
                                        </p:tav>
                                      </p:tavLst>
                                    </p:anim>
                                  </p:childTnLst>
                                </p:cTn>
                              </p:par>
                              <p:par>
                                <p:cTn id="94" presetID="2" presetClass="entr" presetSubtype="4" fill="hold" nodeType="withEffect">
                                  <p:stCondLst>
                                    <p:cond delay="500"/>
                                  </p:stCondLst>
                                  <p:childTnLst>
                                    <p:set>
                                      <p:cBhvr>
                                        <p:cTn id="95" dur="1" fill="hold">
                                          <p:stCondLst>
                                            <p:cond delay="0"/>
                                          </p:stCondLst>
                                        </p:cTn>
                                        <p:tgtEl>
                                          <p:spTgt spid="1397"/>
                                        </p:tgtEl>
                                        <p:attrNameLst>
                                          <p:attrName>style.visibility</p:attrName>
                                        </p:attrNameLst>
                                      </p:cBhvr>
                                      <p:to>
                                        <p:strVal val="visible"/>
                                      </p:to>
                                    </p:set>
                                    <p:anim calcmode="lin" valueType="num">
                                      <p:cBhvr additive="base">
                                        <p:cTn id="96" dur="1000"/>
                                        <p:tgtEl>
                                          <p:spTgt spid="1397"/>
                                        </p:tgtEl>
                                        <p:attrNameLst>
                                          <p:attrName>ppt_y</p:attrName>
                                        </p:attrNameLst>
                                      </p:cBhvr>
                                      <p:tavLst>
                                        <p:tav tm="0">
                                          <p:val>
                                            <p:strVal val="#ppt_y+1"/>
                                          </p:val>
                                        </p:tav>
                                        <p:tav tm="100000">
                                          <p:val>
                                            <p:strVal val="#ppt_y"/>
                                          </p:val>
                                        </p:tav>
                                      </p:tavLst>
                                    </p:anim>
                                  </p:childTnLst>
                                </p:cTn>
                              </p:par>
                              <p:par>
                                <p:cTn id="97" presetID="2" presetClass="entr" presetSubtype="4" fill="hold" nodeType="withEffect">
                                  <p:stCondLst>
                                    <p:cond delay="1300"/>
                                  </p:stCondLst>
                                  <p:childTnLst>
                                    <p:set>
                                      <p:cBhvr>
                                        <p:cTn id="98" dur="1" fill="hold">
                                          <p:stCondLst>
                                            <p:cond delay="0"/>
                                          </p:stCondLst>
                                        </p:cTn>
                                        <p:tgtEl>
                                          <p:spTgt spid="1398"/>
                                        </p:tgtEl>
                                        <p:attrNameLst>
                                          <p:attrName>style.visibility</p:attrName>
                                        </p:attrNameLst>
                                      </p:cBhvr>
                                      <p:to>
                                        <p:strVal val="visible"/>
                                      </p:to>
                                    </p:set>
                                    <p:anim calcmode="lin" valueType="num">
                                      <p:cBhvr additive="base">
                                        <p:cTn id="99" dur="1000"/>
                                        <p:tgtEl>
                                          <p:spTgt spid="139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00"/>
                                        </p:tgtEl>
                                        <p:attrNameLst>
                                          <p:attrName>style.visibility</p:attrName>
                                        </p:attrNameLst>
                                      </p:cBhvr>
                                      <p:to>
                                        <p:strVal val="visible"/>
                                      </p:to>
                                    </p:set>
                                    <p:animEffect transition="in" filter="fade">
                                      <p:cBhvr>
                                        <p:cTn id="104" dur="500"/>
                                        <p:tgtEl>
                                          <p:spTgt spid="1400"/>
                                        </p:tgtEl>
                                      </p:cBhvr>
                                    </p:animEffect>
                                  </p:childTnLst>
                                </p:cTn>
                              </p:par>
                              <p:par>
                                <p:cTn id="105" presetID="10" presetClass="entr" presetSubtype="0" fill="hold" nodeType="withEffect">
                                  <p:stCondLst>
                                    <p:cond delay="0"/>
                                  </p:stCondLst>
                                  <p:childTnLst>
                                    <p:set>
                                      <p:cBhvr>
                                        <p:cTn id="106" dur="1" fill="hold">
                                          <p:stCondLst>
                                            <p:cond delay="0"/>
                                          </p:stCondLst>
                                        </p:cTn>
                                        <p:tgtEl>
                                          <p:spTgt spid="1399"/>
                                        </p:tgtEl>
                                        <p:attrNameLst>
                                          <p:attrName>style.visibility</p:attrName>
                                        </p:attrNameLst>
                                      </p:cBhvr>
                                      <p:to>
                                        <p:strVal val="visible"/>
                                      </p:to>
                                    </p:set>
                                    <p:animEffect transition="in" filter="fade">
                                      <p:cBhvr>
                                        <p:cTn id="107" dur="500"/>
                                        <p:tgtEl>
                                          <p:spTgt spid="1399"/>
                                        </p:tgtEl>
                                      </p:cBhvr>
                                    </p:animEffect>
                                  </p:childTnLst>
                                </p:cTn>
                              </p:par>
                              <p:par>
                                <p:cTn id="108" presetID="10" presetClass="entr" presetSubtype="0" fill="hold" nodeType="withEffect">
                                  <p:stCondLst>
                                    <p:cond delay="0"/>
                                  </p:stCondLst>
                                  <p:childTnLst>
                                    <p:set>
                                      <p:cBhvr>
                                        <p:cTn id="109" dur="1" fill="hold">
                                          <p:stCondLst>
                                            <p:cond delay="0"/>
                                          </p:stCondLst>
                                        </p:cTn>
                                        <p:tgtEl>
                                          <p:spTgt spid="1401"/>
                                        </p:tgtEl>
                                        <p:attrNameLst>
                                          <p:attrName>style.visibility</p:attrName>
                                        </p:attrNameLst>
                                      </p:cBhvr>
                                      <p:to>
                                        <p:strVal val="visible"/>
                                      </p:to>
                                    </p:set>
                                    <p:animEffect transition="in" filter="fade">
                                      <p:cBhvr>
                                        <p:cTn id="110" dur="500"/>
                                        <p:tgtEl>
                                          <p:spTgt spid="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63"/>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b="1" dirty="0">
                <a:solidFill>
                  <a:srgbClr val="FFC000"/>
                </a:solidFill>
                <a:latin typeface="Cooper Black" panose="0208090404030B020404" pitchFamily="18" charset="0"/>
                <a:ea typeface="Corben"/>
                <a:cs typeface="Corben"/>
                <a:sym typeface="Corben"/>
              </a:rPr>
              <a:t>Big Picture – Architecture </a:t>
            </a:r>
            <a:endParaRPr sz="2000" b="1" dirty="0">
              <a:solidFill>
                <a:srgbClr val="FFC000"/>
              </a:solidFill>
              <a:latin typeface="Cooper Black" panose="0208090404030B020404" pitchFamily="18" charset="0"/>
            </a:endParaRPr>
          </a:p>
        </p:txBody>
      </p:sp>
      <p:pic>
        <p:nvPicPr>
          <p:cNvPr id="1409" name="Google Shape;1409;p63"/>
          <p:cNvPicPr preferRelativeResize="0"/>
          <p:nvPr/>
        </p:nvPicPr>
        <p:blipFill rotWithShape="1">
          <a:blip r:embed="rId3">
            <a:alphaModFix/>
          </a:blip>
          <a:srcRect/>
          <a:stretch/>
        </p:blipFill>
        <p:spPr>
          <a:xfrm>
            <a:off x="1524398" y="1121213"/>
            <a:ext cx="9140030" cy="5087949"/>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21</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Projection Layer</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Service Definition and Binding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Create MDE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Business use case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MakeMyTrip.com- processor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Processor needs to create, update, delete a travel request through agency including all bookings and supplements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Approval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The manager would review the travel requests created by processor, can only change the booking fees and approve or reject the travel request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kumimoji="0" sz="18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Understanding projection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56"/>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structural point of view, a business object consists of a tree of entities (cds) that are linked in compositions. Every entity in this composition tree is an element that is modeled with CDS view entities. For our demo travel scenario we will implement 3 level composition tree.</a:t>
            </a:r>
            <a:endParaRPr sz="1800">
              <a:solidFill>
                <a:schemeClr val="dk1"/>
              </a:solidFill>
              <a:latin typeface="Calibri"/>
              <a:ea typeface="Calibri"/>
              <a:cs typeface="Calibri"/>
              <a:sym typeface="Calibri"/>
            </a:endParaRPr>
          </a:p>
        </p:txBody>
      </p:sp>
      <p:sp>
        <p:nvSpPr>
          <p:cNvPr id="1280" name="Google Shape;1280;p5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Object Definition</a:t>
            </a:r>
            <a:endParaRPr sz="3599" dirty="0">
              <a:solidFill>
                <a:srgbClr val="FFC000"/>
              </a:solidFill>
              <a:latin typeface="Cooper Black" panose="0208090404030B020404" pitchFamily="18" charset="0"/>
              <a:ea typeface="Corben"/>
              <a:cs typeface="Corben"/>
              <a:sym typeface="Corben"/>
            </a:endParaRPr>
          </a:p>
        </p:txBody>
      </p:sp>
      <p:sp>
        <p:nvSpPr>
          <p:cNvPr id="1283" name="Google Shape;1283;p56"/>
          <p:cNvSpPr/>
          <p:nvPr/>
        </p:nvSpPr>
        <p:spPr>
          <a:xfrm>
            <a:off x="3406050" y="2157172"/>
            <a:ext cx="2232248"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travel_m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(root entity)</a:t>
            </a:r>
            <a:endParaRPr dirty="0"/>
          </a:p>
        </p:txBody>
      </p:sp>
      <p:sp>
        <p:nvSpPr>
          <p:cNvPr id="1284" name="Google Shape;1284;p56"/>
          <p:cNvSpPr/>
          <p:nvPr/>
        </p:nvSpPr>
        <p:spPr>
          <a:xfrm>
            <a:off x="6118928" y="3429000"/>
            <a:ext cx="292781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booking_m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(child entity)</a:t>
            </a:r>
            <a:endParaRPr dirty="0"/>
          </a:p>
        </p:txBody>
      </p:sp>
      <p:sp>
        <p:nvSpPr>
          <p:cNvPr id="1285" name="Google Shape;1285;p56"/>
          <p:cNvSpPr/>
          <p:nvPr/>
        </p:nvSpPr>
        <p:spPr>
          <a:xfrm>
            <a:off x="8542684" y="4794633"/>
            <a:ext cx="328785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bookingsuppl_m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(child entity)</a:t>
            </a:r>
            <a:endParaRPr dirty="0"/>
          </a:p>
        </p:txBody>
      </p:sp>
      <p:cxnSp>
        <p:nvCxnSpPr>
          <p:cNvPr id="1286" name="Google Shape;1286;p56"/>
          <p:cNvCxnSpPr>
            <a:stCxn id="1287" idx="3"/>
            <a:endCxn id="1284" idx="0"/>
          </p:cNvCxnSpPr>
          <p:nvPr/>
        </p:nvCxnSpPr>
        <p:spPr>
          <a:xfrm>
            <a:off x="6022404" y="2618837"/>
            <a:ext cx="1560300" cy="810300"/>
          </a:xfrm>
          <a:prstGeom prst="bentConnector2">
            <a:avLst/>
          </a:prstGeom>
          <a:noFill/>
          <a:ln w="9525" cap="flat" cmpd="sng">
            <a:solidFill>
              <a:schemeClr val="accent1"/>
            </a:solidFill>
            <a:prstDash val="solid"/>
            <a:miter lim="800000"/>
            <a:headEnd type="none" w="sm" len="sm"/>
            <a:tailEnd type="none" w="sm" len="sm"/>
          </a:ln>
        </p:spPr>
      </p:cxnSp>
      <p:cxnSp>
        <p:nvCxnSpPr>
          <p:cNvPr id="1288" name="Google Shape;1288;p56"/>
          <p:cNvCxnSpPr>
            <a:stCxn id="1284" idx="3"/>
            <a:endCxn id="1285" idx="0"/>
          </p:cNvCxnSpPr>
          <p:nvPr/>
        </p:nvCxnSpPr>
        <p:spPr>
          <a:xfrm>
            <a:off x="9046739" y="3890665"/>
            <a:ext cx="1140000" cy="903900"/>
          </a:xfrm>
          <a:prstGeom prst="bentConnector2">
            <a:avLst/>
          </a:prstGeom>
          <a:noFill/>
          <a:ln w="9525" cap="flat" cmpd="sng">
            <a:solidFill>
              <a:schemeClr val="accent1"/>
            </a:solidFill>
            <a:prstDash val="solid"/>
            <a:miter lim="800000"/>
            <a:headEnd type="none" w="sm" len="sm"/>
            <a:tailEnd type="none" w="sm" len="sm"/>
          </a:ln>
        </p:spPr>
      </p:cxnSp>
      <p:sp>
        <p:nvSpPr>
          <p:cNvPr id="1287" name="Google Shape;1287;p56"/>
          <p:cNvSpPr/>
          <p:nvPr/>
        </p:nvSpPr>
        <p:spPr>
          <a:xfrm>
            <a:off x="5662364" y="2474821"/>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89" name="Google Shape;1289;p56"/>
          <p:cNvSpPr/>
          <p:nvPr/>
        </p:nvSpPr>
        <p:spPr>
          <a:xfrm>
            <a:off x="8974732" y="3746649"/>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0" name="Google Shape;1290;p56"/>
          <p:cNvSpPr/>
          <p:nvPr/>
        </p:nvSpPr>
        <p:spPr>
          <a:xfrm>
            <a:off x="2888090" y="1852392"/>
            <a:ext cx="9001000" cy="4056636"/>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1" name="Google Shape;1291;p56"/>
          <p:cNvSpPr/>
          <p:nvPr/>
        </p:nvSpPr>
        <p:spPr>
          <a:xfrm>
            <a:off x="2002215" y="3429000"/>
            <a:ext cx="923845" cy="648072"/>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2" name="Google Shape;1292;p56"/>
          <p:cNvSpPr txBox="1"/>
          <p:nvPr/>
        </p:nvSpPr>
        <p:spPr>
          <a:xfrm>
            <a:off x="609540" y="3331150"/>
            <a:ext cx="17772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Business Object</a:t>
            </a:r>
            <a:endParaRPr/>
          </a:p>
        </p:txBody>
      </p:sp>
      <p:sp>
        <p:nvSpPr>
          <p:cNvPr id="1293" name="Google Shape;1293;p56"/>
          <p:cNvSpPr txBox="1"/>
          <p:nvPr/>
        </p:nvSpPr>
        <p:spPr>
          <a:xfrm>
            <a:off x="6382444" y="2132856"/>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1..N</a:t>
            </a:r>
            <a:endParaRPr dirty="0"/>
          </a:p>
        </p:txBody>
      </p:sp>
      <p:sp>
        <p:nvSpPr>
          <p:cNvPr id="1294" name="Google Shape;1294;p56"/>
          <p:cNvSpPr txBox="1"/>
          <p:nvPr/>
        </p:nvSpPr>
        <p:spPr>
          <a:xfrm>
            <a:off x="9429750" y="3506858"/>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5072184-3A04-1131-119B-3F599F9932BA}"/>
              </a:ext>
            </a:extLst>
          </p:cNvPr>
          <p:cNvPicPr>
            <a:picLocks noChangeAspect="1"/>
          </p:cNvPicPr>
          <p:nvPr/>
        </p:nvPicPr>
        <p:blipFill>
          <a:blip r:embed="rId4"/>
          <a:stretch>
            <a:fillRect/>
          </a:stretch>
        </p:blipFill>
        <p:spPr>
          <a:xfrm>
            <a:off x="1689271" y="3524230"/>
            <a:ext cx="4153113" cy="2717940"/>
          </a:xfrm>
          <a:prstGeom prst="rect">
            <a:avLst/>
          </a:prstGeom>
        </p:spPr>
      </p:pic>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ECC93DCF-13D2-1C7C-853D-E27752467ACD}"/>
                  </a:ext>
                </a:extLst>
              </p14:cNvPr>
              <p14:cNvContentPartPr/>
              <p14:nvPr/>
            </p14:nvContentPartPr>
            <p14:xfrm>
              <a:off x="-527828" y="4995382"/>
              <a:ext cx="11520" cy="360"/>
            </p14:xfrm>
          </p:contentPart>
        </mc:Choice>
        <mc:Fallback xmlns="">
          <p:pic>
            <p:nvPicPr>
              <p:cNvPr id="39" name="Ink 38">
                <a:extLst>
                  <a:ext uri="{FF2B5EF4-FFF2-40B4-BE49-F238E27FC236}">
                    <a16:creationId xmlns:a16="http://schemas.microsoft.com/office/drawing/2014/main" id="{ECC93DCF-13D2-1C7C-853D-E27752467ACD}"/>
                  </a:ext>
                </a:extLst>
              </p:cNvPr>
              <p:cNvPicPr/>
              <p:nvPr/>
            </p:nvPicPr>
            <p:blipFill>
              <a:blip r:embed="rId6"/>
              <a:stretch>
                <a:fillRect/>
              </a:stretch>
            </p:blipFill>
            <p:spPr>
              <a:xfrm>
                <a:off x="-536828" y="4986742"/>
                <a:ext cx="29160" cy="1800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Fiori App – Processor</a:t>
            </a:r>
            <a:endParaRPr dirty="0"/>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Create, update, delete, copy travel</a:t>
            </a:r>
            <a:endParaRPr dirty="0"/>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Fiori App – Approver</a:t>
            </a:r>
            <a:endParaRPr dirty="0"/>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Display the travel request data</a:t>
            </a:r>
            <a:endParaRPr dirty="0"/>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definition</a:t>
            </a:r>
            <a:endParaRPr dirty="0"/>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2" name="Google Shape;1332;p59" descr="A green circle with a white tick in it&#10;&#10;Description automatically generated">
            <a:extLst>
              <a:ext uri="{FF2B5EF4-FFF2-40B4-BE49-F238E27FC236}">
                <a16:creationId xmlns:a16="http://schemas.microsoft.com/office/drawing/2014/main" id="{0429EB48-01CB-8827-1DBD-1E4A285610D4}"/>
              </a:ext>
            </a:extLst>
          </p:cNvPr>
          <p:cNvPicPr preferRelativeResize="0"/>
          <p:nvPr/>
        </p:nvPicPr>
        <p:blipFill rotWithShape="1">
          <a:blip r:embed="rId3">
            <a:alphaModFix/>
          </a:blip>
          <a:srcRect/>
          <a:stretch/>
        </p:blipFill>
        <p:spPr>
          <a:xfrm>
            <a:off x="4248150" y="4774394"/>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5B438A05-73EF-AD59-BFA5-51C58F538F0C}"/>
              </a:ext>
            </a:extLst>
          </p:cNvPr>
          <p:cNvPicPr preferRelativeResize="0"/>
          <p:nvPr/>
        </p:nvPicPr>
        <p:blipFill rotWithShape="1">
          <a:blip r:embed="rId3">
            <a:alphaModFix/>
          </a:blip>
          <a:srcRect/>
          <a:stretch/>
        </p:blipFill>
        <p:spPr>
          <a:xfrm>
            <a:off x="206141" y="4787163"/>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7422355-1774-9DE0-2251-4A53E956B500}"/>
              </a:ext>
            </a:extLst>
          </p:cNvPr>
          <p:cNvPicPr preferRelativeResize="0"/>
          <p:nvPr/>
        </p:nvPicPr>
        <p:blipFill rotWithShape="1">
          <a:blip r:embed="rId3">
            <a:alphaModFix/>
          </a:blip>
          <a:srcRect/>
          <a:stretch/>
        </p:blipFill>
        <p:spPr>
          <a:xfrm>
            <a:off x="177177" y="1371355"/>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C10CE5BA-4557-73E2-CBCC-B923B7D7C63A}"/>
              </a:ext>
            </a:extLst>
          </p:cNvPr>
          <p:cNvPicPr preferRelativeResize="0"/>
          <p:nvPr/>
        </p:nvPicPr>
        <p:blipFill rotWithShape="1">
          <a:blip r:embed="rId3">
            <a:alphaModFix/>
          </a:blip>
          <a:srcRect/>
          <a:stretch/>
        </p:blipFill>
        <p:spPr>
          <a:xfrm>
            <a:off x="3201513" y="1351763"/>
            <a:ext cx="457206" cy="4572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60"/>
          <p:cNvSpPr txBox="1"/>
          <p:nvPr/>
        </p:nvSpPr>
        <p:spPr>
          <a:xfrm>
            <a:off x="172422" y="139530"/>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398"/>
              <a:buFont typeface="Corben"/>
              <a:buNone/>
            </a:pPr>
            <a:r>
              <a:rPr lang="en-US" sz="3600" dirty="0">
                <a:solidFill>
                  <a:srgbClr val="FFC000"/>
                </a:solidFill>
                <a:latin typeface="Cooper Black" panose="0208090404030B020404" pitchFamily="18" charset="0"/>
                <a:ea typeface="Corben"/>
                <a:cs typeface="Corben"/>
                <a:sym typeface="Corben"/>
              </a:rPr>
              <a:t>SAP Fiori elements boosts SAP Fiori development efficiency</a:t>
            </a:r>
            <a:endParaRPr sz="2400" dirty="0">
              <a:solidFill>
                <a:srgbClr val="FFC000"/>
              </a:solidFill>
              <a:latin typeface="Cooper Black" panose="0208090404030B020404" pitchFamily="18" charset="0"/>
            </a:endParaRPr>
          </a:p>
        </p:txBody>
      </p:sp>
      <p:pic>
        <p:nvPicPr>
          <p:cNvPr id="1355" name="Google Shape;1355;p60"/>
          <p:cNvPicPr preferRelativeResize="0"/>
          <p:nvPr/>
        </p:nvPicPr>
        <p:blipFill rotWithShape="1">
          <a:blip r:embed="rId3">
            <a:alphaModFix/>
          </a:blip>
          <a:srcRect l="1412"/>
          <a:stretch/>
        </p:blipFill>
        <p:spPr>
          <a:xfrm>
            <a:off x="172421" y="972235"/>
            <a:ext cx="11922501" cy="5319486"/>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61"/>
          <p:cNvSpPr txBox="1"/>
          <p:nvPr/>
        </p:nvSpPr>
        <p:spPr>
          <a:xfrm>
            <a:off x="172422" y="166826"/>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SAP Fiori elements prioritizes efficiency over flexibility</a:t>
            </a:r>
            <a:endParaRPr sz="2000" dirty="0">
              <a:solidFill>
                <a:srgbClr val="FFC000"/>
              </a:solidFill>
              <a:latin typeface="Cooper Black" panose="0208090404030B020404" pitchFamily="18" charset="0"/>
            </a:endParaRPr>
          </a:p>
        </p:txBody>
      </p:sp>
      <p:pic>
        <p:nvPicPr>
          <p:cNvPr id="1363" name="Google Shape;1363;p61"/>
          <p:cNvPicPr preferRelativeResize="0"/>
          <p:nvPr/>
        </p:nvPicPr>
        <p:blipFill rotWithShape="1">
          <a:blip r:embed="rId3">
            <a:alphaModFix/>
          </a:blip>
          <a:srcRect/>
          <a:stretch/>
        </p:blipFill>
        <p:spPr>
          <a:xfrm>
            <a:off x="1718296" y="1028789"/>
            <a:ext cx="9097273" cy="5240912"/>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8470</TotalTime>
  <Words>720</Words>
  <Application>Microsoft Office PowerPoint</Application>
  <PresentationFormat>Custom</PresentationFormat>
  <Paragraphs>116</Paragraphs>
  <Slides>14</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Amasis MT Pro Black</vt:lpstr>
      <vt:lpstr>Arial</vt:lpstr>
      <vt:lpstr>Arial Black</vt:lpstr>
      <vt:lpstr>Calibri</vt:lpstr>
      <vt:lpstr>Cambria</vt:lpstr>
      <vt:lpstr>Cooper Black</vt:lpstr>
      <vt:lpstr>Corben</vt:lpstr>
      <vt:lpstr>Quattrocento Sans</vt:lpstr>
      <vt:lpstr>Segoe UI</vt:lpstr>
      <vt:lpstr>Segoe UI Light</vt:lpstr>
      <vt:lpstr>Office Theme</vt:lpstr>
      <vt:lpstr>1_Office Theme</vt:lpstr>
      <vt:lpstr>SAP BTP RAP Training</vt:lpstr>
      <vt:lpstr>PowerPoint Presentation</vt:lpstr>
      <vt:lpstr>Agenda – Day 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329</cp:revision>
  <dcterms:created xsi:type="dcterms:W3CDTF">2013-09-12T13:05:01Z</dcterms:created>
  <dcterms:modified xsi:type="dcterms:W3CDTF">2025-05-15T07:41:32Z</dcterms:modified>
</cp:coreProperties>
</file>