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2" r:id="rId3"/>
  </p:sldMasterIdLst>
  <p:notesMasterIdLst>
    <p:notesMasterId r:id="rId18"/>
  </p:notesMasterIdLst>
  <p:sldIdLst>
    <p:sldId id="276" r:id="rId4"/>
    <p:sldId id="4122" r:id="rId5"/>
    <p:sldId id="277" r:id="rId6"/>
    <p:sldId id="425" r:id="rId7"/>
    <p:sldId id="1210" r:id="rId8"/>
    <p:sldId id="321" r:id="rId9"/>
    <p:sldId id="1211" r:id="rId10"/>
    <p:sldId id="1186" r:id="rId11"/>
    <p:sldId id="1187" r:id="rId12"/>
    <p:sldId id="1188" r:id="rId13"/>
    <p:sldId id="1189" r:id="rId14"/>
    <p:sldId id="282" r:id="rId15"/>
    <p:sldId id="280" r:id="rId16"/>
    <p:sldId id="471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9" name="Google Shape;1469;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9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950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758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8137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5216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234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27765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69670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766235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5531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589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344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63769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4522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3460113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4346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8696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25112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1705719"/>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8" r:id="rId4"/>
    <p:sldLayoutId id="2147483679" r:id="rId5"/>
    <p:sldLayoutId id="2147483680" r:id="rId6"/>
    <p:sldLayoutId id="2147483681"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3800378"/>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tif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4.tiff"/><Relationship Id="rId5" Type="http://schemas.openxmlformats.org/officeDocument/2006/relationships/image" Target="../media/image13.tiff"/><Relationship Id="rId4" Type="http://schemas.openxmlformats.org/officeDocument/2006/relationships/image" Target="../media/image12.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711.png"/><Relationship Id="rId5" Type="http://schemas.openxmlformats.org/officeDocument/2006/relationships/customXml" Target="../ink/ink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5" Type="http://schemas.openxmlformats.org/officeDocument/2006/relationships/image" Target="../media/image7.png"/><Relationship Id="rId4" Type="http://schemas.openxmlformats.org/officeDocument/2006/relationships/hyperlink" Target="https://ui5.sap.com/#/topic/1cf5c7f5b81c4cb3ba98fd14314d450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BAP_PLATFORM_NEW/fc4c71aa50014fd1b43721701471913d/761d389302e8463a9c3509907f22f22f.html?q=behavior%20definition#loio761d389302e8463a9c3509907f22f22f__impl_strict_transAc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operation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from Root entity and by the key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the root entity with its composition child (travel and booking together)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read operation always either returns a RESULT 🡺 capture in a internal table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OR returns an error table called as FAILED 🡺 capture in a internal table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AND returns an table of messages as REPORTED 🡺 capture in a internal table (other messages)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If we use second option we can specify the associated entity using \_AssociationName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ENTITIES OF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RootEntityName</a:t>
            </a: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ENTITY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EntityAlias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FROM keys ---(primary key value)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RESULT lt_result</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BY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\_Composition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FROM child_keys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RESULT lt_result_child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FAILED lt_failed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REPORTED lt_reported.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Syntax for EML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18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MODIFY ENTITY OF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EntityName</a:t>
            </a: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 AS alias_name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ENTITY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EntityName</a:t>
            </a:r>
            <a:endParaRPr kumimoji="0" sz="2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CREATE FROM lt_create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UPDATE FROM lt_update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DELETE FROM lt_delete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CREATE BY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\_AssociationName</a:t>
            </a: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 FROM lt_instance_cba</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RESULT lt_result</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FAILED lt_failed</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REPORTED lt_messages</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MAPPED lt_mapped.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Update and Delete operations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14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22</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923982"/>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Complete MDE for Booking and Supplement</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Behavior Definition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Early Numbering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Business use case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MakeMyTrip.com- processor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Processor needs to create, update, delete a travel request through agency including all bookings and supplements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Approval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The manager would review the travel requests created by processor, can only change the booking fees and approve or reject the travel request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Fiori App – Processor</a:t>
            </a:r>
            <a:endParaRPr dirty="0"/>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Create, update, delete, copy travel</a:t>
            </a:r>
            <a:endParaRPr dirty="0"/>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Fiori App – Approver</a:t>
            </a:r>
            <a:endParaRPr dirty="0"/>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Display the travel request data</a:t>
            </a:r>
            <a:endParaRPr dirty="0"/>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definition</a:t>
            </a:r>
            <a:endParaRPr dirty="0"/>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2" name="Google Shape;1332;p59" descr="A green circle with a white tick in it&#10;&#10;Description automatically generated">
            <a:extLst>
              <a:ext uri="{FF2B5EF4-FFF2-40B4-BE49-F238E27FC236}">
                <a16:creationId xmlns:a16="http://schemas.microsoft.com/office/drawing/2014/main" id="{0429EB48-01CB-8827-1DBD-1E4A285610D4}"/>
              </a:ext>
            </a:extLst>
          </p:cNvPr>
          <p:cNvPicPr preferRelativeResize="0"/>
          <p:nvPr/>
        </p:nvPicPr>
        <p:blipFill rotWithShape="1">
          <a:blip r:embed="rId3">
            <a:alphaModFix/>
          </a:blip>
          <a:srcRect/>
          <a:stretch/>
        </p:blipFill>
        <p:spPr>
          <a:xfrm>
            <a:off x="4248150" y="4774394"/>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5B438A05-73EF-AD59-BFA5-51C58F538F0C}"/>
              </a:ext>
            </a:extLst>
          </p:cNvPr>
          <p:cNvPicPr preferRelativeResize="0"/>
          <p:nvPr/>
        </p:nvPicPr>
        <p:blipFill rotWithShape="1">
          <a:blip r:embed="rId3">
            <a:alphaModFix/>
          </a:blip>
          <a:srcRect/>
          <a:stretch/>
        </p:blipFill>
        <p:spPr>
          <a:xfrm>
            <a:off x="206141" y="4787163"/>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7422355-1774-9DE0-2251-4A53E956B500}"/>
              </a:ext>
            </a:extLst>
          </p:cNvPr>
          <p:cNvPicPr preferRelativeResize="0"/>
          <p:nvPr/>
        </p:nvPicPr>
        <p:blipFill rotWithShape="1">
          <a:blip r:embed="rId3">
            <a:alphaModFix/>
          </a:blip>
          <a:srcRect/>
          <a:stretch/>
        </p:blipFill>
        <p:spPr>
          <a:xfrm>
            <a:off x="177177" y="1371355"/>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C10CE5BA-4557-73E2-CBCC-B923B7D7C63A}"/>
              </a:ext>
            </a:extLst>
          </p:cNvPr>
          <p:cNvPicPr preferRelativeResize="0"/>
          <p:nvPr/>
        </p:nvPicPr>
        <p:blipFill rotWithShape="1">
          <a:blip r:embed="rId3">
            <a:alphaModFix/>
          </a:blip>
          <a:srcRect/>
          <a:stretch/>
        </p:blipFill>
        <p:spPr>
          <a:xfrm>
            <a:off x="3201513" y="1351763"/>
            <a:ext cx="457206" cy="4572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kumimoji="0" sz="2399"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kumimoji="0" sz="2399"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@UI.SelectionField – Create filter fields on screen 1 (List Report)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@UI.LineItem – Create Columns on first Screen (Table area on list report)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@UI.HeaderInfo – Provide title to the table and arrange header for the object page (second screen)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@UI.Facets – To create tabs on the object page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@UI.Identification – can only be one, Configure default fields on object page (inside facet)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@UI.FieldGroup – To create field groups (group of fields) in a block with label and text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@UI.datapoint – to create a single value to be displayed in a chart or on top of page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@UI.Chart – to create a chart with a particular chart type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2" name="Google Shape;1472;p69"/>
          <p:cNvSpPr txBox="1"/>
          <p:nvPr/>
        </p:nvSpPr>
        <p:spPr>
          <a:xfrm>
            <a:off x="224979" y="788088"/>
            <a:ext cx="11806237" cy="369331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Behavior definition describes the behavior of the business object in terms of what operations are allowed for our entire BO. If the BO consists of multiple entities (e.g. Travel, Booking, Booking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Suppl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there is exactly one BDEF which exist for this business object.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BDEF will have exactly same name as your root entity, you are not allowed to change the name. We can test our business object once the behavior definition is created. The RAP framework will auto generate all the necessary code behind the scenes to handle the CURD (Create, Update, Read, and Delete) operations on our BO.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Based on the BDEF, the RAP framework will decide whether it’s a managed or unmanaged scenario. In addition to CURD, we can also maintain the actions, determinations,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prechecks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validations, draft availability, draft actions etc. as part of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behaviour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definition.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name of BDEF is always same name as your BO.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https://help.sap.com/docs/ABAP_PLATFORM_NEW/fc4c71aa50014fd1b43721701471913d/761d389302e8463a9c3509907f22f22f.html?q=behavior%20definition#loio761d389302e8463a9c3509907f22f22f__impl_strict_transAct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473" name="Google Shape;1473;p6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Behavior Definition (BDEF)</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476" name="Google Shape;1476;p69"/>
          <p:cNvSpPr/>
          <p:nvPr/>
        </p:nvSpPr>
        <p:spPr>
          <a:xfrm>
            <a:off x="989883"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Business Object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FFFFFF"/>
                </a:solidFill>
                <a:effectLst/>
                <a:uLnTx/>
                <a:uFillTx/>
                <a:latin typeface="Calibri"/>
                <a:ea typeface="Calibri"/>
                <a:cs typeface="Calibri"/>
                <a:sym typeface="Calibri"/>
              </a:rPr>
              <a:t>Travel(root)+Booking+Booking Suppl</a:t>
            </a:r>
            <a:endParaRPr kumimoji="0" sz="1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477" name="Google Shape;1477;p69"/>
          <p:cNvSpPr/>
          <p:nvPr/>
        </p:nvSpPr>
        <p:spPr>
          <a:xfrm>
            <a:off x="7542611" y="4733049"/>
            <a:ext cx="2880320" cy="151216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Behaviour Definition</a:t>
            </a:r>
            <a:endParaRPr kumimoji="0" sz="14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478" name="Google Shape;1478;p69"/>
          <p:cNvCxnSpPr>
            <a:stCxn id="1476" idx="3"/>
            <a:endCxn id="1477" idx="1"/>
          </p:cNvCxnSpPr>
          <p:nvPr/>
        </p:nvCxnSpPr>
        <p:spPr>
          <a:xfrm>
            <a:off x="3870203" y="5489133"/>
            <a:ext cx="3672300" cy="0"/>
          </a:xfrm>
          <a:prstGeom prst="straightConnector1">
            <a:avLst/>
          </a:prstGeom>
          <a:noFill/>
          <a:ln w="9525" cap="flat" cmpd="sng">
            <a:solidFill>
              <a:schemeClr val="accent1"/>
            </a:solidFill>
            <a:prstDash val="solid"/>
            <a:miter lim="800000"/>
            <a:headEnd type="none" w="sm" len="sm"/>
            <a:tailEnd type="none" w="sm" len="sm"/>
          </a:ln>
        </p:spPr>
      </p:cxnSp>
      <p:sp>
        <p:nvSpPr>
          <p:cNvPr id="1479" name="Google Shape;1479;p69"/>
          <p:cNvSpPr txBox="1"/>
          <p:nvPr/>
        </p:nvSpPr>
        <p:spPr>
          <a:xfrm>
            <a:off x="3942211" y="4949073"/>
            <a:ext cx="360040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000000"/>
                </a:solidFill>
                <a:effectLst/>
                <a:uLnTx/>
                <a:uFillTx/>
                <a:latin typeface="Calibri"/>
                <a:ea typeface="Calibri"/>
                <a:cs typeface="Calibri"/>
                <a:sym typeface="Calibri"/>
              </a:rPr>
              <a:t>1		      0..1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%CID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a:t>
            </a:r>
            <a:r>
              <a:rPr kumimoji="0" lang="en-US" sz="1800" b="1" i="0" u="none" strike="noStrike" kern="0" cap="none" spc="0" normalizeH="0" baseline="0" noProof="0" dirty="0" err="1">
                <a:ln>
                  <a:noFill/>
                </a:ln>
                <a:solidFill>
                  <a:srgbClr val="000000"/>
                </a:solidFill>
                <a:effectLst/>
                <a:uLnTx/>
                <a:uFillTx/>
                <a:latin typeface="Calibri"/>
                <a:ea typeface="Calibri"/>
                <a:cs typeface="Calibri"/>
                <a:sym typeface="Calibri"/>
              </a:rPr>
              <a:t>tkey</a:t>
            </a: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For a single operation like Edit, Delete inside the object page, we will also receive the key of the object which we are editing or deleting.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1"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Framework Generated IDs</a:t>
            </a:r>
            <a:endParaRPr kumimoji="0" sz="3599" b="1"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Use cases: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Consumption of RAP functionality in Plain ABAP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Testing purpose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Build special business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Generate test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For integration with classic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EML – Entity Manipulation Language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93122"/>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8471</TotalTime>
  <Words>1550</Words>
  <Application>Microsoft Office PowerPoint</Application>
  <PresentationFormat>Custom</PresentationFormat>
  <Paragraphs>154</Paragraphs>
  <Slides>14</Slides>
  <Notes>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Amasis MT Pro Black</vt:lpstr>
      <vt:lpstr>Arial</vt:lpstr>
      <vt:lpstr>Arial Black</vt:lpstr>
      <vt:lpstr>Calibri</vt:lpstr>
      <vt:lpstr>Cambria</vt:lpstr>
      <vt:lpstr>Cooper Black</vt:lpstr>
      <vt:lpstr>Corben</vt:lpstr>
      <vt:lpstr>Quattrocento Sans</vt:lpstr>
      <vt:lpstr>Segoe UI</vt:lpstr>
      <vt:lpstr>Segoe UI Light</vt:lpstr>
      <vt:lpstr>Office Theme</vt:lpstr>
      <vt:lpstr>1_Office Theme</vt:lpstr>
      <vt:lpstr>4_Office Theme</vt:lpstr>
      <vt:lpstr>SAP BTP RAP Training</vt:lpstr>
      <vt:lpstr>PowerPoint Presentation</vt:lpstr>
      <vt:lpstr>Agenda – Day 22</vt:lpstr>
      <vt:lpstr>PowerPoint Presentation</vt:lpstr>
      <vt:lpstr>PowerPoint Presentation</vt:lpstr>
      <vt:lpstr>Annotation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332</cp:revision>
  <dcterms:created xsi:type="dcterms:W3CDTF">2013-09-12T13:05:01Z</dcterms:created>
  <dcterms:modified xsi:type="dcterms:W3CDTF">2025-05-15T07:44:57Z</dcterms:modified>
</cp:coreProperties>
</file>