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18"/>
  </p:notesMasterIdLst>
  <p:sldIdLst>
    <p:sldId id="276" r:id="rId3"/>
    <p:sldId id="4122" r:id="rId4"/>
    <p:sldId id="277" r:id="rId5"/>
    <p:sldId id="1035" r:id="rId6"/>
    <p:sldId id="1037" r:id="rId7"/>
    <p:sldId id="1038" r:id="rId8"/>
    <p:sldId id="1043" r:id="rId9"/>
    <p:sldId id="1044" r:id="rId10"/>
    <p:sldId id="1045" r:id="rId11"/>
    <p:sldId id="1046" r:id="rId12"/>
    <p:sldId id="1047" r:id="rId13"/>
    <p:sldId id="1048" r:id="rId14"/>
    <p:sldId id="282" r:id="rId15"/>
    <p:sldId id="280" r:id="rId16"/>
    <p:sldId id="4711"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5033" autoAdjust="0"/>
  </p:normalViewPr>
  <p:slideViewPr>
    <p:cSldViewPr>
      <p:cViewPr varScale="1">
        <p:scale>
          <a:sx n="102" d="100"/>
          <a:sy n="102" d="100"/>
        </p:scale>
        <p:origin x="640" y="28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932994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4026558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75458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105349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41678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15483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86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5/6/2025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5384235"/>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hyperlink" Target="http://www.dribbble.com/"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0.tiff"/><Relationship Id="rId5" Type="http://schemas.openxmlformats.org/officeDocument/2006/relationships/image" Target="../media/image9.tiff"/><Relationship Id="rId4" Type="http://schemas.openxmlformats.org/officeDocument/2006/relationships/image" Target="../media/image8.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RAP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18</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VDM – Virtual data modeling</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VDM is not mandatory, even if you skip VDM, your view/entities are just fine. This is a </a:t>
            </a:r>
            <a:r>
              <a:rPr kumimoji="0" lang="en-IN" sz="1800" b="1" i="0" u="none" strike="noStrike" kern="0" cap="none" spc="0" normalizeH="0" baseline="0" noProof="0" dirty="0">
                <a:ln>
                  <a:noFill/>
                </a:ln>
                <a:solidFill>
                  <a:srgbClr val="000000"/>
                </a:solidFill>
                <a:effectLst/>
                <a:uLnTx/>
                <a:uFillTx/>
                <a:latin typeface="Arial"/>
                <a:cs typeface="Arial"/>
                <a:sym typeface="Arial"/>
              </a:rPr>
              <a:t>gold standard or Best Practice </a:t>
            </a:r>
            <a:r>
              <a:rPr kumimoji="0" lang="en-IN" sz="1800" b="0" i="0" u="none" strike="noStrike" kern="0" cap="none" spc="0" normalizeH="0" baseline="0" noProof="0" dirty="0">
                <a:ln>
                  <a:noFill/>
                </a:ln>
                <a:solidFill>
                  <a:srgbClr val="000000"/>
                </a:solidFill>
                <a:effectLst/>
                <a:uLnTx/>
                <a:uFillTx/>
                <a:latin typeface="Arial"/>
                <a:cs typeface="Arial"/>
                <a:sym typeface="Arial"/>
              </a:rPr>
              <a:t>to create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entities in SAP S/4HANA solution. It brings the standardization to our CDS development and increase reusability of our views.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If a colleague build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views in a company and take holiday or leave the company, how would we know the purpose this view?</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When SAP deliver standard CDS views to us, SAP do not provide the mobile number of their developers, so how you know whether you can reuse their view or not?</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We need to follow common naming convention in a project as a best practice.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We need to avoid creating duplicate views for same purpose.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VDM is a technical guidance for S/4HANA CDS developers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is represented by annotation </a:t>
            </a:r>
            <a:r>
              <a:rPr kumimoji="0" lang="en-IN" sz="1800" b="1" i="0" u="none" strike="noStrike" kern="0" cap="none" spc="0" normalizeH="0" baseline="0" noProof="0" dirty="0">
                <a:ln>
                  <a:noFill/>
                </a:ln>
                <a:solidFill>
                  <a:srgbClr val="000000"/>
                </a:solidFill>
                <a:effectLst/>
                <a:uLnTx/>
                <a:uFillTx/>
                <a:latin typeface="Arial"/>
                <a:cs typeface="Arial"/>
                <a:sym typeface="Arial"/>
              </a:rPr>
              <a:t>@VDM</a:t>
            </a:r>
            <a:r>
              <a:rPr kumimoji="0" lang="en-IN" sz="1800" b="0" i="0" u="none" strike="noStrike" kern="0" cap="none" spc="0" normalizeH="0" baseline="0" noProof="0" dirty="0">
                <a:ln>
                  <a:noFill/>
                </a:ln>
                <a:solidFill>
                  <a:srgbClr val="000000"/>
                </a:solidFill>
                <a:effectLst/>
                <a:uLnTx/>
                <a:uFillTx/>
                <a:latin typeface="Arial"/>
                <a:cs typeface="Arial"/>
                <a:sym typeface="Arial"/>
              </a:rPr>
              <a:t> which is kept at the top of the view</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VDM classify our views in different categories as explained in next slide.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210626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VDM</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7" name="Rectangle 6">
            <a:extLst>
              <a:ext uri="{FF2B5EF4-FFF2-40B4-BE49-F238E27FC236}">
                <a16:creationId xmlns:a16="http://schemas.microsoft.com/office/drawing/2014/main" id="{A0DB6BD9-BE3B-053B-5191-03883CF68151}"/>
              </a:ext>
            </a:extLst>
          </p:cNvPr>
          <p:cNvSpPr/>
          <p:nvPr/>
        </p:nvSpPr>
        <p:spPr>
          <a:xfrm>
            <a:off x="189756" y="76470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Private Views</a:t>
            </a:r>
          </a:p>
        </p:txBody>
      </p:sp>
      <p:sp>
        <p:nvSpPr>
          <p:cNvPr id="8" name="Rectangle 7">
            <a:extLst>
              <a:ext uri="{FF2B5EF4-FFF2-40B4-BE49-F238E27FC236}">
                <a16:creationId xmlns:a16="http://schemas.microsoft.com/office/drawing/2014/main" id="{108E6E7C-A657-E0DD-886B-ED9BED4443C7}"/>
              </a:ext>
            </a:extLst>
          </p:cNvPr>
          <p:cNvSpPr/>
          <p:nvPr/>
        </p:nvSpPr>
        <p:spPr>
          <a:xfrm>
            <a:off x="4258208" y="13545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Interface Views</a:t>
            </a:r>
          </a:p>
        </p:txBody>
      </p:sp>
      <p:sp>
        <p:nvSpPr>
          <p:cNvPr id="9" name="Rectangle 8">
            <a:extLst>
              <a:ext uri="{FF2B5EF4-FFF2-40B4-BE49-F238E27FC236}">
                <a16:creationId xmlns:a16="http://schemas.microsoft.com/office/drawing/2014/main" id="{08361255-4363-05E7-4B3C-4752D1717DDA}"/>
              </a:ext>
            </a:extLst>
          </p:cNvPr>
          <p:cNvSpPr/>
          <p:nvPr/>
        </p:nvSpPr>
        <p:spPr>
          <a:xfrm>
            <a:off x="8326660" y="76470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Consumption views</a:t>
            </a:r>
          </a:p>
        </p:txBody>
      </p:sp>
      <p:sp>
        <p:nvSpPr>
          <p:cNvPr id="10" name="Rectangle 9">
            <a:extLst>
              <a:ext uri="{FF2B5EF4-FFF2-40B4-BE49-F238E27FC236}">
                <a16:creationId xmlns:a16="http://schemas.microsoft.com/office/drawing/2014/main" id="{65E24374-BD22-F1E6-5607-0773BB1BE073}"/>
              </a:ext>
            </a:extLst>
          </p:cNvPr>
          <p:cNvSpPr/>
          <p:nvPr/>
        </p:nvSpPr>
        <p:spPr>
          <a:xfrm>
            <a:off x="4030759" y="1194767"/>
            <a:ext cx="1584176" cy="5801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Basic</a:t>
            </a:r>
          </a:p>
        </p:txBody>
      </p:sp>
      <p:sp>
        <p:nvSpPr>
          <p:cNvPr id="11" name="Rectangle 10">
            <a:extLst>
              <a:ext uri="{FF2B5EF4-FFF2-40B4-BE49-F238E27FC236}">
                <a16:creationId xmlns:a16="http://schemas.microsoft.com/office/drawing/2014/main" id="{2E1BF836-A9C7-7623-3E54-42B2901E52B7}"/>
              </a:ext>
            </a:extLst>
          </p:cNvPr>
          <p:cNvSpPr/>
          <p:nvPr/>
        </p:nvSpPr>
        <p:spPr>
          <a:xfrm>
            <a:off x="5847344" y="1194767"/>
            <a:ext cx="1872208" cy="5801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Composite</a:t>
            </a:r>
          </a:p>
        </p:txBody>
      </p:sp>
      <p:cxnSp>
        <p:nvCxnSpPr>
          <p:cNvPr id="13" name="Straight Connector 12">
            <a:extLst>
              <a:ext uri="{FF2B5EF4-FFF2-40B4-BE49-F238E27FC236}">
                <a16:creationId xmlns:a16="http://schemas.microsoft.com/office/drawing/2014/main" id="{4FEC33BE-B901-F3C1-638F-905CF9127679}"/>
              </a:ext>
            </a:extLst>
          </p:cNvPr>
          <p:cNvCxnSpPr/>
          <p:nvPr/>
        </p:nvCxnSpPr>
        <p:spPr>
          <a:xfrm>
            <a:off x="3718148" y="386186"/>
            <a:ext cx="0" cy="616124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187E8293-0B0B-7C52-166D-A21A69784627}"/>
              </a:ext>
            </a:extLst>
          </p:cNvPr>
          <p:cNvCxnSpPr/>
          <p:nvPr/>
        </p:nvCxnSpPr>
        <p:spPr>
          <a:xfrm>
            <a:off x="8038628" y="247687"/>
            <a:ext cx="0" cy="616124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55FF4776-3CB7-22D7-7B98-ACFF5B632D7B}"/>
              </a:ext>
            </a:extLst>
          </p:cNvPr>
          <p:cNvSpPr txBox="1"/>
          <p:nvPr/>
        </p:nvSpPr>
        <p:spPr>
          <a:xfrm>
            <a:off x="189756" y="1916832"/>
            <a:ext cx="3312368" cy="304698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Starts with P_</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We should never use this view to build a View on View</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We should never reuse this view</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Because a developer who created is trying to convey that, this view contract can change anytime</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@VDM.private: true</a:t>
            </a:r>
          </a:p>
        </p:txBody>
      </p:sp>
      <p:sp>
        <p:nvSpPr>
          <p:cNvPr id="91" name="TextBox 90">
            <a:extLst>
              <a:ext uri="{FF2B5EF4-FFF2-40B4-BE49-F238E27FC236}">
                <a16:creationId xmlns:a16="http://schemas.microsoft.com/office/drawing/2014/main" id="{5ED5404F-FBFB-1127-A447-C5BB1D73190A}"/>
              </a:ext>
            </a:extLst>
          </p:cNvPr>
          <p:cNvSpPr txBox="1"/>
          <p:nvPr/>
        </p:nvSpPr>
        <p:spPr>
          <a:xfrm>
            <a:off x="3876267" y="1968548"/>
            <a:ext cx="4018341" cy="427809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Starts with I_</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They are actually used for Reuse purpose. You can freely use them in your own views.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SAP delivers standard Interface views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These views are built on top of I, P, or tables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Basic interface view is solely created using Pure master, Pure Transaction data, </a:t>
            </a:r>
            <a:r>
              <a:rPr kumimoji="0" lang="en-IN" sz="16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@VDM.viewType: #BASIC</a:t>
            </a:r>
            <a:endPar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Composite view is combination of master and transaction data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   @VDM.viewType: #COMPOSITE</a:t>
            </a:r>
            <a:endPar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endParaRPr>
          </a:p>
        </p:txBody>
      </p:sp>
      <p:sp>
        <p:nvSpPr>
          <p:cNvPr id="92" name="TextBox 91">
            <a:extLst>
              <a:ext uri="{FF2B5EF4-FFF2-40B4-BE49-F238E27FC236}">
                <a16:creationId xmlns:a16="http://schemas.microsoft.com/office/drawing/2014/main" id="{C126234D-60B3-00B9-BDDE-ECF62B746D4A}"/>
              </a:ext>
            </a:extLst>
          </p:cNvPr>
          <p:cNvSpPr txBox="1"/>
          <p:nvPr/>
        </p:nvSpPr>
        <p:spPr>
          <a:xfrm>
            <a:off x="8170484" y="1818618"/>
            <a:ext cx="4018341" cy="329320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Starts with C_</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Are mainly used for final consumption in Analytic tools, or Apps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SAP deliver 100s of consumption views which become the backbone for S/4HANA embedded analytics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Consumption view is built on top of I views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We also control authorization or </a:t>
            </a:r>
            <a:r>
              <a:rPr kumimoji="0" lang="en-IN" sz="1600" b="0" i="0" u="none" strike="noStrike" kern="0" cap="none" spc="0" normalizeH="0" baseline="0" noProof="0" dirty="0" err="1">
                <a:ln>
                  <a:noFill/>
                </a:ln>
                <a:solidFill>
                  <a:srgbClr val="000000"/>
                </a:solidFill>
                <a:effectLst/>
                <a:uLnTx/>
                <a:uFillTx/>
                <a:latin typeface="72 Monospace" panose="020B0509030603020204" pitchFamily="49" charset="0"/>
                <a:cs typeface="72 Monospace" panose="020B0509030603020204" pitchFamily="49" charset="0"/>
                <a:sym typeface="Arial"/>
              </a:rPr>
              <a:t>odata</a:t>
            </a:r>
            <a:endPar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@VDM.viewType: #CONSUMPTION</a:t>
            </a:r>
          </a:p>
        </p:txBody>
      </p:sp>
    </p:spTree>
    <p:extLst>
      <p:ext uri="{BB962C8B-B14F-4D97-AF65-F5344CB8AC3E}">
        <p14:creationId xmlns:p14="http://schemas.microsoft.com/office/powerpoint/2010/main" val="377700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Design process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Rectangle: Rounded Corners 6">
            <a:extLst>
              <a:ext uri="{FF2B5EF4-FFF2-40B4-BE49-F238E27FC236}">
                <a16:creationId xmlns:a16="http://schemas.microsoft.com/office/drawing/2014/main" id="{67D170BF-EF01-68A3-C1EE-F1108F2E6D0E}"/>
              </a:ext>
            </a:extLst>
          </p:cNvPr>
          <p:cNvSpPr/>
          <p:nvPr/>
        </p:nvSpPr>
        <p:spPr>
          <a:xfrm>
            <a:off x="189756" y="5877272"/>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8" name="Rectangle: Rounded Corners 7">
            <a:extLst>
              <a:ext uri="{FF2B5EF4-FFF2-40B4-BE49-F238E27FC236}">
                <a16:creationId xmlns:a16="http://schemas.microsoft.com/office/drawing/2014/main" id="{FF1B3CE3-5B97-D5D5-4577-23B04ABFDAFE}"/>
              </a:ext>
            </a:extLst>
          </p:cNvPr>
          <p:cNvSpPr/>
          <p:nvPr/>
        </p:nvSpPr>
        <p:spPr>
          <a:xfrm>
            <a:off x="2212340" y="5877272"/>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9" name="Rectangle: Rounded Corners 8">
            <a:extLst>
              <a:ext uri="{FF2B5EF4-FFF2-40B4-BE49-F238E27FC236}">
                <a16:creationId xmlns:a16="http://schemas.microsoft.com/office/drawing/2014/main" id="{161B7DD9-E70C-5CC7-5E75-1CCEB1E8E89A}"/>
              </a:ext>
            </a:extLst>
          </p:cNvPr>
          <p:cNvSpPr/>
          <p:nvPr/>
        </p:nvSpPr>
        <p:spPr>
          <a:xfrm>
            <a:off x="4234924" y="5877271"/>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10" name="Rectangle: Rounded Corners 9">
            <a:extLst>
              <a:ext uri="{FF2B5EF4-FFF2-40B4-BE49-F238E27FC236}">
                <a16:creationId xmlns:a16="http://schemas.microsoft.com/office/drawing/2014/main" id="{FAD60461-9804-710F-D9B9-E2D96DB66C2C}"/>
              </a:ext>
            </a:extLst>
          </p:cNvPr>
          <p:cNvSpPr/>
          <p:nvPr/>
        </p:nvSpPr>
        <p:spPr>
          <a:xfrm>
            <a:off x="6169207" y="5877270"/>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11" name="Rectangle: Rounded Corners 10">
            <a:extLst>
              <a:ext uri="{FF2B5EF4-FFF2-40B4-BE49-F238E27FC236}">
                <a16:creationId xmlns:a16="http://schemas.microsoft.com/office/drawing/2014/main" id="{3A554175-FF0F-3E3A-C5EF-4548EF788A08}"/>
              </a:ext>
            </a:extLst>
          </p:cNvPr>
          <p:cNvSpPr/>
          <p:nvPr/>
        </p:nvSpPr>
        <p:spPr>
          <a:xfrm>
            <a:off x="8167608" y="5877269"/>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12" name="Rectangle: Rounded Corners 11">
            <a:extLst>
              <a:ext uri="{FF2B5EF4-FFF2-40B4-BE49-F238E27FC236}">
                <a16:creationId xmlns:a16="http://schemas.microsoft.com/office/drawing/2014/main" id="{700BF7F0-809C-977C-B02F-2130AB617250}"/>
              </a:ext>
            </a:extLst>
          </p:cNvPr>
          <p:cNvSpPr/>
          <p:nvPr/>
        </p:nvSpPr>
        <p:spPr>
          <a:xfrm>
            <a:off x="10198869" y="5877269"/>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13" name="Rectangle: Rounded Corners 12">
            <a:extLst>
              <a:ext uri="{FF2B5EF4-FFF2-40B4-BE49-F238E27FC236}">
                <a16:creationId xmlns:a16="http://schemas.microsoft.com/office/drawing/2014/main" id="{492A1D7A-1C30-0F25-CA99-41A8C911ACCB}"/>
              </a:ext>
            </a:extLst>
          </p:cNvPr>
          <p:cNvSpPr/>
          <p:nvPr/>
        </p:nvSpPr>
        <p:spPr>
          <a:xfrm>
            <a:off x="772179" y="4964909"/>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Private views</a:t>
            </a:r>
          </a:p>
        </p:txBody>
      </p:sp>
      <p:sp>
        <p:nvSpPr>
          <p:cNvPr id="14" name="Rectangle: Rounded Corners 13">
            <a:extLst>
              <a:ext uri="{FF2B5EF4-FFF2-40B4-BE49-F238E27FC236}">
                <a16:creationId xmlns:a16="http://schemas.microsoft.com/office/drawing/2014/main" id="{A2210CBC-D8DE-0211-38AD-E6FCDB52DDB8}"/>
              </a:ext>
            </a:extLst>
          </p:cNvPr>
          <p:cNvSpPr/>
          <p:nvPr/>
        </p:nvSpPr>
        <p:spPr>
          <a:xfrm>
            <a:off x="4438228" y="501317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Private views</a:t>
            </a:r>
          </a:p>
        </p:txBody>
      </p:sp>
      <p:sp>
        <p:nvSpPr>
          <p:cNvPr id="15" name="Rectangle: Rounded Corners 14">
            <a:extLst>
              <a:ext uri="{FF2B5EF4-FFF2-40B4-BE49-F238E27FC236}">
                <a16:creationId xmlns:a16="http://schemas.microsoft.com/office/drawing/2014/main" id="{FEE7ACD4-7CAF-7D6B-0744-C78D38851968}"/>
              </a:ext>
            </a:extLst>
          </p:cNvPr>
          <p:cNvSpPr/>
          <p:nvPr/>
        </p:nvSpPr>
        <p:spPr>
          <a:xfrm>
            <a:off x="819826" y="4043999"/>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16" name="Rectangle: Rounded Corners 15">
            <a:extLst>
              <a:ext uri="{FF2B5EF4-FFF2-40B4-BE49-F238E27FC236}">
                <a16:creationId xmlns:a16="http://schemas.microsoft.com/office/drawing/2014/main" id="{78D00330-D0B9-9612-09D9-8E970FE45059}"/>
              </a:ext>
            </a:extLst>
          </p:cNvPr>
          <p:cNvSpPr/>
          <p:nvPr/>
        </p:nvSpPr>
        <p:spPr>
          <a:xfrm>
            <a:off x="3803159" y="4043998"/>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17" name="Rectangle: Rounded Corners 16">
            <a:extLst>
              <a:ext uri="{FF2B5EF4-FFF2-40B4-BE49-F238E27FC236}">
                <a16:creationId xmlns:a16="http://schemas.microsoft.com/office/drawing/2014/main" id="{D3DAE51E-5E10-9666-1809-60C07EA78D03}"/>
              </a:ext>
            </a:extLst>
          </p:cNvPr>
          <p:cNvSpPr/>
          <p:nvPr/>
        </p:nvSpPr>
        <p:spPr>
          <a:xfrm>
            <a:off x="6701660" y="4043997"/>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18" name="Rectangle: Rounded Corners 17">
            <a:extLst>
              <a:ext uri="{FF2B5EF4-FFF2-40B4-BE49-F238E27FC236}">
                <a16:creationId xmlns:a16="http://schemas.microsoft.com/office/drawing/2014/main" id="{A6B3A37B-9C24-5984-747E-AE1A3F4833A7}"/>
              </a:ext>
            </a:extLst>
          </p:cNvPr>
          <p:cNvSpPr/>
          <p:nvPr/>
        </p:nvSpPr>
        <p:spPr>
          <a:xfrm>
            <a:off x="819826" y="405254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19" name="Rectangle: Rounded Corners 18">
            <a:extLst>
              <a:ext uri="{FF2B5EF4-FFF2-40B4-BE49-F238E27FC236}">
                <a16:creationId xmlns:a16="http://schemas.microsoft.com/office/drawing/2014/main" id="{2B60528A-FDED-028E-EBBC-976F03C6C2C6}"/>
              </a:ext>
            </a:extLst>
          </p:cNvPr>
          <p:cNvSpPr/>
          <p:nvPr/>
        </p:nvSpPr>
        <p:spPr>
          <a:xfrm>
            <a:off x="3803159" y="4052545"/>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20" name="Rectangle: Rounded Corners 19">
            <a:extLst>
              <a:ext uri="{FF2B5EF4-FFF2-40B4-BE49-F238E27FC236}">
                <a16:creationId xmlns:a16="http://schemas.microsoft.com/office/drawing/2014/main" id="{362B60F5-EB94-1E29-C60B-72185732E8A2}"/>
              </a:ext>
            </a:extLst>
          </p:cNvPr>
          <p:cNvSpPr/>
          <p:nvPr/>
        </p:nvSpPr>
        <p:spPr>
          <a:xfrm>
            <a:off x="3502124" y="287007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Composite Inf.</a:t>
            </a:r>
          </a:p>
        </p:txBody>
      </p:sp>
      <p:sp>
        <p:nvSpPr>
          <p:cNvPr id="21" name="Rectangle: Rounded Corners 20">
            <a:extLst>
              <a:ext uri="{FF2B5EF4-FFF2-40B4-BE49-F238E27FC236}">
                <a16:creationId xmlns:a16="http://schemas.microsoft.com/office/drawing/2014/main" id="{200C0F91-ECD9-F40F-96DC-43D0B938D5A3}"/>
              </a:ext>
            </a:extLst>
          </p:cNvPr>
          <p:cNvSpPr/>
          <p:nvPr/>
        </p:nvSpPr>
        <p:spPr>
          <a:xfrm>
            <a:off x="6485457" y="2870075"/>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Composite Inf.</a:t>
            </a:r>
          </a:p>
        </p:txBody>
      </p:sp>
      <p:sp>
        <p:nvSpPr>
          <p:cNvPr id="22" name="Rectangle: Rounded Corners 21">
            <a:extLst>
              <a:ext uri="{FF2B5EF4-FFF2-40B4-BE49-F238E27FC236}">
                <a16:creationId xmlns:a16="http://schemas.microsoft.com/office/drawing/2014/main" id="{70A71289-2AF8-CE00-9D2D-25231DD544F7}"/>
              </a:ext>
            </a:extLst>
          </p:cNvPr>
          <p:cNvSpPr/>
          <p:nvPr/>
        </p:nvSpPr>
        <p:spPr>
          <a:xfrm>
            <a:off x="9325478" y="4043997"/>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24" name="Rectangle: Rounded Corners 23">
            <a:extLst>
              <a:ext uri="{FF2B5EF4-FFF2-40B4-BE49-F238E27FC236}">
                <a16:creationId xmlns:a16="http://schemas.microsoft.com/office/drawing/2014/main" id="{387D0254-0135-ED04-2D04-45CA8F6E8CB6}"/>
              </a:ext>
            </a:extLst>
          </p:cNvPr>
          <p:cNvSpPr/>
          <p:nvPr/>
        </p:nvSpPr>
        <p:spPr>
          <a:xfrm>
            <a:off x="1942310"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Arial"/>
                <a:ea typeface="+mn-ea"/>
                <a:cs typeface="+mn-cs"/>
                <a:sym typeface="Arial"/>
              </a:rPr>
              <a:t>Consumption View</a:t>
            </a:r>
          </a:p>
        </p:txBody>
      </p:sp>
      <p:sp>
        <p:nvSpPr>
          <p:cNvPr id="25" name="Rectangle: Rounded Corners 24">
            <a:extLst>
              <a:ext uri="{FF2B5EF4-FFF2-40B4-BE49-F238E27FC236}">
                <a16:creationId xmlns:a16="http://schemas.microsoft.com/office/drawing/2014/main" id="{DC296509-F55E-129A-DB81-479D3D83D2EA}"/>
              </a:ext>
            </a:extLst>
          </p:cNvPr>
          <p:cNvSpPr/>
          <p:nvPr/>
        </p:nvSpPr>
        <p:spPr>
          <a:xfrm>
            <a:off x="4864994"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Arial"/>
                <a:ea typeface="+mn-ea"/>
                <a:cs typeface="+mn-cs"/>
                <a:sym typeface="Arial"/>
              </a:rPr>
              <a:t>Consumption View</a:t>
            </a:r>
          </a:p>
        </p:txBody>
      </p:sp>
      <p:sp>
        <p:nvSpPr>
          <p:cNvPr id="26" name="Rectangle: Rounded Corners 25">
            <a:extLst>
              <a:ext uri="{FF2B5EF4-FFF2-40B4-BE49-F238E27FC236}">
                <a16:creationId xmlns:a16="http://schemas.microsoft.com/office/drawing/2014/main" id="{9C08F43E-8091-9003-E708-5B07C42F3CE9}"/>
              </a:ext>
            </a:extLst>
          </p:cNvPr>
          <p:cNvSpPr/>
          <p:nvPr/>
        </p:nvSpPr>
        <p:spPr>
          <a:xfrm>
            <a:off x="7969407"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Arial"/>
                <a:ea typeface="+mn-ea"/>
                <a:cs typeface="+mn-cs"/>
                <a:sym typeface="Arial"/>
              </a:rPr>
              <a:t>Consumption View</a:t>
            </a:r>
          </a:p>
        </p:txBody>
      </p:sp>
      <p:cxnSp>
        <p:nvCxnSpPr>
          <p:cNvPr id="28" name="Connector: Elbow 27">
            <a:extLst>
              <a:ext uri="{FF2B5EF4-FFF2-40B4-BE49-F238E27FC236}">
                <a16:creationId xmlns:a16="http://schemas.microsoft.com/office/drawing/2014/main" id="{252FCD06-BAF7-117D-F854-CF8D1045F109}"/>
              </a:ext>
            </a:extLst>
          </p:cNvPr>
          <p:cNvCxnSpPr>
            <a:stCxn id="7" idx="0"/>
            <a:endCxn id="13" idx="2"/>
          </p:cNvCxnSpPr>
          <p:nvPr/>
        </p:nvCxnSpPr>
        <p:spPr>
          <a:xfrm rot="5400000" flipH="1" flipV="1">
            <a:off x="1325732" y="5260696"/>
            <a:ext cx="380700" cy="8524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411191D-3EEE-1CCF-BE05-CD5DAC326B7D}"/>
              </a:ext>
            </a:extLst>
          </p:cNvPr>
          <p:cNvCxnSpPr>
            <a:stCxn id="8" idx="0"/>
            <a:endCxn id="13" idx="2"/>
          </p:cNvCxnSpPr>
          <p:nvPr/>
        </p:nvCxnSpPr>
        <p:spPr>
          <a:xfrm rot="16200000" flipV="1">
            <a:off x="2337025" y="5101856"/>
            <a:ext cx="380700" cy="11701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9E2E4B7-C611-E764-F6AF-FC1B11DE3EF1}"/>
              </a:ext>
            </a:extLst>
          </p:cNvPr>
          <p:cNvCxnSpPr>
            <a:stCxn id="9" idx="0"/>
            <a:endCxn id="14" idx="2"/>
          </p:cNvCxnSpPr>
          <p:nvPr/>
        </p:nvCxnSpPr>
        <p:spPr>
          <a:xfrm rot="5400000" flipH="1" flipV="1">
            <a:off x="5205475" y="5474388"/>
            <a:ext cx="332432" cy="4733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80417A6-7FCA-BAC0-5D34-F7B0593D85B8}"/>
              </a:ext>
            </a:extLst>
          </p:cNvPr>
          <p:cNvCxnSpPr>
            <a:stCxn id="10" idx="0"/>
            <a:endCxn id="14" idx="2"/>
          </p:cNvCxnSpPr>
          <p:nvPr/>
        </p:nvCxnSpPr>
        <p:spPr>
          <a:xfrm rot="16200000" flipV="1">
            <a:off x="6172618" y="4980580"/>
            <a:ext cx="332431" cy="14609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65B08745-896E-DA83-FEEC-9C72F924E820}"/>
              </a:ext>
            </a:extLst>
          </p:cNvPr>
          <p:cNvCxnSpPr>
            <a:stCxn id="11" idx="0"/>
            <a:endCxn id="22" idx="2"/>
          </p:cNvCxnSpPr>
          <p:nvPr/>
        </p:nvCxnSpPr>
        <p:spPr>
          <a:xfrm rot="5400000" flipH="1" flipV="1">
            <a:off x="9130854" y="4512515"/>
            <a:ext cx="1301609" cy="14279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B370343-A897-958C-4ECA-C015F15BCE80}"/>
              </a:ext>
            </a:extLst>
          </p:cNvPr>
          <p:cNvCxnSpPr>
            <a:stCxn id="12" idx="0"/>
            <a:endCxn id="22" idx="2"/>
          </p:cNvCxnSpPr>
          <p:nvPr/>
        </p:nvCxnSpPr>
        <p:spPr>
          <a:xfrm rot="16200000" flipV="1">
            <a:off x="10146485" y="4924784"/>
            <a:ext cx="1301609" cy="6033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1028FDB-D040-AABD-DB8F-C15A2FA23416}"/>
              </a:ext>
            </a:extLst>
          </p:cNvPr>
          <p:cNvCxnSpPr>
            <a:stCxn id="11" idx="0"/>
            <a:endCxn id="17" idx="2"/>
          </p:cNvCxnSpPr>
          <p:nvPr/>
        </p:nvCxnSpPr>
        <p:spPr>
          <a:xfrm flipH="1" flipV="1">
            <a:off x="7871790" y="4575660"/>
            <a:ext cx="1195918" cy="1301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3685FA-0EAA-910F-057D-23A35FFA94C0}"/>
              </a:ext>
            </a:extLst>
          </p:cNvPr>
          <p:cNvCxnSpPr>
            <a:stCxn id="13" idx="0"/>
            <a:endCxn id="18" idx="2"/>
          </p:cNvCxnSpPr>
          <p:nvPr/>
        </p:nvCxnSpPr>
        <p:spPr>
          <a:xfrm flipV="1">
            <a:off x="1942309" y="4584209"/>
            <a:ext cx="47647" cy="38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4754C15-370C-E64F-4CC0-8B84F25E0182}"/>
              </a:ext>
            </a:extLst>
          </p:cNvPr>
          <p:cNvCxnSpPr>
            <a:cxnSpLocks/>
            <a:stCxn id="14" idx="0"/>
            <a:endCxn id="19" idx="2"/>
          </p:cNvCxnSpPr>
          <p:nvPr/>
        </p:nvCxnSpPr>
        <p:spPr>
          <a:xfrm rot="16200000" flipV="1">
            <a:off x="5076340" y="4481157"/>
            <a:ext cx="428968" cy="6350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BA434732-F0C3-B168-B70B-014E9CB2A3DA}"/>
              </a:ext>
            </a:extLst>
          </p:cNvPr>
          <p:cNvCxnSpPr>
            <a:stCxn id="8" idx="0"/>
            <a:endCxn id="19" idx="2"/>
          </p:cNvCxnSpPr>
          <p:nvPr/>
        </p:nvCxnSpPr>
        <p:spPr>
          <a:xfrm rot="5400000" flipH="1" flipV="1">
            <a:off x="3396332" y="4300316"/>
            <a:ext cx="1293064" cy="1860849"/>
          </a:xfrm>
          <a:prstGeom prst="bentConnector3">
            <a:avLst>
              <a:gd name="adj1" fmla="val 832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AB41CB5-4C73-2017-C417-5F3706B47B51}"/>
              </a:ext>
            </a:extLst>
          </p:cNvPr>
          <p:cNvCxnSpPr>
            <a:cxnSpLocks/>
            <a:stCxn id="18" idx="0"/>
            <a:endCxn id="20" idx="2"/>
          </p:cNvCxnSpPr>
          <p:nvPr/>
        </p:nvCxnSpPr>
        <p:spPr>
          <a:xfrm rot="5400000" flipH="1" flipV="1">
            <a:off x="3005702" y="2385994"/>
            <a:ext cx="650807" cy="26822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89457B84-B43D-2748-5ACB-3081C49AF5E7}"/>
              </a:ext>
            </a:extLst>
          </p:cNvPr>
          <p:cNvCxnSpPr>
            <a:stCxn id="19" idx="0"/>
            <a:endCxn id="20" idx="2"/>
          </p:cNvCxnSpPr>
          <p:nvPr/>
        </p:nvCxnSpPr>
        <p:spPr>
          <a:xfrm rot="16200000" flipV="1">
            <a:off x="4497369" y="3576624"/>
            <a:ext cx="650806" cy="3010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443A831C-E04B-86D5-9121-A60BE0730E24}"/>
              </a:ext>
            </a:extLst>
          </p:cNvPr>
          <p:cNvCxnSpPr>
            <a:stCxn id="17" idx="0"/>
            <a:endCxn id="20" idx="2"/>
          </p:cNvCxnSpPr>
          <p:nvPr/>
        </p:nvCxnSpPr>
        <p:spPr>
          <a:xfrm rot="16200000" flipV="1">
            <a:off x="5950893" y="2123100"/>
            <a:ext cx="642258" cy="31995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6FC0D80E-AEFA-42AB-6B97-9A5EB66DC959}"/>
              </a:ext>
            </a:extLst>
          </p:cNvPr>
          <p:cNvCxnSpPr>
            <a:stCxn id="17" idx="0"/>
            <a:endCxn id="21" idx="2"/>
          </p:cNvCxnSpPr>
          <p:nvPr/>
        </p:nvCxnSpPr>
        <p:spPr>
          <a:xfrm rot="16200000" flipV="1">
            <a:off x="7442560" y="3614766"/>
            <a:ext cx="642259" cy="2162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46710312-86F8-FA29-2880-08F1D20438A8}"/>
              </a:ext>
            </a:extLst>
          </p:cNvPr>
          <p:cNvCxnSpPr>
            <a:stCxn id="22" idx="0"/>
            <a:endCxn id="21" idx="2"/>
          </p:cNvCxnSpPr>
          <p:nvPr/>
        </p:nvCxnSpPr>
        <p:spPr>
          <a:xfrm rot="16200000" flipV="1">
            <a:off x="8754469" y="2302857"/>
            <a:ext cx="642259" cy="2840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397433AA-91A0-BEBE-4D23-7C3C71CED90B}"/>
              </a:ext>
            </a:extLst>
          </p:cNvPr>
          <p:cNvCxnSpPr>
            <a:stCxn id="20" idx="0"/>
            <a:endCxn id="25" idx="2"/>
          </p:cNvCxnSpPr>
          <p:nvPr/>
        </p:nvCxnSpPr>
        <p:spPr>
          <a:xfrm rot="5400000" flipH="1" flipV="1">
            <a:off x="5165475" y="2000427"/>
            <a:ext cx="376428" cy="13628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5F61B0E1-1B0E-81BB-746D-15ADC08902A5}"/>
              </a:ext>
            </a:extLst>
          </p:cNvPr>
          <p:cNvCxnSpPr>
            <a:stCxn id="21" idx="0"/>
            <a:endCxn id="25" idx="2"/>
          </p:cNvCxnSpPr>
          <p:nvPr/>
        </p:nvCxnSpPr>
        <p:spPr>
          <a:xfrm rot="16200000" flipV="1">
            <a:off x="6657143" y="1871630"/>
            <a:ext cx="376427" cy="16204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209042E-7959-986D-A2D9-F5D37CBFB296}"/>
              </a:ext>
            </a:extLst>
          </p:cNvPr>
          <p:cNvCxnSpPr/>
          <p:nvPr/>
        </p:nvCxnSpPr>
        <p:spPr>
          <a:xfrm>
            <a:off x="116701" y="1772816"/>
            <a:ext cx="11666343" cy="72008"/>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711F7A15-1EC9-D507-B8AB-F4616BAF9A9B}"/>
              </a:ext>
            </a:extLst>
          </p:cNvPr>
          <p:cNvSpPr/>
          <p:nvPr/>
        </p:nvSpPr>
        <p:spPr>
          <a:xfrm>
            <a:off x="261764" y="688122"/>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8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Fiori App</a:t>
            </a:r>
          </a:p>
        </p:txBody>
      </p:sp>
      <p:sp>
        <p:nvSpPr>
          <p:cNvPr id="67" name="Rectangle: Rounded Corners 66">
            <a:extLst>
              <a:ext uri="{FF2B5EF4-FFF2-40B4-BE49-F238E27FC236}">
                <a16:creationId xmlns:a16="http://schemas.microsoft.com/office/drawing/2014/main" id="{4E8D6CB3-57BB-94C7-BA73-EEF7055CE6C7}"/>
              </a:ext>
            </a:extLst>
          </p:cNvPr>
          <p:cNvSpPr/>
          <p:nvPr/>
        </p:nvSpPr>
        <p:spPr>
          <a:xfrm>
            <a:off x="2431005" y="676315"/>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8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SAC</a:t>
            </a:r>
          </a:p>
        </p:txBody>
      </p:sp>
      <p:sp>
        <p:nvSpPr>
          <p:cNvPr id="68" name="Rectangle: Rounded Corners 67">
            <a:extLst>
              <a:ext uri="{FF2B5EF4-FFF2-40B4-BE49-F238E27FC236}">
                <a16:creationId xmlns:a16="http://schemas.microsoft.com/office/drawing/2014/main" id="{C229A89D-40D8-9DD9-E9CA-A782AD7D4D27}"/>
              </a:ext>
            </a:extLst>
          </p:cNvPr>
          <p:cNvSpPr/>
          <p:nvPr/>
        </p:nvSpPr>
        <p:spPr>
          <a:xfrm>
            <a:off x="4708258" y="682195"/>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S4 Embedded Analytics</a:t>
            </a:r>
          </a:p>
        </p:txBody>
      </p:sp>
      <p:sp>
        <p:nvSpPr>
          <p:cNvPr id="69" name="Rectangle: Rounded Corners 68">
            <a:extLst>
              <a:ext uri="{FF2B5EF4-FFF2-40B4-BE49-F238E27FC236}">
                <a16:creationId xmlns:a16="http://schemas.microsoft.com/office/drawing/2014/main" id="{2045A8B8-552C-5E61-C2EA-3B54100000D0}"/>
              </a:ext>
            </a:extLst>
          </p:cNvPr>
          <p:cNvSpPr/>
          <p:nvPr/>
        </p:nvSpPr>
        <p:spPr>
          <a:xfrm>
            <a:off x="7025517" y="666769"/>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APIs</a:t>
            </a:r>
          </a:p>
        </p:txBody>
      </p:sp>
      <p:sp>
        <p:nvSpPr>
          <p:cNvPr id="70" name="Rectangle: Rounded Corners 69">
            <a:extLst>
              <a:ext uri="{FF2B5EF4-FFF2-40B4-BE49-F238E27FC236}">
                <a16:creationId xmlns:a16="http://schemas.microsoft.com/office/drawing/2014/main" id="{0570F400-0D56-2EC1-3684-D744511FA100}"/>
              </a:ext>
            </a:extLst>
          </p:cNvPr>
          <p:cNvSpPr/>
          <p:nvPr/>
        </p:nvSpPr>
        <p:spPr>
          <a:xfrm>
            <a:off x="9342776" y="644658"/>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Third Party</a:t>
            </a:r>
          </a:p>
        </p:txBody>
      </p:sp>
    </p:spTree>
    <p:extLst>
      <p:ext uri="{BB962C8B-B14F-4D97-AF65-F5344CB8AC3E}">
        <p14:creationId xmlns:p14="http://schemas.microsoft.com/office/powerpoint/2010/main" val="2641336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15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18</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53886"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243566"/>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CDS Views</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CDS Entities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VDM</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Why SAP generate Alias name for entity fields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Alias name would give meaningful name to the column</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increase the readability of the code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saves maintenance of views/entities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Sometimes we do joins and two tables can have same column name, So for consumer to differentiate these fields we use the alias name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Tree>
    <p:extLst>
      <p:ext uri="{BB962C8B-B14F-4D97-AF65-F5344CB8AC3E}">
        <p14:creationId xmlns:p14="http://schemas.microsoft.com/office/powerpoint/2010/main" val="1473984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View on View</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When we create a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view/entity which usages another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or entity as a source of data, its called </a:t>
            </a:r>
            <a:r>
              <a:rPr kumimoji="0" lang="en-IN" sz="1800" b="1" i="0" u="none" strike="noStrike" kern="0" cap="none" spc="0" normalizeH="0" baseline="0" noProof="0" dirty="0">
                <a:ln>
                  <a:noFill/>
                </a:ln>
                <a:solidFill>
                  <a:srgbClr val="000000"/>
                </a:solidFill>
                <a:effectLst/>
                <a:uLnTx/>
                <a:uFillTx/>
                <a:latin typeface="Arial"/>
                <a:cs typeface="Arial"/>
                <a:sym typeface="Arial"/>
              </a:rPr>
              <a:t>view-on-view.</a:t>
            </a: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increase reusability</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also helps modularization of code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Increase adaption by reducing the development efforts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8" name="TextBox 7">
            <a:extLst>
              <a:ext uri="{FF2B5EF4-FFF2-40B4-BE49-F238E27FC236}">
                <a16:creationId xmlns:a16="http://schemas.microsoft.com/office/drawing/2014/main" id="{8C3C38ED-8899-31AF-6504-7A417F2A2576}"/>
              </a:ext>
            </a:extLst>
          </p:cNvPr>
          <p:cNvSpPr txBox="1"/>
          <p:nvPr/>
        </p:nvSpPr>
        <p:spPr>
          <a:xfrm>
            <a:off x="141079" y="2409091"/>
            <a:ext cx="610009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Cooper Black" panose="0208090404030B020404" pitchFamily="18" charset="0"/>
                <a:cs typeface="Times New Roman" panose="02020603050405020304" pitchFamily="18" charset="0"/>
                <a:sym typeface="Arial"/>
              </a:rPr>
              <a:t>Extend View Concept</a:t>
            </a:r>
            <a:endParaRPr kumimoji="0" lang="en-IN" sz="2400" b="0" i="0" u="none" strike="noStrike" kern="0" cap="none" spc="0" normalizeH="0" baseline="0" noProof="0" dirty="0">
              <a:ln>
                <a:noFill/>
              </a:ln>
              <a:solidFill>
                <a:srgbClr val="000000"/>
              </a:solidFill>
              <a:effectLst/>
              <a:uLnTx/>
              <a:uFillTx/>
              <a:latin typeface="Cooper Black" panose="0208090404030B020404" pitchFamily="18" charset="0"/>
              <a:cs typeface="Times New Roman" panose="02020603050405020304" pitchFamily="18" charset="0"/>
              <a:sym typeface="Arial"/>
            </a:endParaRPr>
          </a:p>
        </p:txBody>
      </p:sp>
      <p:sp>
        <p:nvSpPr>
          <p:cNvPr id="9" name="TextBox 8">
            <a:extLst>
              <a:ext uri="{FF2B5EF4-FFF2-40B4-BE49-F238E27FC236}">
                <a16:creationId xmlns:a16="http://schemas.microsoft.com/office/drawing/2014/main" id="{307FA5F4-D03E-B5FE-FFD2-9AAB3EE43028}"/>
              </a:ext>
            </a:extLst>
          </p:cNvPr>
          <p:cNvSpPr txBox="1"/>
          <p:nvPr/>
        </p:nvSpPr>
        <p:spPr>
          <a:xfrm>
            <a:off x="228540" y="2870756"/>
            <a:ext cx="1133848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SAP delivers the standard views to us, we can extend these views by adding extra properties and also joins. This way we can expose the custom fields added to .APPEND include in standard tables. SAP also deliver over 9000+ standard views. Extension is always side-effect free; they never affect standard code also do not allow standard code to change.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We cannot extend a view which has parameters.</a:t>
            </a:r>
          </a:p>
        </p:txBody>
      </p:sp>
    </p:spTree>
    <p:extLst>
      <p:ext uri="{BB962C8B-B14F-4D97-AF65-F5344CB8AC3E}">
        <p14:creationId xmlns:p14="http://schemas.microsoft.com/office/powerpoint/2010/main" val="4222688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Joins </a:t>
            </a:r>
            <a:r>
              <a:rPr kumimoji="0" lang="en-US" sz="3199" b="0" i="0" u="none" strike="noStrike" kern="1200" cap="none" spc="0" normalizeH="0" baseline="0" noProof="0" dirty="0" err="1">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v.s</a:t>
            </a: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 Association</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A join works like a tight coupling between database objects, it always bound to happen. Which means when a join is executed, it force the read of data from multiple tables by comparing the column values. This comparison will take time inside database.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Associations are relationship between entities, they are different from joins as they do lose coupling. When we read data from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and if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has association, it reads the data from first table and when needed, </a:t>
            </a:r>
            <a:r>
              <a:rPr kumimoji="0" lang="en-IN" sz="1800" b="1" i="0" u="none" strike="noStrike" kern="0" cap="none" spc="0" normalizeH="0" baseline="0" noProof="0" dirty="0">
                <a:ln>
                  <a:noFill/>
                </a:ln>
                <a:solidFill>
                  <a:srgbClr val="000000"/>
                </a:solidFill>
                <a:effectLst/>
                <a:uLnTx/>
                <a:uFillTx/>
                <a:latin typeface="Arial"/>
                <a:cs typeface="Arial"/>
                <a:sym typeface="Arial"/>
              </a:rPr>
              <a:t>on-demand</a:t>
            </a:r>
            <a:r>
              <a:rPr kumimoji="0" lang="en-IN" sz="1800" b="0" i="0" u="none" strike="noStrike" kern="0" cap="none" spc="0" normalizeH="0" baseline="0" noProof="0" dirty="0">
                <a:ln>
                  <a:noFill/>
                </a:ln>
                <a:solidFill>
                  <a:srgbClr val="000000"/>
                </a:solidFill>
                <a:effectLst/>
                <a:uLnTx/>
                <a:uFillTx/>
                <a:latin typeface="Arial"/>
                <a:cs typeface="Arial"/>
                <a:sym typeface="Arial"/>
              </a:rPr>
              <a:t> it reads the data from second table. Especially when make mobile apps (using Fiori) associations are good for performance.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Tree>
    <p:extLst>
      <p:ext uri="{BB962C8B-B14F-4D97-AF65-F5344CB8AC3E}">
        <p14:creationId xmlns:p14="http://schemas.microsoft.com/office/powerpoint/2010/main" val="1192705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Se11 DDIC views v/s CDS views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graphicFrame>
        <p:nvGraphicFramePr>
          <p:cNvPr id="8" name="Table 7">
            <a:extLst>
              <a:ext uri="{FF2B5EF4-FFF2-40B4-BE49-F238E27FC236}">
                <a16:creationId xmlns:a16="http://schemas.microsoft.com/office/drawing/2014/main" id="{B35F96A6-D0BE-2B83-BFCE-F2F4533FEB53}"/>
              </a:ext>
            </a:extLst>
          </p:cNvPr>
          <p:cNvGraphicFramePr>
            <a:graphicFrameLocks noGrp="1"/>
          </p:cNvGraphicFramePr>
          <p:nvPr/>
        </p:nvGraphicFramePr>
        <p:xfrm>
          <a:off x="228540" y="655067"/>
          <a:ext cx="11266473" cy="5918200"/>
        </p:xfrm>
        <a:graphic>
          <a:graphicData uri="http://schemas.openxmlformats.org/drawingml/2006/table">
            <a:tbl>
              <a:tblPr firstRow="1" bandRow="1">
                <a:tableStyleId>{5C22544A-7EE6-4342-B048-85BDC9FD1C3A}</a:tableStyleId>
              </a:tblPr>
              <a:tblGrid>
                <a:gridCol w="5505832">
                  <a:extLst>
                    <a:ext uri="{9D8B030D-6E8A-4147-A177-3AD203B41FA5}">
                      <a16:colId xmlns:a16="http://schemas.microsoft.com/office/drawing/2014/main" val="4167639096"/>
                    </a:ext>
                  </a:extLst>
                </a:gridCol>
                <a:gridCol w="3168352">
                  <a:extLst>
                    <a:ext uri="{9D8B030D-6E8A-4147-A177-3AD203B41FA5}">
                      <a16:colId xmlns:a16="http://schemas.microsoft.com/office/drawing/2014/main" val="100212360"/>
                    </a:ext>
                  </a:extLst>
                </a:gridCol>
                <a:gridCol w="2592289">
                  <a:extLst>
                    <a:ext uri="{9D8B030D-6E8A-4147-A177-3AD203B41FA5}">
                      <a16:colId xmlns:a16="http://schemas.microsoft.com/office/drawing/2014/main" val="977337652"/>
                    </a:ext>
                  </a:extLst>
                </a:gridCol>
              </a:tblGrid>
              <a:tr h="370840">
                <a:tc>
                  <a:txBody>
                    <a:bodyPr/>
                    <a:lstStyle/>
                    <a:p>
                      <a:r>
                        <a:rPr lang="en-IN" dirty="0"/>
                        <a:t>Parameters</a:t>
                      </a:r>
                    </a:p>
                  </a:txBody>
                  <a:tcPr/>
                </a:tc>
                <a:tc>
                  <a:txBody>
                    <a:bodyPr/>
                    <a:lstStyle/>
                    <a:p>
                      <a:r>
                        <a:rPr lang="en-IN" dirty="0"/>
                        <a:t>CDS Views</a:t>
                      </a:r>
                    </a:p>
                  </a:txBody>
                  <a:tcPr/>
                </a:tc>
                <a:tc>
                  <a:txBody>
                    <a:bodyPr/>
                    <a:lstStyle/>
                    <a:p>
                      <a:r>
                        <a:rPr lang="en-IN" dirty="0"/>
                        <a:t>DDIC Views</a:t>
                      </a:r>
                    </a:p>
                  </a:txBody>
                  <a:tcPr/>
                </a:tc>
                <a:extLst>
                  <a:ext uri="{0D108BD9-81ED-4DB2-BD59-A6C34878D82A}">
                    <a16:rowId xmlns:a16="http://schemas.microsoft.com/office/drawing/2014/main" val="916390607"/>
                  </a:ext>
                </a:extLst>
              </a:tr>
              <a:tr h="370840">
                <a:tc>
                  <a:txBody>
                    <a:bodyPr/>
                    <a:lstStyle/>
                    <a:p>
                      <a:r>
                        <a:rPr lang="en-IN" sz="2000" dirty="0"/>
                        <a:t>Code-to-data paradigm</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475079979"/>
                  </a:ext>
                </a:extLst>
              </a:tr>
              <a:tr h="370840">
                <a:tc>
                  <a:txBody>
                    <a:bodyPr/>
                    <a:lstStyle/>
                    <a:p>
                      <a:r>
                        <a:rPr lang="en-IN" sz="2000" dirty="0"/>
                        <a:t>Complexity</a:t>
                      </a:r>
                    </a:p>
                  </a:txBody>
                  <a:tcPr/>
                </a:tc>
                <a:tc>
                  <a:txBody>
                    <a:bodyPr/>
                    <a:lstStyle/>
                    <a:p>
                      <a:r>
                        <a:rPr lang="en-IN" sz="2000" dirty="0"/>
                        <a:t>Easy</a:t>
                      </a:r>
                    </a:p>
                  </a:txBody>
                  <a:tcPr/>
                </a:tc>
                <a:tc>
                  <a:txBody>
                    <a:bodyPr/>
                    <a:lstStyle/>
                    <a:p>
                      <a:r>
                        <a:rPr lang="en-IN" sz="2000" dirty="0"/>
                        <a:t>Not easy</a:t>
                      </a:r>
                    </a:p>
                  </a:txBody>
                  <a:tcPr/>
                </a:tc>
                <a:extLst>
                  <a:ext uri="{0D108BD9-81ED-4DB2-BD59-A6C34878D82A}">
                    <a16:rowId xmlns:a16="http://schemas.microsoft.com/office/drawing/2014/main" val="1509286302"/>
                  </a:ext>
                </a:extLst>
              </a:tr>
              <a:tr h="370840">
                <a:tc>
                  <a:txBody>
                    <a:bodyPr/>
                    <a:lstStyle/>
                    <a:p>
                      <a:r>
                        <a:rPr lang="en-IN" sz="2000" dirty="0"/>
                        <a:t>Flexibility</a:t>
                      </a:r>
                    </a:p>
                  </a:txBody>
                  <a:tcPr/>
                </a:tc>
                <a:tc>
                  <a:txBody>
                    <a:bodyPr/>
                    <a:lstStyle/>
                    <a:p>
                      <a:r>
                        <a:rPr lang="en-IN" sz="2000" dirty="0"/>
                        <a:t>More</a:t>
                      </a:r>
                    </a:p>
                  </a:txBody>
                  <a:tcPr/>
                </a:tc>
                <a:tc>
                  <a:txBody>
                    <a:bodyPr/>
                    <a:lstStyle/>
                    <a:p>
                      <a:r>
                        <a:rPr lang="en-IN" sz="2000" dirty="0"/>
                        <a:t>Less</a:t>
                      </a:r>
                    </a:p>
                  </a:txBody>
                  <a:tcPr/>
                </a:tc>
                <a:extLst>
                  <a:ext uri="{0D108BD9-81ED-4DB2-BD59-A6C34878D82A}">
                    <a16:rowId xmlns:a16="http://schemas.microsoft.com/office/drawing/2014/main" val="747302231"/>
                  </a:ext>
                </a:extLst>
              </a:tr>
              <a:tr h="370840">
                <a:tc>
                  <a:txBody>
                    <a:bodyPr/>
                    <a:lstStyle/>
                    <a:p>
                      <a:r>
                        <a:rPr lang="en-IN" sz="2000" dirty="0"/>
                        <a:t>Expression language</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323515752"/>
                  </a:ext>
                </a:extLst>
              </a:tr>
              <a:tr h="370840">
                <a:tc>
                  <a:txBody>
                    <a:bodyPr/>
                    <a:lstStyle/>
                    <a:p>
                      <a:r>
                        <a:rPr lang="en-IN" sz="2000" dirty="0"/>
                        <a:t>Outer joins and unions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818693363"/>
                  </a:ext>
                </a:extLst>
              </a:tr>
              <a:tr h="370840">
                <a:tc>
                  <a:txBody>
                    <a:bodyPr/>
                    <a:lstStyle/>
                    <a:p>
                      <a:r>
                        <a:rPr lang="en-IN" sz="2000" dirty="0"/>
                        <a:t>Type declarations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4121821201"/>
                  </a:ext>
                </a:extLst>
              </a:tr>
              <a:tr h="370840">
                <a:tc>
                  <a:txBody>
                    <a:bodyPr/>
                    <a:lstStyle/>
                    <a:p>
                      <a:r>
                        <a:rPr lang="en-IN" sz="2000" dirty="0"/>
                        <a:t>Analytical Adaption</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748621432"/>
                  </a:ext>
                </a:extLst>
              </a:tr>
              <a:tr h="370840">
                <a:tc>
                  <a:txBody>
                    <a:bodyPr/>
                    <a:lstStyle/>
                    <a:p>
                      <a:r>
                        <a:rPr lang="en-IN" sz="2000" dirty="0"/>
                        <a:t>OData Service support</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477074349"/>
                  </a:ext>
                </a:extLst>
              </a:tr>
              <a:tr h="370840">
                <a:tc>
                  <a:txBody>
                    <a:bodyPr/>
                    <a:lstStyle/>
                    <a:p>
                      <a:r>
                        <a:rPr lang="en-IN" sz="2000" dirty="0"/>
                        <a:t>Metadata extensions – Fiori UI</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384548384"/>
                  </a:ext>
                </a:extLst>
              </a:tr>
              <a:tr h="370840">
                <a:tc>
                  <a:txBody>
                    <a:bodyPr/>
                    <a:lstStyle/>
                    <a:p>
                      <a:r>
                        <a:rPr lang="en-IN" sz="2000" dirty="0"/>
                        <a:t>Built-in function</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705128739"/>
                  </a:ext>
                </a:extLst>
              </a:tr>
              <a:tr h="370840">
                <a:tc>
                  <a:txBody>
                    <a:bodyPr/>
                    <a:lstStyle/>
                    <a:p>
                      <a:r>
                        <a:rPr lang="en-IN" sz="2000" dirty="0"/>
                        <a:t>Parameter support</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667758248"/>
                  </a:ext>
                </a:extLst>
              </a:tr>
              <a:tr h="370840">
                <a:tc>
                  <a:txBody>
                    <a:bodyPr/>
                    <a:lstStyle/>
                    <a:p>
                      <a:r>
                        <a:rPr lang="en-IN" sz="2000" dirty="0"/>
                        <a:t>Ready to use system variable</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224227908"/>
                  </a:ext>
                </a:extLst>
              </a:tr>
              <a:tr h="370840">
                <a:tc>
                  <a:txBody>
                    <a:bodyPr/>
                    <a:lstStyle/>
                    <a:p>
                      <a:r>
                        <a:rPr lang="en-IN" sz="2000" dirty="0"/>
                        <a:t>Association </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927419506"/>
                  </a:ext>
                </a:extLst>
              </a:tr>
              <a:tr h="370840">
                <a:tc>
                  <a:txBody>
                    <a:bodyPr/>
                    <a:lstStyle/>
                    <a:p>
                      <a:r>
                        <a:rPr lang="en-IN" sz="2000" dirty="0"/>
                        <a:t>S/4HANA Embedded analytics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060721202"/>
                  </a:ext>
                </a:extLst>
              </a:tr>
            </a:tbl>
          </a:graphicData>
        </a:graphic>
      </p:graphicFrame>
    </p:spTree>
    <p:extLst>
      <p:ext uri="{BB962C8B-B14F-4D97-AF65-F5344CB8AC3E}">
        <p14:creationId xmlns:p14="http://schemas.microsoft.com/office/powerpoint/2010/main" val="4282332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Engineering Graphics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pic>
        <p:nvPicPr>
          <p:cNvPr id="1026" name="Picture 2">
            <a:extLst>
              <a:ext uri="{FF2B5EF4-FFF2-40B4-BE49-F238E27FC236}">
                <a16:creationId xmlns:a16="http://schemas.microsoft.com/office/drawing/2014/main" id="{9BA10681-B118-E7D2-E90B-821E125C9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948" y="1196752"/>
            <a:ext cx="8568952" cy="482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19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CDS view - projection</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433835"/>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433835"/>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Rectangle 6">
            <a:extLst>
              <a:ext uri="{FF2B5EF4-FFF2-40B4-BE49-F238E27FC236}">
                <a16:creationId xmlns:a16="http://schemas.microsoft.com/office/drawing/2014/main" id="{681B938B-B48E-AF9A-EC0A-0084A1F3EE8A}"/>
              </a:ext>
            </a:extLst>
          </p:cNvPr>
          <p:cNvSpPr/>
          <p:nvPr/>
        </p:nvSpPr>
        <p:spPr>
          <a:xfrm>
            <a:off x="621804" y="2672916"/>
            <a:ext cx="3240360" cy="1512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CDS entities</a:t>
            </a:r>
          </a:p>
        </p:txBody>
      </p:sp>
      <p:sp>
        <p:nvSpPr>
          <p:cNvPr id="9" name="Rectangle: Rounded Corners 8">
            <a:extLst>
              <a:ext uri="{FF2B5EF4-FFF2-40B4-BE49-F238E27FC236}">
                <a16:creationId xmlns:a16="http://schemas.microsoft.com/office/drawing/2014/main" id="{0DCA4314-0E55-4A2E-703A-ED8697527DDD}"/>
              </a:ext>
            </a:extLst>
          </p:cNvPr>
          <p:cNvSpPr/>
          <p:nvPr/>
        </p:nvSpPr>
        <p:spPr>
          <a:xfrm>
            <a:off x="8470676" y="924396"/>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433835"/>
                </a:solidFill>
                <a:effectLst/>
                <a:uLnTx/>
                <a:uFillTx/>
                <a:latin typeface="72 Condensed" panose="020B0506030000000003" pitchFamily="34" charset="0"/>
                <a:ea typeface="+mn-ea"/>
                <a:cs typeface="72 Condensed" panose="020B0506030000000003" pitchFamily="34" charset="0"/>
                <a:sym typeface="Arial"/>
              </a:rPr>
              <a:t>ABAP Program</a:t>
            </a:r>
          </a:p>
        </p:txBody>
      </p:sp>
      <p:sp>
        <p:nvSpPr>
          <p:cNvPr id="10" name="Rectangle: Rounded Corners 9">
            <a:extLst>
              <a:ext uri="{FF2B5EF4-FFF2-40B4-BE49-F238E27FC236}">
                <a16:creationId xmlns:a16="http://schemas.microsoft.com/office/drawing/2014/main" id="{D4CABA89-8B9B-2CF3-F995-9198E159604A}"/>
              </a:ext>
            </a:extLst>
          </p:cNvPr>
          <p:cNvSpPr/>
          <p:nvPr/>
        </p:nvSpPr>
        <p:spPr>
          <a:xfrm>
            <a:off x="8483205" y="1872995"/>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Fiori Application</a:t>
            </a:r>
          </a:p>
        </p:txBody>
      </p:sp>
      <p:sp>
        <p:nvSpPr>
          <p:cNvPr id="11" name="Rectangle: Rounded Corners 10">
            <a:extLst>
              <a:ext uri="{FF2B5EF4-FFF2-40B4-BE49-F238E27FC236}">
                <a16:creationId xmlns:a16="http://schemas.microsoft.com/office/drawing/2014/main" id="{A4644E67-D027-7D43-74FC-A7DEDEDC810A}"/>
              </a:ext>
            </a:extLst>
          </p:cNvPr>
          <p:cNvSpPr/>
          <p:nvPr/>
        </p:nvSpPr>
        <p:spPr>
          <a:xfrm>
            <a:off x="8459379" y="2903601"/>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Analytical Apps</a:t>
            </a:r>
          </a:p>
        </p:txBody>
      </p:sp>
      <p:sp>
        <p:nvSpPr>
          <p:cNvPr id="12" name="Rectangle: Rounded Corners 11">
            <a:extLst>
              <a:ext uri="{FF2B5EF4-FFF2-40B4-BE49-F238E27FC236}">
                <a16:creationId xmlns:a16="http://schemas.microsoft.com/office/drawing/2014/main" id="{A0FF55E7-D384-0F83-9CB8-0B9182163E5B}"/>
              </a:ext>
            </a:extLst>
          </p:cNvPr>
          <p:cNvSpPr/>
          <p:nvPr/>
        </p:nvSpPr>
        <p:spPr>
          <a:xfrm>
            <a:off x="8459379" y="3904366"/>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Transactional App</a:t>
            </a:r>
          </a:p>
        </p:txBody>
      </p:sp>
      <p:sp>
        <p:nvSpPr>
          <p:cNvPr id="13" name="Rectangle: Rounded Corners 12">
            <a:extLst>
              <a:ext uri="{FF2B5EF4-FFF2-40B4-BE49-F238E27FC236}">
                <a16:creationId xmlns:a16="http://schemas.microsoft.com/office/drawing/2014/main" id="{29FFC089-8B54-D500-0B67-45EABA8DACBE}"/>
              </a:ext>
            </a:extLst>
          </p:cNvPr>
          <p:cNvSpPr/>
          <p:nvPr/>
        </p:nvSpPr>
        <p:spPr>
          <a:xfrm>
            <a:off x="8483205" y="4799769"/>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Embedded analytics / SAC</a:t>
            </a:r>
          </a:p>
        </p:txBody>
      </p:sp>
      <p:sp>
        <p:nvSpPr>
          <p:cNvPr id="14" name="Rectangle: Rounded Corners 13">
            <a:extLst>
              <a:ext uri="{FF2B5EF4-FFF2-40B4-BE49-F238E27FC236}">
                <a16:creationId xmlns:a16="http://schemas.microsoft.com/office/drawing/2014/main" id="{4708395A-FD98-76F1-E5EF-D57C44552371}"/>
              </a:ext>
            </a:extLst>
          </p:cNvPr>
          <p:cNvSpPr/>
          <p:nvPr/>
        </p:nvSpPr>
        <p:spPr>
          <a:xfrm>
            <a:off x="8498920" y="5748368"/>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Integration API</a:t>
            </a:r>
          </a:p>
        </p:txBody>
      </p:sp>
      <p:cxnSp>
        <p:nvCxnSpPr>
          <p:cNvPr id="16" name="Connector: Elbow 15">
            <a:extLst>
              <a:ext uri="{FF2B5EF4-FFF2-40B4-BE49-F238E27FC236}">
                <a16:creationId xmlns:a16="http://schemas.microsoft.com/office/drawing/2014/main" id="{4573723F-02EC-FDB2-5231-CD733B13DE8B}"/>
              </a:ext>
            </a:extLst>
          </p:cNvPr>
          <p:cNvCxnSpPr>
            <a:stCxn id="9" idx="1"/>
          </p:cNvCxnSpPr>
          <p:nvPr/>
        </p:nvCxnSpPr>
        <p:spPr>
          <a:xfrm rot="10800000" flipV="1">
            <a:off x="3934172" y="1254680"/>
            <a:ext cx="4536504" cy="15262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02CEDF9-63C6-FF3D-7874-3243D4660ACA}"/>
              </a:ext>
            </a:extLst>
          </p:cNvPr>
          <p:cNvCxnSpPr>
            <a:stCxn id="10" idx="1"/>
          </p:cNvCxnSpPr>
          <p:nvPr/>
        </p:nvCxnSpPr>
        <p:spPr>
          <a:xfrm rot="10800000" flipV="1">
            <a:off x="3892519" y="2203279"/>
            <a:ext cx="4590686" cy="767864"/>
          </a:xfrm>
          <a:prstGeom prst="bentConnector3">
            <a:avLst>
              <a:gd name="adj1" fmla="val 435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D7364268-CD22-2DB7-3F0B-6C44FB0D2D6C}"/>
              </a:ext>
            </a:extLst>
          </p:cNvPr>
          <p:cNvCxnSpPr>
            <a:stCxn id="11" idx="1"/>
          </p:cNvCxnSpPr>
          <p:nvPr/>
        </p:nvCxnSpPr>
        <p:spPr>
          <a:xfrm rot="10800000">
            <a:off x="3934173" y="3233885"/>
            <a:ext cx="452520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2B0BA6E1-1A93-3880-915A-25D1AFA3D591}"/>
              </a:ext>
            </a:extLst>
          </p:cNvPr>
          <p:cNvCxnSpPr>
            <a:stCxn id="12" idx="1"/>
          </p:cNvCxnSpPr>
          <p:nvPr/>
        </p:nvCxnSpPr>
        <p:spPr>
          <a:xfrm rot="10800000">
            <a:off x="3934173" y="3481252"/>
            <a:ext cx="4525207" cy="7533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124EAE96-6910-4583-E844-2BA0A26EF4C7}"/>
              </a:ext>
            </a:extLst>
          </p:cNvPr>
          <p:cNvCxnSpPr>
            <a:stCxn id="13" idx="1"/>
          </p:cNvCxnSpPr>
          <p:nvPr/>
        </p:nvCxnSpPr>
        <p:spPr>
          <a:xfrm rot="10800000">
            <a:off x="3913347" y="3729527"/>
            <a:ext cx="4569859" cy="1400526"/>
          </a:xfrm>
          <a:prstGeom prst="bentConnector3">
            <a:avLst>
              <a:gd name="adj1" fmla="val 537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8EDBF013-50B9-46CB-7AF6-B5262C8A045C}"/>
              </a:ext>
            </a:extLst>
          </p:cNvPr>
          <p:cNvCxnSpPr>
            <a:stCxn id="14" idx="1"/>
          </p:cNvCxnSpPr>
          <p:nvPr/>
        </p:nvCxnSpPr>
        <p:spPr>
          <a:xfrm rot="10800000">
            <a:off x="3934172" y="4016530"/>
            <a:ext cx="4564748" cy="2062123"/>
          </a:xfrm>
          <a:prstGeom prst="bentConnector3">
            <a:avLst>
              <a:gd name="adj1" fmla="val 621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07F4818-764C-1BDE-1579-D637D4EBC255}"/>
              </a:ext>
            </a:extLst>
          </p:cNvPr>
          <p:cNvSpPr txBox="1"/>
          <p:nvPr/>
        </p:nvSpPr>
        <p:spPr>
          <a:xfrm>
            <a:off x="5590356" y="927960"/>
            <a:ext cx="316835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No special annotations</a:t>
            </a:r>
          </a:p>
        </p:txBody>
      </p:sp>
      <p:sp>
        <p:nvSpPr>
          <p:cNvPr id="31" name="TextBox 30">
            <a:extLst>
              <a:ext uri="{FF2B5EF4-FFF2-40B4-BE49-F238E27FC236}">
                <a16:creationId xmlns:a16="http://schemas.microsoft.com/office/drawing/2014/main" id="{8549AC77-DD72-1306-9BC8-8789089E6026}"/>
              </a:ext>
            </a:extLst>
          </p:cNvPr>
          <p:cNvSpPr txBox="1"/>
          <p:nvPr/>
        </p:nvSpPr>
        <p:spPr>
          <a:xfrm>
            <a:off x="6454452" y="1915246"/>
            <a:ext cx="259228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@OData.publish</a:t>
            </a:r>
          </a:p>
        </p:txBody>
      </p:sp>
      <p:sp>
        <p:nvSpPr>
          <p:cNvPr id="32" name="TextBox 31">
            <a:extLst>
              <a:ext uri="{FF2B5EF4-FFF2-40B4-BE49-F238E27FC236}">
                <a16:creationId xmlns:a16="http://schemas.microsoft.com/office/drawing/2014/main" id="{B1A33A53-D7C4-7079-53E1-CD449C699075}"/>
              </a:ext>
            </a:extLst>
          </p:cNvPr>
          <p:cNvSpPr txBox="1"/>
          <p:nvPr/>
        </p:nvSpPr>
        <p:spPr>
          <a:xfrm>
            <a:off x="6427945" y="2916131"/>
            <a:ext cx="189871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@Analytics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@AnalyticDetails</a:t>
            </a:r>
          </a:p>
        </p:txBody>
      </p:sp>
      <p:sp>
        <p:nvSpPr>
          <p:cNvPr id="33" name="TextBox 32">
            <a:extLst>
              <a:ext uri="{FF2B5EF4-FFF2-40B4-BE49-F238E27FC236}">
                <a16:creationId xmlns:a16="http://schemas.microsoft.com/office/drawing/2014/main" id="{CAC81DDB-78C3-6C7B-A493-AC9957C86EA3}"/>
              </a:ext>
            </a:extLst>
          </p:cNvPr>
          <p:cNvSpPr txBox="1"/>
          <p:nvPr/>
        </p:nvSpPr>
        <p:spPr>
          <a:xfrm>
            <a:off x="6310436" y="3958797"/>
            <a:ext cx="189871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@ObjectModel</a:t>
            </a:r>
          </a:p>
        </p:txBody>
      </p:sp>
      <p:sp>
        <p:nvSpPr>
          <p:cNvPr id="34" name="TextBox 33">
            <a:extLst>
              <a:ext uri="{FF2B5EF4-FFF2-40B4-BE49-F238E27FC236}">
                <a16:creationId xmlns:a16="http://schemas.microsoft.com/office/drawing/2014/main" id="{D1061895-F727-2CD7-3259-16DF74E94A84}"/>
              </a:ext>
            </a:extLst>
          </p:cNvPr>
          <p:cNvSpPr txBox="1"/>
          <p:nvPr/>
        </p:nvSpPr>
        <p:spPr>
          <a:xfrm>
            <a:off x="6094412" y="4650245"/>
            <a:ext cx="2880320"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@VDM</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@Analytics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@Odata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@DefaultAggregation</a:t>
            </a:r>
          </a:p>
        </p:txBody>
      </p:sp>
      <p:sp>
        <p:nvSpPr>
          <p:cNvPr id="35" name="TextBox 34">
            <a:extLst>
              <a:ext uri="{FF2B5EF4-FFF2-40B4-BE49-F238E27FC236}">
                <a16:creationId xmlns:a16="http://schemas.microsoft.com/office/drawing/2014/main" id="{93A08E39-E834-8EBC-DE5D-5118F77C9AD2}"/>
              </a:ext>
            </a:extLst>
          </p:cNvPr>
          <p:cNvSpPr txBox="1"/>
          <p:nvPr/>
        </p:nvSpPr>
        <p:spPr>
          <a:xfrm>
            <a:off x="6216546" y="5829989"/>
            <a:ext cx="189871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@Odata</a:t>
            </a:r>
          </a:p>
        </p:txBody>
      </p:sp>
    </p:spTree>
    <p:extLst>
      <p:ext uri="{BB962C8B-B14F-4D97-AF65-F5344CB8AC3E}">
        <p14:creationId xmlns:p14="http://schemas.microsoft.com/office/powerpoint/2010/main" val="1946654138"/>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8074</TotalTime>
  <Words>1029</Words>
  <Application>Microsoft Office PowerPoint</Application>
  <PresentationFormat>Custom</PresentationFormat>
  <Paragraphs>188</Paragraphs>
  <Slides>15</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15</vt:i4>
      </vt:variant>
    </vt:vector>
  </HeadingPairs>
  <TitlesOfParts>
    <vt:vector size="28" baseType="lpstr">
      <vt:lpstr>72 Condensed</vt:lpstr>
      <vt:lpstr>72 Monospace</vt:lpstr>
      <vt:lpstr>Amasis MT Pro Black</vt:lpstr>
      <vt:lpstr>Aptos Display</vt:lpstr>
      <vt:lpstr>Arial</vt:lpstr>
      <vt:lpstr>Arial Black</vt:lpstr>
      <vt:lpstr>Calibri</vt:lpstr>
      <vt:lpstr>Cooper Black</vt:lpstr>
      <vt:lpstr>Quattrocento Sans</vt:lpstr>
      <vt:lpstr>Segoe UI</vt:lpstr>
      <vt:lpstr>Segoe UI Light</vt:lpstr>
      <vt:lpstr>Office Theme</vt:lpstr>
      <vt:lpstr>1_Office Theme</vt:lpstr>
      <vt:lpstr>SAP BTP RAP Training</vt:lpstr>
      <vt:lpstr>PowerPoint Presentation</vt:lpstr>
      <vt:lpstr>Agenda – Day 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314</cp:revision>
  <dcterms:created xsi:type="dcterms:W3CDTF">2013-09-12T13:05:01Z</dcterms:created>
  <dcterms:modified xsi:type="dcterms:W3CDTF">2025-05-06T09:10:41Z</dcterms:modified>
</cp:coreProperties>
</file>