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94" r:id="rId3"/>
  </p:sldMasterIdLst>
  <p:notesMasterIdLst>
    <p:notesMasterId r:id="rId25"/>
  </p:notesMasterIdLst>
  <p:sldIdLst>
    <p:sldId id="276" r:id="rId4"/>
    <p:sldId id="1024" r:id="rId5"/>
    <p:sldId id="334" r:id="rId6"/>
    <p:sldId id="541" r:id="rId7"/>
    <p:sldId id="762" r:id="rId8"/>
    <p:sldId id="825" r:id="rId9"/>
    <p:sldId id="542" r:id="rId10"/>
    <p:sldId id="543" r:id="rId11"/>
    <p:sldId id="802" r:id="rId12"/>
    <p:sldId id="792" r:id="rId13"/>
    <p:sldId id="793" r:id="rId14"/>
    <p:sldId id="805" r:id="rId15"/>
    <p:sldId id="794" r:id="rId16"/>
    <p:sldId id="797" r:id="rId17"/>
    <p:sldId id="828" r:id="rId18"/>
    <p:sldId id="829" r:id="rId19"/>
    <p:sldId id="1030" r:id="rId20"/>
    <p:sldId id="803" r:id="rId21"/>
    <p:sldId id="1031" r:id="rId22"/>
    <p:sldId id="280" r:id="rId23"/>
    <p:sldId id="287"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85" autoAdjust="0"/>
    <p:restoredTop sz="95033" autoAdjust="0"/>
  </p:normalViewPr>
  <p:slideViewPr>
    <p:cSldViewPr>
      <p:cViewPr varScale="1">
        <p:scale>
          <a:sx n="110" d="100"/>
          <a:sy n="110" d="100"/>
        </p:scale>
        <p:origin x="620"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57635-26C6-76F1-73A3-0FC23B42A7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A97F83-3AF4-4D72-71DE-1C0DCB7F9A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0912C9-7268-D003-CD00-2B4C6DDC0A0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32304CC-1B8E-AF90-4531-90FF4666446E}"/>
              </a:ext>
            </a:extLst>
          </p:cNvPr>
          <p:cNvSpPr>
            <a:spLocks noGrp="1"/>
          </p:cNvSpPr>
          <p:nvPr>
            <p:ph type="sldNum" sz="quarter" idx="5"/>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394146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C7F17-C56A-EADB-A330-ED375863B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1C93C-5AE9-34D2-C349-284EA8396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69051C-AFA3-E2FB-6EA2-6E3E8EE147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071036-D817-3555-AB00-39F2DF59D903}"/>
              </a:ext>
            </a:extLst>
          </p:cNvPr>
          <p:cNvSpPr>
            <a:spLocks noGrp="1"/>
          </p:cNvSpPr>
          <p:nvPr>
            <p:ph type="sldNum" sz="quarter" idx="5"/>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284750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21</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2/7/2024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81341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23471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4"/>
            <a:ext cx="1082783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3904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2"/>
            <a:ext cx="9195625"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14366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25561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717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0616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3921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2" y="4794325"/>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2" y="4277817"/>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41588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4622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45028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1196752"/>
            <a:ext cx="440469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01752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4404851"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2060848"/>
            <a:ext cx="4404692"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8513012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93714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8144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5415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9771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4851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19338" y="6408740"/>
            <a:ext cx="3431005"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6469" y="6408740"/>
            <a:ext cx="1066800"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273"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endParaRPr lang="en-US" sz="2399">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1344" y="338346"/>
            <a:ext cx="891925"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150" y="495335"/>
            <a:ext cx="10512862" cy="640714"/>
          </a:xfrm>
        </p:spPr>
        <p:txBody>
          <a:bodyPr>
            <a:normAutofit/>
          </a:bodyPr>
          <a:lstStyle>
            <a:lvl1pPr>
              <a:defRPr sz="2199"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01284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84402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123803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7102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722660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298"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99">
                <a:solidFill>
                  <a:schemeClr val="tx1">
                    <a:tint val="75000"/>
                  </a:schemeClr>
                </a:solidFill>
              </a:defRPr>
            </a:lvl1pPr>
            <a:lvl2pPr marL="609310" indent="0">
              <a:buNone/>
              <a:defRPr sz="2399">
                <a:solidFill>
                  <a:schemeClr val="tx1">
                    <a:tint val="75000"/>
                  </a:schemeClr>
                </a:solidFill>
              </a:defRPr>
            </a:lvl2pPr>
            <a:lvl3pPr marL="1218621" indent="0">
              <a:buNone/>
              <a:defRPr sz="2099">
                <a:solidFill>
                  <a:schemeClr val="tx1">
                    <a:tint val="75000"/>
                  </a:schemeClr>
                </a:solidFill>
              </a:defRPr>
            </a:lvl3pPr>
            <a:lvl4pPr marL="1827931" indent="0">
              <a:buNone/>
              <a:defRPr sz="1899">
                <a:solidFill>
                  <a:schemeClr val="tx1">
                    <a:tint val="75000"/>
                  </a:schemeClr>
                </a:solidFill>
              </a:defRPr>
            </a:lvl4pPr>
            <a:lvl5pPr marL="2437242" indent="0">
              <a:buNone/>
              <a:defRPr sz="1899">
                <a:solidFill>
                  <a:schemeClr val="tx1">
                    <a:tint val="75000"/>
                  </a:schemeClr>
                </a:solidFill>
              </a:defRPr>
            </a:lvl5pPr>
            <a:lvl6pPr marL="3046553" indent="0">
              <a:buNone/>
              <a:defRPr sz="1899">
                <a:solidFill>
                  <a:schemeClr val="tx1">
                    <a:tint val="75000"/>
                  </a:schemeClr>
                </a:solidFill>
              </a:defRPr>
            </a:lvl6pPr>
            <a:lvl7pPr marL="3655863" indent="0">
              <a:buNone/>
              <a:defRPr sz="1899">
                <a:solidFill>
                  <a:schemeClr val="tx1">
                    <a:tint val="75000"/>
                  </a:schemeClr>
                </a:solidFill>
              </a:defRPr>
            </a:lvl7pPr>
            <a:lvl8pPr marL="4265173" indent="0">
              <a:buNone/>
              <a:defRPr sz="1899">
                <a:solidFill>
                  <a:schemeClr val="tx1">
                    <a:tint val="75000"/>
                  </a:schemeClr>
                </a:solidFill>
              </a:defRPr>
            </a:lvl8pPr>
            <a:lvl9pPr marL="4874484" indent="0">
              <a:buNone/>
              <a:defRPr sz="18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98769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4635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2035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2/7/2024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466283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03915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8277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47970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431740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9032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616180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5"/>
            <a:ext cx="5930678" cy="711081"/>
          </a:xfrm>
        </p:spPr>
        <p:txBody>
          <a:bodyPr>
            <a:normAutofit/>
          </a:bodyPr>
          <a:lstStyle>
            <a:lvl1pPr algn="ctr">
              <a:defRPr sz="3599"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0364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2/7/2024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2/7/2024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265409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2/7/2024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14611184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26.emf"/></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hyperlink" Target="https://help.sap.com/viewer/923180ddb98240829d935862025004d6/Cloud/en-US/f6cb3e3402694f5585068e5e5161a7c1.html" TargetMode="External"/><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hyperlink" Target="https://github.com/soyuztechnologies/BarclaysCorporateTraining/blob/master/Phase%201%20CDS%20and%20RAP%20based%20development/Day%2002/05_Final_CDS_Annotations.tx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oyuztechnologies/BarclaysCorporateTraining/blob/master/Phase%201%20CDS%20and%20RAP%20based%20development/Day%2002/Service%20Definition.txt" TargetMode="External"/><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3.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8</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Big Picture – Architecture </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pic>
        <p:nvPicPr>
          <p:cNvPr id="3" name="Picture 2">
            <a:extLst>
              <a:ext uri="{FF2B5EF4-FFF2-40B4-BE49-F238E27FC236}">
                <a16:creationId xmlns:a16="http://schemas.microsoft.com/office/drawing/2014/main" id="{4EE0A81D-05A0-4151-A8F2-E40A2952E4CA}"/>
              </a:ext>
            </a:extLst>
          </p:cNvPr>
          <p:cNvPicPr>
            <a:picLocks noChangeAspect="1"/>
          </p:cNvPicPr>
          <p:nvPr/>
        </p:nvPicPr>
        <p:blipFill>
          <a:blip r:embed="rId3"/>
          <a:stretch>
            <a:fillRect/>
          </a:stretch>
        </p:blipFill>
        <p:spPr>
          <a:xfrm>
            <a:off x="1523207" y="1120611"/>
            <a:ext cx="9142411" cy="5089275"/>
          </a:xfrm>
          <a:prstGeom prst="rect">
            <a:avLst/>
          </a:prstGeom>
        </p:spPr>
      </p:pic>
    </p:spTree>
    <p:extLst>
      <p:ext uri="{BB962C8B-B14F-4D97-AF65-F5344CB8AC3E}">
        <p14:creationId xmlns:p14="http://schemas.microsoft.com/office/powerpoint/2010/main" val="39732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Annotations</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3862131" y="6529992"/>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Rectangle 1">
            <a:extLst>
              <a:ext uri="{FF2B5EF4-FFF2-40B4-BE49-F238E27FC236}">
                <a16:creationId xmlns:a16="http://schemas.microsoft.com/office/drawing/2014/main" id="{360CDEF5-D746-49F0-BFDA-CF5E4BCF6024}"/>
              </a:ext>
            </a:extLst>
          </p:cNvPr>
          <p:cNvSpPr/>
          <p:nvPr/>
        </p:nvSpPr>
        <p:spPr>
          <a:xfrm>
            <a:off x="172564" y="916575"/>
            <a:ext cx="11641889" cy="923090"/>
          </a:xfrm>
          <a:prstGeom prst="rect">
            <a:avLst/>
          </a:prstGeom>
        </p:spPr>
        <p:txBody>
          <a:bodyPr wrap="square">
            <a:spAutoFit/>
          </a:bodyPr>
          <a:lstStyle/>
          <a:p>
            <a:pPr algn="just" defTabSz="914126"/>
            <a:r>
              <a:rPr lang="en-US" sz="1799" dirty="0">
                <a:solidFill>
                  <a:srgbClr val="000000"/>
                </a:solidFill>
                <a:latin typeface="Arial" panose="020B0604020202020204" pitchFamily="34" charset="0"/>
              </a:rPr>
              <a:t>Annotations are additional metadata and provide abstract definitions of data semantics. These abstract definitions are stored in vocabularies from OData and SAP. SAP Fiori elements understand the annotations and generates the UI based on them. </a:t>
            </a:r>
            <a:endParaRPr lang="en-US" sz="1799" dirty="0">
              <a:solidFill>
                <a:prstClr val="black"/>
              </a:solidFill>
              <a:latin typeface="Calibri"/>
            </a:endParaRPr>
          </a:p>
        </p:txBody>
      </p:sp>
      <p:sp>
        <p:nvSpPr>
          <p:cNvPr id="3" name="TextBox 2">
            <a:extLst>
              <a:ext uri="{FF2B5EF4-FFF2-40B4-BE49-F238E27FC236}">
                <a16:creationId xmlns:a16="http://schemas.microsoft.com/office/drawing/2014/main" id="{BA121E67-5F90-41A7-B35B-405E6032A341}"/>
              </a:ext>
            </a:extLst>
          </p:cNvPr>
          <p:cNvSpPr txBox="1"/>
          <p:nvPr/>
        </p:nvSpPr>
        <p:spPr>
          <a:xfrm>
            <a:off x="2002450" y="2064286"/>
            <a:ext cx="3203920" cy="369236"/>
          </a:xfrm>
          <a:prstGeom prst="rect">
            <a:avLst/>
          </a:prstGeom>
          <a:noFill/>
        </p:spPr>
        <p:txBody>
          <a:bodyPr wrap="square" rtlCol="0">
            <a:spAutoFit/>
          </a:bodyPr>
          <a:lstStyle/>
          <a:p>
            <a:pPr defTabSz="914126"/>
            <a:r>
              <a:rPr lang="en-US" sz="1799" b="1" dirty="0">
                <a:solidFill>
                  <a:prstClr val="black"/>
                </a:solidFill>
                <a:latin typeface="Calibri"/>
              </a:rPr>
              <a:t>CDS View Annotations</a:t>
            </a:r>
          </a:p>
        </p:txBody>
      </p:sp>
      <p:sp>
        <p:nvSpPr>
          <p:cNvPr id="7" name="TextBox 6">
            <a:extLst>
              <a:ext uri="{FF2B5EF4-FFF2-40B4-BE49-F238E27FC236}">
                <a16:creationId xmlns:a16="http://schemas.microsoft.com/office/drawing/2014/main" id="{5814BEC7-1950-4990-BF5E-C1A3049F13A1}"/>
              </a:ext>
            </a:extLst>
          </p:cNvPr>
          <p:cNvSpPr txBox="1"/>
          <p:nvPr/>
        </p:nvSpPr>
        <p:spPr>
          <a:xfrm>
            <a:off x="7692019" y="2032029"/>
            <a:ext cx="3203920" cy="369236"/>
          </a:xfrm>
          <a:prstGeom prst="rect">
            <a:avLst/>
          </a:prstGeom>
          <a:noFill/>
        </p:spPr>
        <p:txBody>
          <a:bodyPr wrap="square" rtlCol="0">
            <a:spAutoFit/>
          </a:bodyPr>
          <a:lstStyle/>
          <a:p>
            <a:pPr defTabSz="914126"/>
            <a:r>
              <a:rPr lang="en-US" sz="1799" b="1" dirty="0">
                <a:solidFill>
                  <a:prstClr val="black"/>
                </a:solidFill>
                <a:latin typeface="Calibri"/>
              </a:rPr>
              <a:t>XML Annotations</a:t>
            </a:r>
          </a:p>
        </p:txBody>
      </p:sp>
      <p:cxnSp>
        <p:nvCxnSpPr>
          <p:cNvPr id="5" name="Straight Connector 4">
            <a:extLst>
              <a:ext uri="{FF2B5EF4-FFF2-40B4-BE49-F238E27FC236}">
                <a16:creationId xmlns:a16="http://schemas.microsoft.com/office/drawing/2014/main" id="{A9571CC4-9876-4AA2-AAEB-E48C644F11F1}"/>
              </a:ext>
            </a:extLst>
          </p:cNvPr>
          <p:cNvCxnSpPr>
            <a:cxnSpLocks/>
          </p:cNvCxnSpPr>
          <p:nvPr/>
        </p:nvCxnSpPr>
        <p:spPr>
          <a:xfrm>
            <a:off x="6004001" y="1964404"/>
            <a:ext cx="0" cy="4650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CC8E7DB-4EAF-4184-8CBE-4013D40F0DAF}"/>
              </a:ext>
            </a:extLst>
          </p:cNvPr>
          <p:cNvCxnSpPr>
            <a:cxnSpLocks/>
          </p:cNvCxnSpPr>
          <p:nvPr/>
        </p:nvCxnSpPr>
        <p:spPr>
          <a:xfrm flipV="1">
            <a:off x="273467" y="2473525"/>
            <a:ext cx="11540986"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6E48A4-EF61-4455-ACBD-B38D38A8A8DA}"/>
              </a:ext>
            </a:extLst>
          </p:cNvPr>
          <p:cNvSpPr/>
          <p:nvPr/>
        </p:nvSpPr>
        <p:spPr>
          <a:xfrm>
            <a:off x="6346894" y="2568267"/>
            <a:ext cx="5728742" cy="3969284"/>
          </a:xfrm>
          <a:prstGeom prst="rect">
            <a:avLst/>
          </a:prstGeom>
        </p:spPr>
        <p:txBody>
          <a:bodyPr wrap="square">
            <a:spAutoFit/>
          </a:bodyPr>
          <a:lstStyle/>
          <a:p>
            <a:pPr marL="285664" indent="-285664" defTabSz="914126">
              <a:buFont typeface="Arial" panose="020B0604020202020204" pitchFamily="34" charset="0"/>
              <a:buChar char="•"/>
            </a:pPr>
            <a:r>
              <a:rPr lang="en-US" sz="1799" dirty="0">
                <a:solidFill>
                  <a:prstClr val="black"/>
                </a:solidFill>
                <a:latin typeface="Calibri"/>
              </a:rPr>
              <a:t>Coded inside the annotations.xml file inside a Fiori Application</a:t>
            </a:r>
          </a:p>
          <a:p>
            <a:pPr marL="285664" indent="-285664" defTabSz="914126">
              <a:buFont typeface="Arial" panose="020B0604020202020204" pitchFamily="34" charset="0"/>
              <a:buChar char="•"/>
            </a:pPr>
            <a:r>
              <a:rPr lang="en-US" sz="1799" dirty="0">
                <a:solidFill>
                  <a:prstClr val="black"/>
                </a:solidFill>
                <a:latin typeface="Calibri"/>
              </a:rPr>
              <a:t>Require understanding of XML in general and knowledge of annotations</a:t>
            </a:r>
          </a:p>
          <a:p>
            <a:pPr marL="285664" indent="-285664" defTabSz="914126">
              <a:buFont typeface="Arial" panose="020B0604020202020204" pitchFamily="34" charset="0"/>
              <a:buChar char="•"/>
            </a:pPr>
            <a:r>
              <a:rPr lang="en-US" sz="1799" dirty="0">
                <a:solidFill>
                  <a:prstClr val="black"/>
                </a:solidFill>
                <a:latin typeface="Calibri"/>
              </a:rPr>
              <a:t>XML annotations follow the lifecycle of your app (local project)</a:t>
            </a:r>
          </a:p>
          <a:p>
            <a:pPr marL="285664" indent="-285664" defTabSz="914126">
              <a:buFont typeface="Arial" panose="020B0604020202020204" pitchFamily="34" charset="0"/>
              <a:buChar char="•"/>
            </a:pPr>
            <a:r>
              <a:rPr lang="en-US" sz="1799" dirty="0">
                <a:solidFill>
                  <a:prstClr val="black"/>
                </a:solidFill>
                <a:latin typeface="Calibri"/>
              </a:rPr>
              <a:t>With latest UI5 release, we can use new features</a:t>
            </a:r>
          </a:p>
          <a:p>
            <a:pPr marL="285664" indent="-285664" defTabSz="914126">
              <a:buFont typeface="Arial" panose="020B0604020202020204" pitchFamily="34" charset="0"/>
              <a:buChar char="•"/>
            </a:pPr>
            <a:r>
              <a:rPr lang="en-US" sz="1799" dirty="0">
                <a:solidFill>
                  <a:prstClr val="black"/>
                </a:solidFill>
                <a:latin typeface="Calibri"/>
              </a:rPr>
              <a:t>Suitable if we use SEGW based services, Or other frameworks which does not support the annotations.</a:t>
            </a:r>
          </a:p>
          <a:p>
            <a:pPr marL="285664" indent="-285664" defTabSz="914126">
              <a:buFont typeface="Arial" panose="020B0604020202020204" pitchFamily="34" charset="0"/>
              <a:buChar char="•"/>
            </a:pPr>
            <a:r>
              <a:rPr lang="en-US" sz="1799" dirty="0">
                <a:solidFill>
                  <a:prstClr val="black"/>
                </a:solidFill>
                <a:latin typeface="Calibri"/>
              </a:rPr>
              <a:t>UI projects are decoupled from the CDS and services and can be tested and transported independently.</a:t>
            </a:r>
          </a:p>
          <a:p>
            <a:pPr marL="285664" indent="-285664" defTabSz="914126">
              <a:buFont typeface="Arial" panose="020B0604020202020204" pitchFamily="34" charset="0"/>
              <a:buChar char="•"/>
            </a:pPr>
            <a:r>
              <a:rPr lang="en-US" sz="1799" dirty="0">
                <a:solidFill>
                  <a:prstClr val="black"/>
                </a:solidFill>
                <a:latin typeface="Calibri"/>
              </a:rPr>
              <a:t>Easy to work with the help of annotation modeler extension pack</a:t>
            </a:r>
          </a:p>
          <a:p>
            <a:pPr marL="285664" indent="-285664" defTabSz="914126">
              <a:buFont typeface="Arial" panose="020B0604020202020204" pitchFamily="34" charset="0"/>
              <a:buChar char="•"/>
            </a:pPr>
            <a:r>
              <a:rPr lang="en-US" sz="1799" dirty="0">
                <a:solidFill>
                  <a:prstClr val="black"/>
                </a:solidFill>
                <a:latin typeface="Calibri"/>
              </a:rPr>
              <a:t>Use BAS or VS Code to develop same.</a:t>
            </a:r>
          </a:p>
        </p:txBody>
      </p:sp>
      <p:sp>
        <p:nvSpPr>
          <p:cNvPr id="11" name="Rectangle 10">
            <a:extLst>
              <a:ext uri="{FF2B5EF4-FFF2-40B4-BE49-F238E27FC236}">
                <a16:creationId xmlns:a16="http://schemas.microsoft.com/office/drawing/2014/main" id="{DEF5B5A5-7ECA-42ED-94E1-2F83F02CAF83}"/>
              </a:ext>
            </a:extLst>
          </p:cNvPr>
          <p:cNvSpPr/>
          <p:nvPr/>
        </p:nvSpPr>
        <p:spPr>
          <a:xfrm>
            <a:off x="229935" y="2610897"/>
            <a:ext cx="5728748" cy="4246211"/>
          </a:xfrm>
          <a:prstGeom prst="rect">
            <a:avLst/>
          </a:prstGeom>
        </p:spPr>
        <p:txBody>
          <a:bodyPr wrap="square">
            <a:spAutoFit/>
          </a:bodyPr>
          <a:lstStyle/>
          <a:p>
            <a:pPr marL="285664" indent="-285664" defTabSz="914126">
              <a:buFont typeface="Arial" panose="020B0604020202020204" pitchFamily="34" charset="0"/>
              <a:buChar char="•"/>
            </a:pPr>
            <a:r>
              <a:rPr lang="en-US" sz="1799" dirty="0">
                <a:solidFill>
                  <a:prstClr val="black"/>
                </a:solidFill>
                <a:latin typeface="Calibri"/>
              </a:rPr>
              <a:t>Annotations which are coding in ABAP system.</a:t>
            </a:r>
          </a:p>
          <a:p>
            <a:pPr marL="285664" indent="-285664" defTabSz="914126">
              <a:buFont typeface="Arial" panose="020B0604020202020204" pitchFamily="34" charset="0"/>
              <a:buChar char="•"/>
            </a:pPr>
            <a:r>
              <a:rPr lang="en-US" sz="1799" dirty="0">
                <a:solidFill>
                  <a:prstClr val="black"/>
                </a:solidFill>
                <a:latin typeface="Calibri"/>
              </a:rPr>
              <a:t>Require experience in ABAP on HANA and done by an ABAP or S/4HANA Consultants</a:t>
            </a:r>
          </a:p>
          <a:p>
            <a:pPr marL="285664" indent="-285664" defTabSz="914126">
              <a:buFont typeface="Arial" panose="020B0604020202020204" pitchFamily="34" charset="0"/>
              <a:buChar char="•"/>
            </a:pPr>
            <a:r>
              <a:rPr lang="en-US" sz="1799" dirty="0">
                <a:solidFill>
                  <a:prstClr val="black"/>
                </a:solidFill>
                <a:latin typeface="Calibri"/>
              </a:rPr>
              <a:t>CDS annotations follow the lifecycle of your OData</a:t>
            </a:r>
          </a:p>
          <a:p>
            <a:pPr defTabSz="914126"/>
            <a:r>
              <a:rPr lang="en-US" sz="1799" dirty="0">
                <a:solidFill>
                  <a:prstClr val="black"/>
                </a:solidFill>
                <a:latin typeface="Calibri"/>
              </a:rPr>
              <a:t>      Service.</a:t>
            </a:r>
          </a:p>
          <a:p>
            <a:pPr marL="285664" indent="-285664" defTabSz="914126">
              <a:buFont typeface="Arial" panose="020B0604020202020204" pitchFamily="34" charset="0"/>
              <a:buChar char="•"/>
            </a:pPr>
            <a:r>
              <a:rPr lang="en-US" sz="1799" dirty="0">
                <a:solidFill>
                  <a:prstClr val="black"/>
                </a:solidFill>
                <a:latin typeface="Calibri"/>
              </a:rPr>
              <a:t>Due to different release cycles, some new annotations</a:t>
            </a:r>
          </a:p>
          <a:p>
            <a:pPr defTabSz="914126"/>
            <a:r>
              <a:rPr lang="en-US" sz="1799" dirty="0">
                <a:solidFill>
                  <a:prstClr val="black"/>
                </a:solidFill>
                <a:latin typeface="Calibri"/>
              </a:rPr>
              <a:t>      might be available later in ABAP CDS.</a:t>
            </a:r>
          </a:p>
          <a:p>
            <a:pPr marL="285664" indent="-285664" defTabSz="914126">
              <a:buFont typeface="Arial" panose="020B0604020202020204" pitchFamily="34" charset="0"/>
              <a:buChar char="•"/>
            </a:pPr>
            <a:r>
              <a:rPr lang="en-US" sz="1799" dirty="0">
                <a:solidFill>
                  <a:prstClr val="black"/>
                </a:solidFill>
                <a:latin typeface="Calibri"/>
              </a:rPr>
              <a:t>More suitable if we use frameworks like RAP, &amp; BOPF to build end to end applications</a:t>
            </a:r>
          </a:p>
          <a:p>
            <a:pPr marL="285664" indent="-285664" defTabSz="914126">
              <a:buFont typeface="Arial" panose="020B0604020202020204" pitchFamily="34" charset="0"/>
              <a:buChar char="•"/>
            </a:pPr>
            <a:r>
              <a:rPr lang="en-US" sz="1799" dirty="0">
                <a:solidFill>
                  <a:prstClr val="black"/>
                </a:solidFill>
                <a:latin typeface="Calibri"/>
              </a:rPr>
              <a:t>Project will be coupled with OData built on CDS hence we cannot test application if the service is down.</a:t>
            </a:r>
          </a:p>
          <a:p>
            <a:pPr marL="285664" indent="-285664" defTabSz="914126">
              <a:buFont typeface="Arial" panose="020B0604020202020204" pitchFamily="34" charset="0"/>
              <a:buChar char="•"/>
            </a:pPr>
            <a:r>
              <a:rPr lang="en-US" sz="1799" dirty="0">
                <a:solidFill>
                  <a:prstClr val="black"/>
                </a:solidFill>
                <a:latin typeface="Calibri"/>
              </a:rPr>
              <a:t>Easy to code and can be modularized with metadata extensions in CDS.</a:t>
            </a:r>
          </a:p>
          <a:p>
            <a:pPr marL="285664" indent="-285664" defTabSz="914126">
              <a:buFont typeface="Arial" panose="020B0604020202020204" pitchFamily="34" charset="0"/>
              <a:buChar char="•"/>
            </a:pPr>
            <a:r>
              <a:rPr lang="en-US" sz="1799" dirty="0">
                <a:solidFill>
                  <a:prstClr val="black"/>
                </a:solidFill>
                <a:latin typeface="Calibri"/>
              </a:rPr>
              <a:t>Use ADT tool to code the same.</a:t>
            </a:r>
          </a:p>
          <a:p>
            <a:pPr defTabSz="914126"/>
            <a:endParaRPr lang="en-US" sz="1799" dirty="0">
              <a:solidFill>
                <a:prstClr val="black"/>
              </a:solidFill>
              <a:latin typeface="Calibri"/>
            </a:endParaRPr>
          </a:p>
        </p:txBody>
      </p:sp>
    </p:spTree>
    <p:extLst>
      <p:ext uri="{BB962C8B-B14F-4D97-AF65-F5344CB8AC3E}">
        <p14:creationId xmlns:p14="http://schemas.microsoft.com/office/powerpoint/2010/main" val="138427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8CA1-0B32-EDE0-6738-34B95DF96DAF}"/>
              </a:ext>
            </a:extLst>
          </p:cNvPr>
          <p:cNvSpPr>
            <a:spLocks noGrp="1"/>
          </p:cNvSpPr>
          <p:nvPr>
            <p:ph type="title"/>
          </p:nvPr>
        </p:nvSpPr>
        <p:spPr/>
        <p:txBody>
          <a:bodyPr/>
          <a:lstStyle/>
          <a:p>
            <a:r>
              <a:rPr lang="en-US" dirty="0"/>
              <a:t>Metadata extension</a:t>
            </a:r>
          </a:p>
        </p:txBody>
      </p:sp>
      <p:sp>
        <p:nvSpPr>
          <p:cNvPr id="3" name="TextBox 2">
            <a:extLst>
              <a:ext uri="{FF2B5EF4-FFF2-40B4-BE49-F238E27FC236}">
                <a16:creationId xmlns:a16="http://schemas.microsoft.com/office/drawing/2014/main" id="{FE01DFEF-C8B0-D9A6-D658-5F34898B33D6}"/>
              </a:ext>
            </a:extLst>
          </p:cNvPr>
          <p:cNvSpPr txBox="1"/>
          <p:nvPr/>
        </p:nvSpPr>
        <p:spPr>
          <a:xfrm>
            <a:off x="405780" y="1052736"/>
            <a:ext cx="11593288" cy="120032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When we develop CDS views, we can put many annotations inside CDS. But when we looking forward to develop a UI application, we want @UI annotations. By putting these UI annotations directly inside CDS, we are </a:t>
            </a:r>
            <a:r>
              <a:rPr kumimoji="0" lang="en-US" sz="2400" b="0" i="0" u="none" strike="noStrike" kern="1200" cap="none" spc="0" normalizeH="0" baseline="0" noProof="0">
                <a:ln>
                  <a:noFill/>
                </a:ln>
                <a:solidFill>
                  <a:prstClr val="black"/>
                </a:solidFill>
                <a:effectLst/>
                <a:uLnTx/>
                <a:uFillTx/>
                <a:latin typeface="Calibri"/>
                <a:ea typeface="+mn-ea"/>
                <a:cs typeface="+mn-cs"/>
              </a:rPr>
              <a:t>talking risk.</a:t>
            </a:r>
          </a:p>
        </p:txBody>
      </p:sp>
    </p:spTree>
    <p:extLst>
      <p:ext uri="{BB962C8B-B14F-4D97-AF65-F5344CB8AC3E}">
        <p14:creationId xmlns:p14="http://schemas.microsoft.com/office/powerpoint/2010/main" val="207541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Fiori Elements - List Report Application</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sp>
        <p:nvSpPr>
          <p:cNvPr id="2" name="Rectangle 1">
            <a:extLst>
              <a:ext uri="{FF2B5EF4-FFF2-40B4-BE49-F238E27FC236}">
                <a16:creationId xmlns:a16="http://schemas.microsoft.com/office/drawing/2014/main" id="{726D6757-E99E-46D4-94EB-628DD9D0C2FB}"/>
              </a:ext>
            </a:extLst>
          </p:cNvPr>
          <p:cNvSpPr/>
          <p:nvPr/>
        </p:nvSpPr>
        <p:spPr>
          <a:xfrm>
            <a:off x="172563" y="916576"/>
            <a:ext cx="11763778" cy="646163"/>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The list report offers powerful features for finding and acting on relevant data sets. It is often used as an entry point for navigating to the item details, which are usually shown on an object page.</a:t>
            </a:r>
            <a:endParaRPr kumimoji="0" lang="en-US" sz="1799"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5B8ED6F2-D2F8-4C33-9C5F-B9C9CC51C88C}"/>
              </a:ext>
            </a:extLst>
          </p:cNvPr>
          <p:cNvPicPr>
            <a:picLocks noChangeAspect="1"/>
          </p:cNvPicPr>
          <p:nvPr/>
        </p:nvPicPr>
        <p:blipFill>
          <a:blip r:embed="rId3"/>
          <a:stretch>
            <a:fillRect/>
          </a:stretch>
        </p:blipFill>
        <p:spPr>
          <a:xfrm>
            <a:off x="172564" y="2321692"/>
            <a:ext cx="5395120" cy="3555957"/>
          </a:xfrm>
          <a:prstGeom prst="rect">
            <a:avLst/>
          </a:prstGeom>
        </p:spPr>
      </p:pic>
      <p:pic>
        <p:nvPicPr>
          <p:cNvPr id="4" name="Picture 3">
            <a:extLst>
              <a:ext uri="{FF2B5EF4-FFF2-40B4-BE49-F238E27FC236}">
                <a16:creationId xmlns:a16="http://schemas.microsoft.com/office/drawing/2014/main" id="{4E636459-2C90-42E7-8FD9-40D00B20E077}"/>
              </a:ext>
            </a:extLst>
          </p:cNvPr>
          <p:cNvPicPr>
            <a:picLocks noChangeAspect="1"/>
          </p:cNvPicPr>
          <p:nvPr/>
        </p:nvPicPr>
        <p:blipFill>
          <a:blip r:embed="rId4"/>
          <a:stretch>
            <a:fillRect/>
          </a:stretch>
        </p:blipFill>
        <p:spPr>
          <a:xfrm>
            <a:off x="6703854" y="2311359"/>
            <a:ext cx="5312406" cy="3566290"/>
          </a:xfrm>
          <a:prstGeom prst="rect">
            <a:avLst/>
          </a:prstGeom>
        </p:spPr>
      </p:pic>
      <p:cxnSp>
        <p:nvCxnSpPr>
          <p:cNvPr id="6" name="Straight Arrow Connector 5">
            <a:extLst>
              <a:ext uri="{FF2B5EF4-FFF2-40B4-BE49-F238E27FC236}">
                <a16:creationId xmlns:a16="http://schemas.microsoft.com/office/drawing/2014/main" id="{3C7E7024-6291-4FE3-BFA2-B94268C57C5A}"/>
              </a:ext>
            </a:extLst>
          </p:cNvPr>
          <p:cNvCxnSpPr/>
          <p:nvPr/>
        </p:nvCxnSpPr>
        <p:spPr>
          <a:xfrm>
            <a:off x="5249901" y="3997086"/>
            <a:ext cx="158454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642E204-BFDF-4042-A795-18F061547904}"/>
              </a:ext>
            </a:extLst>
          </p:cNvPr>
          <p:cNvSpPr/>
          <p:nvPr/>
        </p:nvSpPr>
        <p:spPr>
          <a:xfrm>
            <a:off x="5119306" y="3927436"/>
            <a:ext cx="200245" cy="15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44C52484-19F5-408A-BC62-FBFCB32F1F7E}"/>
              </a:ext>
            </a:extLst>
          </p:cNvPr>
          <p:cNvSpPr txBox="1"/>
          <p:nvPr/>
        </p:nvSpPr>
        <p:spPr>
          <a:xfrm>
            <a:off x="1645491" y="1846629"/>
            <a:ext cx="2411646"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List Report</a:t>
            </a:r>
          </a:p>
        </p:txBody>
      </p:sp>
      <p:sp>
        <p:nvSpPr>
          <p:cNvPr id="13" name="TextBox 12">
            <a:extLst>
              <a:ext uri="{FF2B5EF4-FFF2-40B4-BE49-F238E27FC236}">
                <a16:creationId xmlns:a16="http://schemas.microsoft.com/office/drawing/2014/main" id="{71A2377C-9414-4A2F-B07F-D3D529A4B620}"/>
              </a:ext>
            </a:extLst>
          </p:cNvPr>
          <p:cNvSpPr txBox="1"/>
          <p:nvPr/>
        </p:nvSpPr>
        <p:spPr>
          <a:xfrm>
            <a:off x="8475586" y="1873063"/>
            <a:ext cx="2411646"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Object Page</a:t>
            </a:r>
          </a:p>
        </p:txBody>
      </p:sp>
      <p:sp>
        <p:nvSpPr>
          <p:cNvPr id="10" name="Rectangle 9">
            <a:extLst>
              <a:ext uri="{FF2B5EF4-FFF2-40B4-BE49-F238E27FC236}">
                <a16:creationId xmlns:a16="http://schemas.microsoft.com/office/drawing/2014/main" id="{48403F21-8D19-46D3-A625-7AA4BC5BEE17}"/>
              </a:ext>
            </a:extLst>
          </p:cNvPr>
          <p:cNvSpPr/>
          <p:nvPr/>
        </p:nvSpPr>
        <p:spPr>
          <a:xfrm>
            <a:off x="313427" y="2551840"/>
            <a:ext cx="5101893" cy="548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982171AA-2DED-4E4C-A152-5CCB4D92784F}"/>
              </a:ext>
            </a:extLst>
          </p:cNvPr>
          <p:cNvSpPr/>
          <p:nvPr/>
        </p:nvSpPr>
        <p:spPr>
          <a:xfrm>
            <a:off x="313427" y="2329829"/>
            <a:ext cx="666032" cy="222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143D6B5D-DCE3-47EF-9DF8-042A3250CC0B}"/>
              </a:ext>
            </a:extLst>
          </p:cNvPr>
          <p:cNvSpPr/>
          <p:nvPr/>
        </p:nvSpPr>
        <p:spPr>
          <a:xfrm>
            <a:off x="298191" y="3392005"/>
            <a:ext cx="5101893" cy="2493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1DB63F47-1713-409F-B397-58F03869A44F}"/>
              </a:ext>
            </a:extLst>
          </p:cNvPr>
          <p:cNvSpPr/>
          <p:nvPr/>
        </p:nvSpPr>
        <p:spPr>
          <a:xfrm>
            <a:off x="3460755" y="3206158"/>
            <a:ext cx="1954565" cy="18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D55E931C-779A-485C-B1A2-1D3F77032DA9}"/>
              </a:ext>
            </a:extLst>
          </p:cNvPr>
          <p:cNvSpPr/>
          <p:nvPr/>
        </p:nvSpPr>
        <p:spPr>
          <a:xfrm>
            <a:off x="6703854" y="2502296"/>
            <a:ext cx="5101893" cy="636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D5311227-7E0B-4891-88CA-221EBF3BFF19}"/>
              </a:ext>
            </a:extLst>
          </p:cNvPr>
          <p:cNvSpPr/>
          <p:nvPr/>
        </p:nvSpPr>
        <p:spPr>
          <a:xfrm>
            <a:off x="6703855" y="3139511"/>
            <a:ext cx="1519249" cy="19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F7E86D6C-4B14-4EC0-9EBD-D0C069257ED8}"/>
              </a:ext>
            </a:extLst>
          </p:cNvPr>
          <p:cNvSpPr/>
          <p:nvPr/>
        </p:nvSpPr>
        <p:spPr>
          <a:xfrm>
            <a:off x="6775681" y="3429000"/>
            <a:ext cx="5101893" cy="649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2DB2DCB3-110E-4693-B2F9-D4187DBE88F6}"/>
              </a:ext>
            </a:extLst>
          </p:cNvPr>
          <p:cNvSpPr/>
          <p:nvPr/>
        </p:nvSpPr>
        <p:spPr>
          <a:xfrm>
            <a:off x="6809111" y="4580876"/>
            <a:ext cx="5101893" cy="755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1824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a:ln>
                  <a:noFill/>
                </a:ln>
                <a:solidFill>
                  <a:prstClr val="black"/>
                </a:solidFill>
                <a:effectLst/>
                <a:uLnTx/>
                <a:uFillTx/>
                <a:latin typeface="Cooper Black" panose="0208090404030B020404" pitchFamily="18" charset="0"/>
                <a:ea typeface="+mj-ea"/>
                <a:cs typeface="+mj-cs"/>
              </a:rPr>
              <a:t>Object Page</a:t>
            </a:r>
            <a:endPar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endParaRP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pic>
        <p:nvPicPr>
          <p:cNvPr id="1026" name="Picture 2" descr="https://blogs.sap.com/wp-content/uploads/2017/08/Develop-Object-Page-simple-example-facets.png">
            <a:extLst>
              <a:ext uri="{FF2B5EF4-FFF2-40B4-BE49-F238E27FC236}">
                <a16:creationId xmlns:a16="http://schemas.microsoft.com/office/drawing/2014/main" id="{C59AE2A7-6DCB-4063-BFCC-D37358BE0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98" y="916576"/>
            <a:ext cx="10195116" cy="544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7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Developing Read only List Report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6" name="TextBox 5">
            <a:extLst>
              <a:ext uri="{FF2B5EF4-FFF2-40B4-BE49-F238E27FC236}">
                <a16:creationId xmlns:a16="http://schemas.microsoft.com/office/drawing/2014/main" id="{9DBBFDB1-1D59-470B-9904-94A0F33E77EB}"/>
              </a:ext>
            </a:extLst>
          </p:cNvPr>
          <p:cNvSpPr txBox="1"/>
          <p:nvPr/>
        </p:nvSpPr>
        <p:spPr>
          <a:xfrm>
            <a:off x="609441" y="899721"/>
            <a:ext cx="9558150" cy="378565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UI Annotations</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@UI.selectionField – Bring a filter field on smart filter bar</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@UI.lineItem – enable us to put a column inside the smart table, position, label</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@UI.identification – used create fields in Object page</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@Semantics.amount.currencyCode – mark the unit of amount field</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@UI.headerInfo.typeName – Label for displaying single record</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@UI.headerInfo.typeNamePlural – Table Label</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@UI.facet: [{purpose : #STANDARD – This will create a section inside the object page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type: #IDENTIFICTION_REFERENCE – What type of data you want to display}]</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Documentation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3"/>
              </a:rPr>
              <a:t>Documentation Link for ABAP RAP</a:t>
            </a:r>
            <a:endParaRPr kumimoji="0" lang="en-IN"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78613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CDS Views with Annotations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p:cNvPicPr>
            <a:picLocks noChangeAspect="1"/>
          </p:cNvPicPr>
          <p:nvPr/>
        </p:nvPicPr>
        <p:blipFill>
          <a:blip r:embed="rId3"/>
          <a:stretch>
            <a:fillRect/>
          </a:stretch>
        </p:blipFill>
        <p:spPr>
          <a:xfrm>
            <a:off x="4021468" y="1246895"/>
            <a:ext cx="7389596" cy="4878100"/>
          </a:xfrm>
          <a:prstGeom prst="rect">
            <a:avLst/>
          </a:prstGeom>
        </p:spPr>
      </p:pic>
      <p:sp>
        <p:nvSpPr>
          <p:cNvPr id="14" name="TextBox 186">
            <a:extLst>
              <a:ext uri="{FF2B5EF4-FFF2-40B4-BE49-F238E27FC236}">
                <a16:creationId xmlns:a16="http://schemas.microsoft.com/office/drawing/2014/main" id="{B4020C96-DCDC-4B12-8888-3A35D1609CCC}"/>
              </a:ext>
            </a:extLst>
          </p:cNvPr>
          <p:cNvSpPr txBox="1"/>
          <p:nvPr/>
        </p:nvSpPr>
        <p:spPr>
          <a:xfrm>
            <a:off x="609441" y="1027606"/>
            <a:ext cx="4248472" cy="738664"/>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Arial" pitchFamily="34" charset="0"/>
              </a:rPr>
              <a:t>Exercise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Arial" pitchFamily="34" charset="0"/>
                <a:hlinkClick r:id="rId4"/>
              </a:rPr>
              <a:t>ZI_TRAVEL_U_XX  </a:t>
            </a:r>
            <a:r>
              <a:rPr kumimoji="0" lang="en-US" sz="1800" b="0" i="0" u="none" strike="noStrike" kern="0" cap="none" spc="0" normalizeH="0" baseline="0" noProof="0" dirty="0">
                <a:ln>
                  <a:noFill/>
                </a:ln>
                <a:solidFill>
                  <a:prstClr val="black"/>
                </a:solidFill>
                <a:effectLst/>
                <a:uLnTx/>
                <a:uFillTx/>
                <a:latin typeface="Calibri"/>
                <a:ea typeface="+mn-ea"/>
                <a:cs typeface="Arial" pitchFamily="34" charset="0"/>
              </a:rPr>
              <a:t>( Travel )</a:t>
            </a:r>
          </a:p>
        </p:txBody>
      </p:sp>
    </p:spTree>
    <p:extLst>
      <p:ext uri="{BB962C8B-B14F-4D97-AF65-F5344CB8AC3E}">
        <p14:creationId xmlns:p14="http://schemas.microsoft.com/office/powerpoint/2010/main" val="38711737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5AA68-FCB3-9585-1173-D9D4E1B36B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859D52-C447-AD6E-7FDD-68A0D01C150F}"/>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D1DBAFD5-1F9A-3287-5106-B34F28442BC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2EAC3E62-9CB8-9FC3-63A1-5CFCED8AF6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60429041-3435-B39C-B53B-01673FA81A1A}"/>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spTree>
    <p:extLst>
      <p:ext uri="{BB962C8B-B14F-4D97-AF65-F5344CB8AC3E}">
        <p14:creationId xmlns:p14="http://schemas.microsoft.com/office/powerpoint/2010/main" val="11819633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Analytic List Page</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TextBox 1">
            <a:extLst>
              <a:ext uri="{FF2B5EF4-FFF2-40B4-BE49-F238E27FC236}">
                <a16:creationId xmlns:a16="http://schemas.microsoft.com/office/drawing/2014/main" id="{122EB5A8-D11B-43B3-BD62-C71ABD1233B4}"/>
              </a:ext>
            </a:extLst>
          </p:cNvPr>
          <p:cNvSpPr txBox="1"/>
          <p:nvPr/>
        </p:nvSpPr>
        <p:spPr>
          <a:xfrm>
            <a:off x="206824" y="840508"/>
            <a:ext cx="11605503" cy="646163"/>
          </a:xfrm>
          <a:prstGeom prst="rect">
            <a:avLst/>
          </a:prstGeom>
          <a:noFill/>
        </p:spPr>
        <p:txBody>
          <a:bodyPr wrap="square" rtlCol="0">
            <a:spAutoFit/>
          </a:bodyPr>
          <a:lstStyle/>
          <a:p>
            <a:pPr defTabSz="914126"/>
            <a:r>
              <a:rPr lang="en-US" sz="1799" dirty="0">
                <a:solidFill>
                  <a:prstClr val="black"/>
                </a:solidFill>
                <a:latin typeface="Calibri"/>
              </a:rPr>
              <a:t>A ALP is used to display analytics as well as line item data in list. We can analyze data distribution across multiple dimensions for our measures. It also allows along with filter bar a special types of filter called </a:t>
            </a:r>
            <a:r>
              <a:rPr lang="en-US" sz="1799" b="1" dirty="0">
                <a:solidFill>
                  <a:prstClr val="black"/>
                </a:solidFill>
                <a:latin typeface="Calibri"/>
              </a:rPr>
              <a:t>visual filter.</a:t>
            </a:r>
            <a:endParaRPr lang="en-US" sz="1799" dirty="0">
              <a:solidFill>
                <a:prstClr val="black"/>
              </a:solidFill>
              <a:latin typeface="Calibri"/>
            </a:endParaRPr>
          </a:p>
        </p:txBody>
      </p:sp>
      <p:pic>
        <p:nvPicPr>
          <p:cNvPr id="3" name="Picture 2">
            <a:extLst>
              <a:ext uri="{FF2B5EF4-FFF2-40B4-BE49-F238E27FC236}">
                <a16:creationId xmlns:a16="http://schemas.microsoft.com/office/drawing/2014/main" id="{6BE3FD15-9545-41BD-87F7-F0C7BB66BC60}"/>
              </a:ext>
            </a:extLst>
          </p:cNvPr>
          <p:cNvPicPr>
            <a:picLocks noChangeAspect="1"/>
          </p:cNvPicPr>
          <p:nvPr/>
        </p:nvPicPr>
        <p:blipFill>
          <a:blip r:embed="rId3"/>
          <a:stretch>
            <a:fillRect/>
          </a:stretch>
        </p:blipFill>
        <p:spPr>
          <a:xfrm>
            <a:off x="1140524" y="1930309"/>
            <a:ext cx="8836898" cy="4390834"/>
          </a:xfrm>
          <a:prstGeom prst="rect">
            <a:avLst/>
          </a:prstGeom>
        </p:spPr>
      </p:pic>
    </p:spTree>
    <p:extLst>
      <p:ext uri="{BB962C8B-B14F-4D97-AF65-F5344CB8AC3E}">
        <p14:creationId xmlns:p14="http://schemas.microsoft.com/office/powerpoint/2010/main" val="2172632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24E90-0579-4E20-B960-CEBB8EBE57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A2A2DB-BFF3-2B55-0A1F-319A6EE3C02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555A009-8CB5-603E-0C8A-40D64361CB9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63F133C2-B4CF-210D-A4F1-54C5D4E3C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7BF2BA8-6F3B-C26C-6A84-F9EC64963661}"/>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spTree>
    <p:extLst>
      <p:ext uri="{BB962C8B-B14F-4D97-AF65-F5344CB8AC3E}">
        <p14:creationId xmlns:p14="http://schemas.microsoft.com/office/powerpoint/2010/main" val="41936872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Day 8</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Fiori Elements – List Report</a:t>
            </a:r>
          </a:p>
          <a:p>
            <a:pPr marL="285750" indent="-285750">
              <a:buFont typeface="Arial" panose="020B0604020202020204" pitchFamily="34" charset="0"/>
              <a:buChar char="•"/>
            </a:pPr>
            <a:r>
              <a:rPr lang="en-US" sz="1800" dirty="0"/>
              <a:t>Metadata Extensions</a:t>
            </a:r>
          </a:p>
          <a:p>
            <a:pPr marL="285750" indent="-285750">
              <a:buFont typeface="Arial" panose="020B0604020202020204" pitchFamily="34" charset="0"/>
              <a:buChar char="•"/>
            </a:pPr>
            <a:r>
              <a:rPr lang="en-US" sz="1800" dirty="0"/>
              <a:t>Add columns to the table</a:t>
            </a:r>
          </a:p>
          <a:p>
            <a:pPr marL="285750" indent="-285750">
              <a:buFont typeface="Arial" panose="020B0604020202020204" pitchFamily="34" charset="0"/>
              <a:buChar char="•"/>
            </a:pPr>
            <a:r>
              <a:rPr lang="en-US" sz="1800" dirty="0"/>
              <a:t>Add selection fields to the filter bar</a:t>
            </a:r>
          </a:p>
          <a:p>
            <a:pPr marL="285750" indent="-285750">
              <a:buFont typeface="Arial" panose="020B0604020202020204" pitchFamily="34" charset="0"/>
              <a:buChar char="•"/>
            </a:pPr>
            <a:r>
              <a:rPr lang="en-US" sz="1800" dirty="0"/>
              <a:t>Add list report header information</a:t>
            </a:r>
          </a:p>
          <a:p>
            <a:pPr marL="285750" indent="-285750">
              <a:buFont typeface="Arial" panose="020B0604020202020204" pitchFamily="34" charset="0"/>
              <a:buChar char="•"/>
            </a:pPr>
            <a:r>
              <a:rPr lang="en-US" sz="1800" dirty="0"/>
              <a:t>Define a value help as a drop-down list</a:t>
            </a:r>
          </a:p>
          <a:p>
            <a:pPr marL="285750" indent="-285750">
              <a:buFont typeface="Arial" panose="020B0604020202020204" pitchFamily="34" charset="0"/>
              <a:buChar char="•"/>
            </a:pPr>
            <a:r>
              <a:rPr lang="en-US" sz="1800" dirty="0"/>
              <a:t>Define criticality ratings</a:t>
            </a:r>
          </a:p>
        </p:txBody>
      </p:sp>
    </p:spTree>
    <p:extLst>
      <p:ext uri="{BB962C8B-B14F-4D97-AF65-F5344CB8AC3E}">
        <p14:creationId xmlns:p14="http://schemas.microsoft.com/office/powerpoint/2010/main" val="367998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RAP – The Big picture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4" name="Picture 3">
            <a:extLst>
              <a:ext uri="{FF2B5EF4-FFF2-40B4-BE49-F238E27FC236}">
                <a16:creationId xmlns:a16="http://schemas.microsoft.com/office/drawing/2014/main" id="{8145F746-C7DB-40B4-A495-B7BFD7574BA8}"/>
              </a:ext>
            </a:extLst>
          </p:cNvPr>
          <p:cNvPicPr>
            <a:picLocks noChangeAspect="1"/>
          </p:cNvPicPr>
          <p:nvPr/>
        </p:nvPicPr>
        <p:blipFill>
          <a:blip r:embed="rId3"/>
          <a:stretch>
            <a:fillRect/>
          </a:stretch>
        </p:blipFill>
        <p:spPr>
          <a:xfrm>
            <a:off x="631896" y="1019868"/>
            <a:ext cx="10647606" cy="5421075"/>
          </a:xfrm>
          <a:prstGeom prst="rect">
            <a:avLst/>
          </a:prstGeom>
        </p:spPr>
      </p:pic>
      <p:pic>
        <p:nvPicPr>
          <p:cNvPr id="2050" name="Picture 2" descr="Want Clipart Consumer Market - Consumer Vs Industrial Marketing, HD Png  Download , Transparent Png Image - PNGitem">
            <a:extLst>
              <a:ext uri="{FF2B5EF4-FFF2-40B4-BE49-F238E27FC236}">
                <a16:creationId xmlns:a16="http://schemas.microsoft.com/office/drawing/2014/main" id="{C9526CD2-7E5F-4561-8043-F3F9F4C787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4492" y="75925"/>
            <a:ext cx="2736304" cy="9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59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File:Solid white.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51720" y="-2679104"/>
            <a:ext cx="6885384" cy="1218882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91448" y="-53363"/>
            <a:ext cx="10969943" cy="711081"/>
          </a:xfrm>
        </p:spPr>
        <p:txBody>
          <a:bodyPr>
            <a:noAutofit/>
          </a:bodyPr>
          <a:lstStyle/>
          <a:p>
            <a:r>
              <a:rPr lang="en-IN" dirty="0">
                <a:latin typeface="Cooper Black" panose="0208090404030B020404" pitchFamily="18" charset="0"/>
              </a:rPr>
              <a:t>Explanation of Flight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DF26F746-9C9A-FE51-ADFA-B4BDC80F08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018" y="830525"/>
            <a:ext cx="9419679" cy="5531304"/>
          </a:xfrm>
          <a:prstGeom prst="rect">
            <a:avLst/>
          </a:prstGeom>
        </p:spPr>
      </p:pic>
    </p:spTree>
    <p:extLst>
      <p:ext uri="{BB962C8B-B14F-4D97-AF65-F5344CB8AC3E}">
        <p14:creationId xmlns:p14="http://schemas.microsoft.com/office/powerpoint/2010/main" val="91322419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CDS Data Model</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3" name="Picture 2">
            <a:extLst>
              <a:ext uri="{FF2B5EF4-FFF2-40B4-BE49-F238E27FC236}">
                <a16:creationId xmlns:a16="http://schemas.microsoft.com/office/drawing/2014/main" id="{117B1904-C4F0-43AE-B6BB-5B9FD67CF3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155" y="773775"/>
            <a:ext cx="10322314" cy="5626199"/>
          </a:xfrm>
          <a:prstGeom prst="rect">
            <a:avLst/>
          </a:prstGeom>
        </p:spPr>
      </p:pic>
    </p:spTree>
    <p:extLst>
      <p:ext uri="{BB962C8B-B14F-4D97-AF65-F5344CB8AC3E}">
        <p14:creationId xmlns:p14="http://schemas.microsoft.com/office/powerpoint/2010/main" val="226055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Flow of Development (Unmanaged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Trainer: Anubhav Oberoy</a:t>
            </a:r>
          </a:p>
        </p:txBody>
      </p:sp>
      <p:sp>
        <p:nvSpPr>
          <p:cNvPr id="2" name="Rounded Rectangle 1"/>
          <p:cNvSpPr/>
          <p:nvPr/>
        </p:nvSpPr>
        <p:spPr>
          <a:xfrm>
            <a:off x="3358108" y="1057728"/>
            <a:ext cx="3960440" cy="7150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Fiori UI</a:t>
            </a:r>
          </a:p>
        </p:txBody>
      </p:sp>
      <p:sp>
        <p:nvSpPr>
          <p:cNvPr id="10" name="Rounded Rectangle 9"/>
          <p:cNvSpPr/>
          <p:nvPr/>
        </p:nvSpPr>
        <p:spPr>
          <a:xfrm>
            <a:off x="3358108" y="2137848"/>
            <a:ext cx="3960440" cy="75287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Service Binding for UI</a:t>
            </a:r>
          </a:p>
        </p:txBody>
      </p:sp>
      <p:sp>
        <p:nvSpPr>
          <p:cNvPr id="12" name="Rounded Rectangle 11"/>
          <p:cNvSpPr/>
          <p:nvPr/>
        </p:nvSpPr>
        <p:spPr>
          <a:xfrm>
            <a:off x="3358108" y="4437112"/>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Travel – Using /demo/travel</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Projection view- what we want to show to UI</a:t>
            </a:r>
            <a:endParaRPr kumimoji="0" lang="en-IN" sz="14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ounded Rectangle 12"/>
          <p:cNvSpPr/>
          <p:nvPr/>
        </p:nvSpPr>
        <p:spPr>
          <a:xfrm>
            <a:off x="3358108" y="3274986"/>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Service Definition</a:t>
            </a:r>
          </a:p>
        </p:txBody>
      </p:sp>
      <p:sp>
        <p:nvSpPr>
          <p:cNvPr id="14" name="Rounded Rectangle 13"/>
          <p:cNvSpPr/>
          <p:nvPr/>
        </p:nvSpPr>
        <p:spPr>
          <a:xfrm>
            <a:off x="2349996" y="58052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Agency</a:t>
            </a:r>
          </a:p>
        </p:txBody>
      </p:sp>
      <p:sp>
        <p:nvSpPr>
          <p:cNvPr id="15" name="Rounded Rectangle 14"/>
          <p:cNvSpPr/>
          <p:nvPr/>
        </p:nvSpPr>
        <p:spPr>
          <a:xfrm>
            <a:off x="6217976" y="581538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Customers</a:t>
            </a:r>
          </a:p>
        </p:txBody>
      </p:sp>
      <p:sp>
        <p:nvSpPr>
          <p:cNvPr id="16" name="Rounded Rectangle 15"/>
          <p:cNvSpPr/>
          <p:nvPr/>
        </p:nvSpPr>
        <p:spPr>
          <a:xfrm>
            <a:off x="9190756" y="58179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I_Country</a:t>
            </a:r>
          </a:p>
        </p:txBody>
      </p:sp>
      <p:cxnSp>
        <p:nvCxnSpPr>
          <p:cNvPr id="6" name="Elbow Connector 5"/>
          <p:cNvCxnSpPr>
            <a:stCxn id="14" idx="0"/>
            <a:endCxn id="12" idx="2"/>
          </p:cNvCxnSpPr>
          <p:nvPr/>
        </p:nvCxnSpPr>
        <p:spPr>
          <a:xfrm rot="5400000" flipH="1" flipV="1">
            <a:off x="4093694" y="4560630"/>
            <a:ext cx="581056" cy="19082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0"/>
            <a:endCxn id="12" idx="2"/>
          </p:cNvCxnSpPr>
          <p:nvPr/>
        </p:nvCxnSpPr>
        <p:spPr>
          <a:xfrm rot="16200000" flipV="1">
            <a:off x="6022624" y="4539912"/>
            <a:ext cx="591176" cy="19597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1"/>
          </p:cNvCxnSpPr>
          <p:nvPr/>
        </p:nvCxnSpPr>
        <p:spPr>
          <a:xfrm flipH="1" flipV="1">
            <a:off x="8378216" y="6132732"/>
            <a:ext cx="812540" cy="2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9190756" y="4509120"/>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I_Currency</a:t>
            </a:r>
          </a:p>
        </p:txBody>
      </p:sp>
      <p:cxnSp>
        <p:nvCxnSpPr>
          <p:cNvPr id="33" name="Straight Arrow Connector 32"/>
          <p:cNvCxnSpPr>
            <a:stCxn id="32" idx="1"/>
            <a:endCxn id="12" idx="3"/>
          </p:cNvCxnSpPr>
          <p:nvPr/>
        </p:nvCxnSpPr>
        <p:spPr>
          <a:xfrm flipH="1">
            <a:off x="7318548" y="4826468"/>
            <a:ext cx="1872208" cy="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389514" y="4458571"/>
            <a:ext cx="34015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36" name="Rectangle 35"/>
          <p:cNvSpPr/>
          <p:nvPr/>
        </p:nvSpPr>
        <p:spPr>
          <a:xfrm>
            <a:off x="5374332" y="5157192"/>
            <a:ext cx="34015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37" name="Rectangle 36"/>
          <p:cNvSpPr/>
          <p:nvPr/>
        </p:nvSpPr>
        <p:spPr>
          <a:xfrm>
            <a:off x="3070076" y="5415607"/>
            <a:ext cx="38343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a:t>
            </a:r>
          </a:p>
        </p:txBody>
      </p:sp>
      <p:sp>
        <p:nvSpPr>
          <p:cNvPr id="38" name="Rectangle 37"/>
          <p:cNvSpPr/>
          <p:nvPr/>
        </p:nvSpPr>
        <p:spPr>
          <a:xfrm>
            <a:off x="7295150" y="5445224"/>
            <a:ext cx="38343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a:t>
            </a:r>
          </a:p>
        </p:txBody>
      </p:sp>
      <p:sp>
        <p:nvSpPr>
          <p:cNvPr id="39" name="Rectangle 38"/>
          <p:cNvSpPr/>
          <p:nvPr/>
        </p:nvSpPr>
        <p:spPr>
          <a:xfrm>
            <a:off x="8807318" y="4437112"/>
            <a:ext cx="383438" cy="461665"/>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a:t>
            </a:r>
          </a:p>
        </p:txBody>
      </p:sp>
      <p:sp>
        <p:nvSpPr>
          <p:cNvPr id="31" name="Chevron 30"/>
          <p:cNvSpPr/>
          <p:nvPr/>
        </p:nvSpPr>
        <p:spPr>
          <a:xfrm rot="-5400000">
            <a:off x="5215326" y="2922002"/>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1" name="Chevron 40"/>
          <p:cNvSpPr/>
          <p:nvPr/>
        </p:nvSpPr>
        <p:spPr>
          <a:xfrm rot="-5400000">
            <a:off x="5203278" y="4104110"/>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2" name="Chevron 41"/>
          <p:cNvSpPr/>
          <p:nvPr/>
        </p:nvSpPr>
        <p:spPr>
          <a:xfrm rot="-5400000">
            <a:off x="5203278" y="1829834"/>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72044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solidFill>
                  <a:schemeClr val="bg1"/>
                </a:solidFill>
                <a:latin typeface="Cooper Black" panose="0208090404030B020404" pitchFamily="18" charset="0"/>
              </a:rPr>
              <a:t>Create OData Service ( Business Service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2" name="Rectangle 1"/>
          <p:cNvSpPr/>
          <p:nvPr/>
        </p:nvSpPr>
        <p:spPr>
          <a:xfrm>
            <a:off x="609441" y="844116"/>
            <a:ext cx="10009112" cy="1200329"/>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 </a:t>
            </a:r>
            <a:r>
              <a:rPr kumimoji="0" lang="en-US" sz="1800" b="1" i="0" u="none" strike="noStrike" kern="1200" cap="none" spc="0" normalizeH="0" baseline="0" noProof="0" dirty="0">
                <a:ln>
                  <a:noFill/>
                </a:ln>
                <a:solidFill>
                  <a:prstClr val="black"/>
                </a:solidFill>
                <a:effectLst/>
                <a:uLnTx/>
                <a:uFillTx/>
                <a:latin typeface="Calibri"/>
                <a:ea typeface="+mn-ea"/>
                <a:cs typeface="+mn-cs"/>
              </a:rPr>
              <a:t>business service definition </a:t>
            </a:r>
            <a:r>
              <a:rPr kumimoji="0" lang="en-US" sz="1800" b="0" i="0" u="none" strike="noStrike" kern="1200" cap="none" spc="0" normalizeH="0" baseline="0" noProof="0" dirty="0">
                <a:ln>
                  <a:noFill/>
                </a:ln>
                <a:solidFill>
                  <a:prstClr val="black"/>
                </a:solidFill>
                <a:effectLst/>
                <a:uLnTx/>
                <a:uFillTx/>
                <a:latin typeface="Calibri"/>
                <a:ea typeface="+mn-ea"/>
                <a:cs typeface="+mn-cs"/>
              </a:rPr>
              <a:t>(short form: service definition) describes which CDS entities of a data model are to be exposed so that a specific business service, for example, Sales Order handling, can be enabled. It is an ABAP Repository object that describes the consumer-specific but protocol-agnostic perspective on a data model.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3"/>
              </a:rPr>
              <a:t>ZI_TRAVEL_U_SD_XX</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sp>
        <p:nvSpPr>
          <p:cNvPr id="8" name="Rounded Rectangle 7"/>
          <p:cNvSpPr/>
          <p:nvPr/>
        </p:nvSpPr>
        <p:spPr>
          <a:xfrm>
            <a:off x="837828"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CDS Entity</a:t>
            </a:r>
          </a:p>
        </p:txBody>
      </p:sp>
      <p:sp>
        <p:nvSpPr>
          <p:cNvPr id="9" name="Rounded Rectangle 8"/>
          <p:cNvSpPr/>
          <p:nvPr/>
        </p:nvSpPr>
        <p:spPr>
          <a:xfrm>
            <a:off x="4654252"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Service Definition </a:t>
            </a:r>
          </a:p>
        </p:txBody>
      </p:sp>
      <p:sp>
        <p:nvSpPr>
          <p:cNvPr id="10" name="Rounded Rectangle 9"/>
          <p:cNvSpPr/>
          <p:nvPr/>
        </p:nvSpPr>
        <p:spPr>
          <a:xfrm>
            <a:off x="8542684"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Service Binding</a:t>
            </a:r>
          </a:p>
        </p:txBody>
      </p:sp>
      <p:cxnSp>
        <p:nvCxnSpPr>
          <p:cNvPr id="12" name="Straight Arrow Connector 11"/>
          <p:cNvCxnSpPr/>
          <p:nvPr/>
        </p:nvCxnSpPr>
        <p:spPr>
          <a:xfrm>
            <a:off x="2998068" y="2632320"/>
            <a:ext cx="1656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6814492" y="2564904"/>
            <a:ext cx="1728192" cy="29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0"/>
          <p:cNvSpPr txBox="1">
            <a:spLocks/>
          </p:cNvSpPr>
          <p:nvPr/>
        </p:nvSpPr>
        <p:spPr>
          <a:xfrm>
            <a:off x="609441" y="150540"/>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Create OData Service ( Business Service )</a:t>
            </a:r>
          </a:p>
        </p:txBody>
      </p:sp>
      <p:pic>
        <p:nvPicPr>
          <p:cNvPr id="3" name="Picture 2"/>
          <p:cNvPicPr>
            <a:picLocks noChangeAspect="1"/>
          </p:cNvPicPr>
          <p:nvPr/>
        </p:nvPicPr>
        <p:blipFill>
          <a:blip r:embed="rId4"/>
          <a:stretch>
            <a:fillRect/>
          </a:stretch>
        </p:blipFill>
        <p:spPr>
          <a:xfrm>
            <a:off x="707236" y="3402259"/>
            <a:ext cx="7894031" cy="2376264"/>
          </a:xfrm>
          <a:prstGeom prst="rect">
            <a:avLst/>
          </a:prstGeom>
        </p:spPr>
      </p:pic>
    </p:spTree>
    <p:extLst>
      <p:ext uri="{BB962C8B-B14F-4D97-AF65-F5344CB8AC3E}">
        <p14:creationId xmlns:p14="http://schemas.microsoft.com/office/powerpoint/2010/main" val="365909477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solidFill>
                  <a:schemeClr val="bg1"/>
                </a:solidFill>
                <a:latin typeface="Cooper Black" panose="0208090404030B020404" pitchFamily="18" charset="0"/>
              </a:rPr>
              <a:t>Service Binding ( Business Service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2" name="Rectangle 1"/>
          <p:cNvSpPr/>
          <p:nvPr/>
        </p:nvSpPr>
        <p:spPr>
          <a:xfrm>
            <a:off x="609441" y="764704"/>
            <a:ext cx="10381514" cy="923330"/>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business service binding (short form: service binding) is an ABAP Repository object used to bind a service definition to a client-server communication protocol such as OData. Like any other repository object, the service binding uses the proven infrastructure of the ABAP Workbench, including the transport functionality</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itle 10"/>
          <p:cNvSpPr txBox="1">
            <a:spLocks/>
          </p:cNvSpPr>
          <p:nvPr/>
        </p:nvSpPr>
        <p:spPr>
          <a:xfrm>
            <a:off x="609441" y="150540"/>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ooper Black" panose="0208090404030B020404" pitchFamily="18" charset="0"/>
                <a:ea typeface="+mj-ea"/>
                <a:cs typeface="+mj-cs"/>
              </a:rPr>
              <a:t>Service Binding ( Business Service )</a:t>
            </a:r>
            <a:endParaRPr kumimoji="0" lang="en-US" sz="3600"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endParaRPr>
          </a:p>
        </p:txBody>
      </p:sp>
      <p:pic>
        <p:nvPicPr>
          <p:cNvPr id="4" name="Picture 3"/>
          <p:cNvPicPr>
            <a:picLocks noChangeAspect="1"/>
          </p:cNvPicPr>
          <p:nvPr/>
        </p:nvPicPr>
        <p:blipFill>
          <a:blip r:embed="rId3"/>
          <a:stretch>
            <a:fillRect/>
          </a:stretch>
        </p:blipFill>
        <p:spPr>
          <a:xfrm>
            <a:off x="1542610" y="1790504"/>
            <a:ext cx="8440234" cy="4806848"/>
          </a:xfrm>
          <a:prstGeom prst="rect">
            <a:avLst/>
          </a:prstGeom>
        </p:spPr>
      </p:pic>
    </p:spTree>
    <p:extLst>
      <p:ext uri="{BB962C8B-B14F-4D97-AF65-F5344CB8AC3E}">
        <p14:creationId xmlns:p14="http://schemas.microsoft.com/office/powerpoint/2010/main" val="375115144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BE6278-EE79-43EF-8386-7B7B8B8494FD}"/>
              </a:ext>
            </a:extLst>
          </p:cNvPr>
          <p:cNvSpPr/>
          <p:nvPr/>
        </p:nvSpPr>
        <p:spPr>
          <a:xfrm>
            <a:off x="7948855" y="5128686"/>
            <a:ext cx="3534759"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Developer Persona – Fiori Elements</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3862131" y="6529992"/>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pic>
        <p:nvPicPr>
          <p:cNvPr id="1026" name="Picture 2" descr="Naimul Kabir | Aspiring Mobile Developer">
            <a:extLst>
              <a:ext uri="{FF2B5EF4-FFF2-40B4-BE49-F238E27FC236}">
                <a16:creationId xmlns:a16="http://schemas.microsoft.com/office/drawing/2014/main" id="{E7F87720-188A-4EC4-97CC-D0B9FFC009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7410" y="295738"/>
            <a:ext cx="1830562" cy="1941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F80274-E8D9-475E-B275-879D8E7DF36C}"/>
              </a:ext>
            </a:extLst>
          </p:cNvPr>
          <p:cNvSpPr txBox="1"/>
          <p:nvPr/>
        </p:nvSpPr>
        <p:spPr>
          <a:xfrm>
            <a:off x="7810610" y="2291374"/>
            <a:ext cx="3404164" cy="923090"/>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a:ln>
                  <a:noFill/>
                </a:ln>
                <a:solidFill>
                  <a:prstClr val="black"/>
                </a:solidFill>
                <a:effectLst/>
                <a:uLnTx/>
                <a:uFillTx/>
                <a:latin typeface="Calibri"/>
                <a:ea typeface="+mn-ea"/>
                <a:cs typeface="+mn-cs"/>
              </a:rPr>
              <a:t>Rob</a:t>
            </a:r>
            <a:endParaRPr kumimoji="0" lang="en-US" sz="1799"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S/4HANA Technical consultant</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ABAP Developer</a:t>
            </a:r>
          </a:p>
        </p:txBody>
      </p:sp>
      <p:pic>
        <p:nvPicPr>
          <p:cNvPr id="1028" name="Picture 4" descr="tjgillweb (Taranjot Gill) · GitHub">
            <a:extLst>
              <a:ext uri="{FF2B5EF4-FFF2-40B4-BE49-F238E27FC236}">
                <a16:creationId xmlns:a16="http://schemas.microsoft.com/office/drawing/2014/main" id="{2FD68C10-F305-4D51-99AB-485DB77B9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980" y="804865"/>
            <a:ext cx="1913213" cy="19132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36CF3F9-4137-410D-B815-6C10AD9E59C0}"/>
              </a:ext>
            </a:extLst>
          </p:cNvPr>
          <p:cNvSpPr txBox="1"/>
          <p:nvPr/>
        </p:nvSpPr>
        <p:spPr>
          <a:xfrm>
            <a:off x="366910" y="2571437"/>
            <a:ext cx="3404164" cy="646163"/>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Roxana</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UX Designer | Fiori Developer</a:t>
            </a:r>
          </a:p>
        </p:txBody>
      </p:sp>
      <p:sp>
        <p:nvSpPr>
          <p:cNvPr id="6" name="Rectangle 5">
            <a:extLst>
              <a:ext uri="{FF2B5EF4-FFF2-40B4-BE49-F238E27FC236}">
                <a16:creationId xmlns:a16="http://schemas.microsoft.com/office/drawing/2014/main" id="{21E4DB39-0CF5-45E8-8970-01EEE75C6FF5}"/>
              </a:ext>
            </a:extLst>
          </p:cNvPr>
          <p:cNvSpPr/>
          <p:nvPr/>
        </p:nvSpPr>
        <p:spPr>
          <a:xfrm>
            <a:off x="8210044"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DB2D5D16-8366-4ADF-A46A-B8548BC7F30C}"/>
              </a:ext>
            </a:extLst>
          </p:cNvPr>
          <p:cNvPicPr>
            <a:picLocks noChangeAspect="1"/>
          </p:cNvPicPr>
          <p:nvPr/>
        </p:nvPicPr>
        <p:blipFill>
          <a:blip r:embed="rId5"/>
          <a:stretch>
            <a:fillRect/>
          </a:stretch>
        </p:blipFill>
        <p:spPr>
          <a:xfrm>
            <a:off x="8315587" y="3930434"/>
            <a:ext cx="704143" cy="730222"/>
          </a:xfrm>
          <a:prstGeom prst="rect">
            <a:avLst/>
          </a:prstGeom>
        </p:spPr>
      </p:pic>
      <p:sp>
        <p:nvSpPr>
          <p:cNvPr id="12" name="TextBox 11">
            <a:extLst>
              <a:ext uri="{FF2B5EF4-FFF2-40B4-BE49-F238E27FC236}">
                <a16:creationId xmlns:a16="http://schemas.microsoft.com/office/drawing/2014/main" id="{96968852-52A5-4E15-A2B1-09DBB92B10A5}"/>
              </a:ext>
            </a:extLst>
          </p:cNvPr>
          <p:cNvSpPr txBox="1"/>
          <p:nvPr/>
        </p:nvSpPr>
        <p:spPr>
          <a:xfrm>
            <a:off x="9098087" y="3827597"/>
            <a:ext cx="1784792" cy="923090"/>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ABAP Dev. Tools</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On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Eclipse</a:t>
            </a:r>
          </a:p>
        </p:txBody>
      </p:sp>
      <p:sp>
        <p:nvSpPr>
          <p:cNvPr id="13" name="Rectangle: Rounded Corners 12">
            <a:extLst>
              <a:ext uri="{FF2B5EF4-FFF2-40B4-BE49-F238E27FC236}">
                <a16:creationId xmlns:a16="http://schemas.microsoft.com/office/drawing/2014/main" id="{CC1B094D-DE7A-4A46-8F08-EF6E0B4B3CF1}"/>
              </a:ext>
            </a:extLst>
          </p:cNvPr>
          <p:cNvSpPr/>
          <p:nvPr/>
        </p:nvSpPr>
        <p:spPr>
          <a:xfrm>
            <a:off x="8205691" y="5587626"/>
            <a:ext cx="1214530" cy="63392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CDS Views</a:t>
            </a:r>
          </a:p>
        </p:txBody>
      </p:sp>
      <p:sp>
        <p:nvSpPr>
          <p:cNvPr id="21" name="Rectangle: Rounded Corners 20">
            <a:extLst>
              <a:ext uri="{FF2B5EF4-FFF2-40B4-BE49-F238E27FC236}">
                <a16:creationId xmlns:a16="http://schemas.microsoft.com/office/drawing/2014/main" id="{8691B799-063D-48B9-BA71-C6B470E57745}"/>
              </a:ext>
            </a:extLst>
          </p:cNvPr>
          <p:cNvSpPr/>
          <p:nvPr/>
        </p:nvSpPr>
        <p:spPr>
          <a:xfrm>
            <a:off x="10000243" y="5587626"/>
            <a:ext cx="1214530"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MDE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a:t>
            </a:r>
          </a:p>
        </p:txBody>
      </p:sp>
      <p:cxnSp>
        <p:nvCxnSpPr>
          <p:cNvPr id="17" name="Straight Connector 16">
            <a:extLst>
              <a:ext uri="{FF2B5EF4-FFF2-40B4-BE49-F238E27FC236}">
                <a16:creationId xmlns:a16="http://schemas.microsoft.com/office/drawing/2014/main" id="{4DF06447-A769-496A-9B88-EE55436ACAE1}"/>
              </a:ext>
            </a:extLst>
          </p:cNvPr>
          <p:cNvCxnSpPr>
            <a:stCxn id="13" idx="3"/>
            <a:endCxn id="21" idx="1"/>
          </p:cNvCxnSpPr>
          <p:nvPr/>
        </p:nvCxnSpPr>
        <p:spPr>
          <a:xfrm>
            <a:off x="9420221" y="5904586"/>
            <a:ext cx="580023" cy="0"/>
          </a:xfrm>
          <a:prstGeom prst="line">
            <a:avLst/>
          </a:prstGeom>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521A704F-5CFE-4A10-8072-B68F2C64787A}"/>
              </a:ext>
            </a:extLst>
          </p:cNvPr>
          <p:cNvSpPr/>
          <p:nvPr/>
        </p:nvSpPr>
        <p:spPr>
          <a:xfrm>
            <a:off x="8315588" y="5233382"/>
            <a:ext cx="2805357" cy="26386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OData Service</a:t>
            </a:r>
          </a:p>
        </p:txBody>
      </p:sp>
      <p:sp>
        <p:nvSpPr>
          <p:cNvPr id="29" name="Rectangle 28">
            <a:extLst>
              <a:ext uri="{FF2B5EF4-FFF2-40B4-BE49-F238E27FC236}">
                <a16:creationId xmlns:a16="http://schemas.microsoft.com/office/drawing/2014/main" id="{8472330A-A26B-49E9-9542-D8F425B0B703}"/>
              </a:ext>
            </a:extLst>
          </p:cNvPr>
          <p:cNvSpPr/>
          <p:nvPr/>
        </p:nvSpPr>
        <p:spPr>
          <a:xfrm>
            <a:off x="622500"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30" name="TextBox 29">
            <a:extLst>
              <a:ext uri="{FF2B5EF4-FFF2-40B4-BE49-F238E27FC236}">
                <a16:creationId xmlns:a16="http://schemas.microsoft.com/office/drawing/2014/main" id="{A08A62E1-41EF-424C-B62D-BC361DDF7E54}"/>
              </a:ext>
            </a:extLst>
          </p:cNvPr>
          <p:cNvSpPr txBox="1"/>
          <p:nvPr/>
        </p:nvSpPr>
        <p:spPr>
          <a:xfrm>
            <a:off x="2139574" y="3972464"/>
            <a:ext cx="1223235" cy="646163"/>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VS Code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BAS</a:t>
            </a:r>
          </a:p>
        </p:txBody>
      </p:sp>
      <p:pic>
        <p:nvPicPr>
          <p:cNvPr id="26" name="Picture 6" descr="Install Visual Studio Code on Linux | Snap Store">
            <a:extLst>
              <a:ext uri="{FF2B5EF4-FFF2-40B4-BE49-F238E27FC236}">
                <a16:creationId xmlns:a16="http://schemas.microsoft.com/office/drawing/2014/main" id="{D0E613FA-EACD-4D4F-8D11-16DC143616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717" y="3972463"/>
            <a:ext cx="611933" cy="61193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s://www12.lunapic.com/editor/working/161406318813978311?5830121565">
            <a:extLst>
              <a:ext uri="{FF2B5EF4-FFF2-40B4-BE49-F238E27FC236}">
                <a16:creationId xmlns:a16="http://schemas.microsoft.com/office/drawing/2014/main" id="{6F018121-E4D6-4EA9-AE3C-2929244546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0175" y="3744855"/>
            <a:ext cx="1296926" cy="101863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79D31B5-65E7-4A1B-91EE-FEA5D320A7C3}"/>
              </a:ext>
            </a:extLst>
          </p:cNvPr>
          <p:cNvSpPr/>
          <p:nvPr/>
        </p:nvSpPr>
        <p:spPr>
          <a:xfrm>
            <a:off x="348252" y="5128686"/>
            <a:ext cx="3891718"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Rounded Corners 21">
            <a:extLst>
              <a:ext uri="{FF2B5EF4-FFF2-40B4-BE49-F238E27FC236}">
                <a16:creationId xmlns:a16="http://schemas.microsoft.com/office/drawing/2014/main" id="{F15BFA84-ED3F-4667-971B-0F6F0B6B68F6}"/>
              </a:ext>
            </a:extLst>
          </p:cNvPr>
          <p:cNvSpPr/>
          <p:nvPr/>
        </p:nvSpPr>
        <p:spPr>
          <a:xfrm>
            <a:off x="455833" y="5471518"/>
            <a:ext cx="1613159" cy="63392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Fiori Elements Project</a:t>
            </a:r>
          </a:p>
        </p:txBody>
      </p:sp>
      <p:sp>
        <p:nvSpPr>
          <p:cNvPr id="33" name="Rectangle: Rounded Corners 32">
            <a:extLst>
              <a:ext uri="{FF2B5EF4-FFF2-40B4-BE49-F238E27FC236}">
                <a16:creationId xmlns:a16="http://schemas.microsoft.com/office/drawing/2014/main" id="{12A00A96-C556-44FF-9C2F-3AA4BB9AF2DE}"/>
              </a:ext>
            </a:extLst>
          </p:cNvPr>
          <p:cNvSpPr/>
          <p:nvPr/>
        </p:nvSpPr>
        <p:spPr>
          <a:xfrm>
            <a:off x="2325828" y="5471518"/>
            <a:ext cx="1828331"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Annotations.xml</a:t>
            </a:r>
          </a:p>
        </p:txBody>
      </p:sp>
      <p:cxnSp>
        <p:nvCxnSpPr>
          <p:cNvPr id="24" name="Straight Connector 23">
            <a:extLst>
              <a:ext uri="{FF2B5EF4-FFF2-40B4-BE49-F238E27FC236}">
                <a16:creationId xmlns:a16="http://schemas.microsoft.com/office/drawing/2014/main" id="{2A640C80-5037-46AA-AC3C-A54B5D3A58A1}"/>
              </a:ext>
            </a:extLst>
          </p:cNvPr>
          <p:cNvCxnSpPr>
            <a:stCxn id="22" idx="3"/>
            <a:endCxn id="33" idx="1"/>
          </p:cNvCxnSpPr>
          <p:nvPr/>
        </p:nvCxnSpPr>
        <p:spPr>
          <a:xfrm>
            <a:off x="2068992" y="5788478"/>
            <a:ext cx="256836"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398C803A-457F-4D27-988F-E21557044665}"/>
              </a:ext>
            </a:extLst>
          </p:cNvPr>
          <p:cNvCxnSpPr>
            <a:cxnSpLocks/>
            <a:endCxn id="20" idx="0"/>
          </p:cNvCxnSpPr>
          <p:nvPr/>
        </p:nvCxnSpPr>
        <p:spPr>
          <a:xfrm>
            <a:off x="2294111" y="4757090"/>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9429AB50-8785-4D7B-80AF-F11FBEB8E2D2}"/>
              </a:ext>
            </a:extLst>
          </p:cNvPr>
          <p:cNvCxnSpPr>
            <a:cxnSpLocks/>
            <a:stCxn id="15" idx="2"/>
          </p:cNvCxnSpPr>
          <p:nvPr/>
        </p:nvCxnSpPr>
        <p:spPr>
          <a:xfrm>
            <a:off x="2068992" y="3217599"/>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Straight Arrow Connector 44">
            <a:extLst>
              <a:ext uri="{FF2B5EF4-FFF2-40B4-BE49-F238E27FC236}">
                <a16:creationId xmlns:a16="http://schemas.microsoft.com/office/drawing/2014/main" id="{15A8A238-B499-4F55-BB6A-292359E960DF}"/>
              </a:ext>
            </a:extLst>
          </p:cNvPr>
          <p:cNvCxnSpPr>
            <a:cxnSpLocks/>
          </p:cNvCxnSpPr>
          <p:nvPr/>
        </p:nvCxnSpPr>
        <p:spPr>
          <a:xfrm>
            <a:off x="9794591" y="4750687"/>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Straight Arrow Connector 45">
            <a:extLst>
              <a:ext uri="{FF2B5EF4-FFF2-40B4-BE49-F238E27FC236}">
                <a16:creationId xmlns:a16="http://schemas.microsoft.com/office/drawing/2014/main" id="{53C93BAB-BAB7-44B0-A7B8-83AD12E2E099}"/>
              </a:ext>
            </a:extLst>
          </p:cNvPr>
          <p:cNvCxnSpPr>
            <a:cxnSpLocks/>
          </p:cNvCxnSpPr>
          <p:nvPr/>
        </p:nvCxnSpPr>
        <p:spPr>
          <a:xfrm>
            <a:off x="9569472" y="3211197"/>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1032" name="Picture 8" descr="Electric Plug Connect Concept Socket. Get Connected Or Disconnect Vector  Power Plug Cable Illustration Stock Vector - Illustration of adapter,  element: 167568132">
            <a:extLst>
              <a:ext uri="{FF2B5EF4-FFF2-40B4-BE49-F238E27FC236}">
                <a16:creationId xmlns:a16="http://schemas.microsoft.com/office/drawing/2014/main" id="{F15E7CBD-364B-4C4D-9013-37B59E0C94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5829" y="5005114"/>
            <a:ext cx="3677167" cy="1359866"/>
          </a:xfrm>
          <a:prstGeom prst="rect">
            <a:avLst/>
          </a:prstGeom>
          <a:noFill/>
          <a:extLst>
            <a:ext uri="{909E8E84-426E-40DD-AFC4-6F175D3DCCD1}">
              <a14:hiddenFill xmlns:a14="http://schemas.microsoft.com/office/drawing/2010/main">
                <a:solidFill>
                  <a:srgbClr val="FFFFFF"/>
                </a:solidFill>
              </a14:hiddenFill>
            </a:ext>
          </a:extLst>
        </p:spPr>
      </p:pic>
      <p:sp>
        <p:nvSpPr>
          <p:cNvPr id="42" name="Arrow: Chevron 41">
            <a:extLst>
              <a:ext uri="{FF2B5EF4-FFF2-40B4-BE49-F238E27FC236}">
                <a16:creationId xmlns:a16="http://schemas.microsoft.com/office/drawing/2014/main" id="{E72E7772-E364-444F-8283-B213B042E609}"/>
              </a:ext>
            </a:extLst>
          </p:cNvPr>
          <p:cNvSpPr/>
          <p:nvPr/>
        </p:nvSpPr>
        <p:spPr>
          <a:xfrm rot="16200000">
            <a:off x="5834877" y="4551485"/>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black"/>
              </a:solidFill>
              <a:effectLst/>
              <a:uLnTx/>
              <a:uFillTx/>
              <a:latin typeface="Calibri"/>
              <a:ea typeface="+mn-ea"/>
              <a:cs typeface="+mn-cs"/>
            </a:endParaRPr>
          </a:p>
        </p:txBody>
      </p:sp>
      <p:sp>
        <p:nvSpPr>
          <p:cNvPr id="53" name="Arrow: Chevron 52">
            <a:extLst>
              <a:ext uri="{FF2B5EF4-FFF2-40B4-BE49-F238E27FC236}">
                <a16:creationId xmlns:a16="http://schemas.microsoft.com/office/drawing/2014/main" id="{D9735AC5-C40A-4CBB-9BC9-F79F6E9535F9}"/>
              </a:ext>
            </a:extLst>
          </p:cNvPr>
          <p:cNvSpPr/>
          <p:nvPr/>
        </p:nvSpPr>
        <p:spPr>
          <a:xfrm rot="16200000">
            <a:off x="5834877" y="4166312"/>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black"/>
              </a:solidFill>
              <a:effectLst/>
              <a:uLnTx/>
              <a:uFillTx/>
              <a:latin typeface="Calibri"/>
              <a:ea typeface="+mn-ea"/>
              <a:cs typeface="+mn-cs"/>
            </a:endParaRPr>
          </a:p>
        </p:txBody>
      </p:sp>
      <p:sp>
        <p:nvSpPr>
          <p:cNvPr id="54" name="Arrow: Chevron 53">
            <a:extLst>
              <a:ext uri="{FF2B5EF4-FFF2-40B4-BE49-F238E27FC236}">
                <a16:creationId xmlns:a16="http://schemas.microsoft.com/office/drawing/2014/main" id="{9A85A4C7-3591-49E7-AE87-C0BCA929A9EF}"/>
              </a:ext>
            </a:extLst>
          </p:cNvPr>
          <p:cNvSpPr/>
          <p:nvPr/>
        </p:nvSpPr>
        <p:spPr>
          <a:xfrm rot="16200000">
            <a:off x="5834877" y="3801200"/>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black"/>
              </a:solidFill>
              <a:effectLst/>
              <a:uLnTx/>
              <a:uFillTx/>
              <a:latin typeface="Calibri"/>
              <a:ea typeface="+mn-ea"/>
              <a:cs typeface="+mn-cs"/>
            </a:endParaRPr>
          </a:p>
        </p:txBody>
      </p:sp>
      <p:pic>
        <p:nvPicPr>
          <p:cNvPr id="1034" name="Picture 10" descr="Happy Images | Free Vectors, Stock Photos &amp;amp; PSD">
            <a:extLst>
              <a:ext uri="{FF2B5EF4-FFF2-40B4-BE49-F238E27FC236}">
                <a16:creationId xmlns:a16="http://schemas.microsoft.com/office/drawing/2014/main" id="{ED2011B4-E7F5-495F-8C80-A752A0C4E2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1073" y="1439995"/>
            <a:ext cx="2754386" cy="183479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92E06857-E692-4AF1-BD1E-426CC532AF69}"/>
              </a:ext>
            </a:extLst>
          </p:cNvPr>
          <p:cNvSpPr txBox="1"/>
          <p:nvPr/>
        </p:nvSpPr>
        <p:spPr>
          <a:xfrm>
            <a:off x="3362810" y="849149"/>
            <a:ext cx="3404164" cy="861550"/>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3199" b="1" i="0" u="none" strike="noStrike" kern="1200" cap="none" spc="0" normalizeH="0" baseline="0" noProof="0" dirty="0">
                <a:ln>
                  <a:noFill/>
                </a:ln>
                <a:solidFill>
                  <a:srgbClr val="00B050"/>
                </a:solidFill>
                <a:effectLst/>
                <a:uLnTx/>
                <a:uFillTx/>
                <a:latin typeface="Calibri"/>
                <a:ea typeface="+mn-ea"/>
                <a:cs typeface="+mn-cs"/>
              </a:rPr>
              <a:t>Anubhav</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Happy User</a:t>
            </a:r>
          </a:p>
        </p:txBody>
      </p:sp>
      <p:pic>
        <p:nvPicPr>
          <p:cNvPr id="1036" name="Picture 12" descr="Fiori Elements based HR MSS Reporting Dashboards in Action. | SAP Blogs">
            <a:extLst>
              <a:ext uri="{FF2B5EF4-FFF2-40B4-BE49-F238E27FC236}">
                <a16:creationId xmlns:a16="http://schemas.microsoft.com/office/drawing/2014/main" id="{51923B05-A345-4168-BE68-EB0B012713C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65593" y="1168231"/>
            <a:ext cx="2050644" cy="99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8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000"/>
                                        <p:tgtEl>
                                          <p:spTgt spid="46"/>
                                        </p:tgtEl>
                                      </p:cBhvr>
                                    </p:animEffect>
                                    <p:anim calcmode="lin" valueType="num">
                                      <p:cBhvr>
                                        <p:cTn id="14" dur="1000" fill="hold"/>
                                        <p:tgtEl>
                                          <p:spTgt spid="46"/>
                                        </p:tgtEl>
                                        <p:attrNameLst>
                                          <p:attrName>ppt_x</p:attrName>
                                        </p:attrNameLst>
                                      </p:cBhvr>
                                      <p:tavLst>
                                        <p:tav tm="0">
                                          <p:val>
                                            <p:strVal val="#ppt_x"/>
                                          </p:val>
                                        </p:tav>
                                        <p:tav tm="100000">
                                          <p:val>
                                            <p:strVal val="#ppt_x"/>
                                          </p:val>
                                        </p:tav>
                                      </p:tavLst>
                                    </p:anim>
                                    <p:anim calcmode="lin" valueType="num">
                                      <p:cBhvr>
                                        <p:cTn id="15" dur="1000" fill="hold"/>
                                        <p:tgtEl>
                                          <p:spTgt spid="4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0"/>
                                        <p:tgtEl>
                                          <p:spTgt spid="45"/>
                                        </p:tgtEl>
                                      </p:cBhvr>
                                    </p:animEffect>
                                    <p:anim calcmode="lin" valueType="num">
                                      <p:cBhvr>
                                        <p:cTn id="36" dur="1000" fill="hold"/>
                                        <p:tgtEl>
                                          <p:spTgt spid="45"/>
                                        </p:tgtEl>
                                        <p:attrNameLst>
                                          <p:attrName>ppt_x</p:attrName>
                                        </p:attrNameLst>
                                      </p:cBhvr>
                                      <p:tavLst>
                                        <p:tav tm="0">
                                          <p:val>
                                            <p:strVal val="#ppt_x"/>
                                          </p:val>
                                        </p:tav>
                                        <p:tav tm="100000">
                                          <p:val>
                                            <p:strVal val="#ppt_x"/>
                                          </p:val>
                                        </p:tav>
                                      </p:tavLst>
                                    </p:anim>
                                    <p:anim calcmode="lin" valueType="num">
                                      <p:cBhvr>
                                        <p:cTn id="37" dur="1000" fill="hold"/>
                                        <p:tgtEl>
                                          <p:spTgt spid="4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1000"/>
                                        <p:tgtEl>
                                          <p:spTgt spid="36"/>
                                        </p:tgtEl>
                                      </p:cBhvr>
                                    </p:animEffect>
                                    <p:anim calcmode="lin" valueType="num">
                                      <p:cBhvr>
                                        <p:cTn id="74" dur="1000" fill="hold"/>
                                        <p:tgtEl>
                                          <p:spTgt spid="36"/>
                                        </p:tgtEl>
                                        <p:attrNameLst>
                                          <p:attrName>ppt_x</p:attrName>
                                        </p:attrNameLst>
                                      </p:cBhvr>
                                      <p:tavLst>
                                        <p:tav tm="0">
                                          <p:val>
                                            <p:strVal val="#ppt_x"/>
                                          </p:val>
                                        </p:tav>
                                        <p:tav tm="100000">
                                          <p:val>
                                            <p:strVal val="#ppt_x"/>
                                          </p:val>
                                        </p:tav>
                                      </p:tavLst>
                                    </p:anim>
                                    <p:anim calcmode="lin" valueType="num">
                                      <p:cBhvr>
                                        <p:cTn id="75" dur="1000" fill="hold"/>
                                        <p:tgtEl>
                                          <p:spTgt spid="3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1000"/>
                                        <p:tgtEl>
                                          <p:spTgt spid="29"/>
                                        </p:tgtEl>
                                      </p:cBhvr>
                                    </p:animEffect>
                                    <p:anim calcmode="lin" valueType="num">
                                      <p:cBhvr>
                                        <p:cTn id="79" dur="1000" fill="hold"/>
                                        <p:tgtEl>
                                          <p:spTgt spid="29"/>
                                        </p:tgtEl>
                                        <p:attrNameLst>
                                          <p:attrName>ppt_x</p:attrName>
                                        </p:attrNameLst>
                                      </p:cBhvr>
                                      <p:tavLst>
                                        <p:tav tm="0">
                                          <p:val>
                                            <p:strVal val="#ppt_x"/>
                                          </p:val>
                                        </p:tav>
                                        <p:tav tm="100000">
                                          <p:val>
                                            <p:strVal val="#ppt_x"/>
                                          </p:val>
                                        </p:tav>
                                      </p:tavLst>
                                    </p:anim>
                                    <p:anim calcmode="lin" valueType="num">
                                      <p:cBhvr>
                                        <p:cTn id="80" dur="1000" fill="hold"/>
                                        <p:tgtEl>
                                          <p:spTgt spid="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1000"/>
                                        <p:tgtEl>
                                          <p:spTgt spid="27"/>
                                        </p:tgtEl>
                                      </p:cBhvr>
                                    </p:animEffect>
                                    <p:anim calcmode="lin" valueType="num">
                                      <p:cBhvr>
                                        <p:cTn id="89" dur="1000" fill="hold"/>
                                        <p:tgtEl>
                                          <p:spTgt spid="27"/>
                                        </p:tgtEl>
                                        <p:attrNameLst>
                                          <p:attrName>ppt_x</p:attrName>
                                        </p:attrNameLst>
                                      </p:cBhvr>
                                      <p:tavLst>
                                        <p:tav tm="0">
                                          <p:val>
                                            <p:strVal val="#ppt_x"/>
                                          </p:val>
                                        </p:tav>
                                        <p:tav tm="100000">
                                          <p:val>
                                            <p:strVal val="#ppt_x"/>
                                          </p:val>
                                        </p:tav>
                                      </p:tavLst>
                                    </p:anim>
                                    <p:anim calcmode="lin" valueType="num">
                                      <p:cBhvr>
                                        <p:cTn id="90" dur="1000" fill="hold"/>
                                        <p:tgtEl>
                                          <p:spTgt spid="27"/>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1000"/>
                                        <p:tgtEl>
                                          <p:spTgt spid="26"/>
                                        </p:tgtEl>
                                      </p:cBhvr>
                                    </p:animEffect>
                                    <p:anim calcmode="lin" valueType="num">
                                      <p:cBhvr>
                                        <p:cTn id="94" dur="1000" fill="hold"/>
                                        <p:tgtEl>
                                          <p:spTgt spid="26"/>
                                        </p:tgtEl>
                                        <p:attrNameLst>
                                          <p:attrName>ppt_x</p:attrName>
                                        </p:attrNameLst>
                                      </p:cBhvr>
                                      <p:tavLst>
                                        <p:tav tm="0">
                                          <p:val>
                                            <p:strVal val="#ppt_x"/>
                                          </p:val>
                                        </p:tav>
                                        <p:tav tm="100000">
                                          <p:val>
                                            <p:strVal val="#ppt_x"/>
                                          </p:val>
                                        </p:tav>
                                      </p:tavLst>
                                    </p:anim>
                                    <p:anim calcmode="lin" valueType="num">
                                      <p:cBhvr>
                                        <p:cTn id="9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1000"/>
                                        <p:tgtEl>
                                          <p:spTgt spid="32"/>
                                        </p:tgtEl>
                                      </p:cBhvr>
                                    </p:animEffect>
                                    <p:anim calcmode="lin" valueType="num">
                                      <p:cBhvr>
                                        <p:cTn id="101" dur="1000" fill="hold"/>
                                        <p:tgtEl>
                                          <p:spTgt spid="32"/>
                                        </p:tgtEl>
                                        <p:attrNameLst>
                                          <p:attrName>ppt_x</p:attrName>
                                        </p:attrNameLst>
                                      </p:cBhvr>
                                      <p:tavLst>
                                        <p:tav tm="0">
                                          <p:val>
                                            <p:strVal val="#ppt_x"/>
                                          </p:val>
                                        </p:tav>
                                        <p:tav tm="100000">
                                          <p:val>
                                            <p:strVal val="#ppt_x"/>
                                          </p:val>
                                        </p:tav>
                                      </p:tavLst>
                                    </p:anim>
                                    <p:anim calcmode="lin" valueType="num">
                                      <p:cBhvr>
                                        <p:cTn id="102" dur="1000" fill="hold"/>
                                        <p:tgtEl>
                                          <p:spTgt spid="32"/>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1000"/>
                                        <p:tgtEl>
                                          <p:spTgt spid="20"/>
                                        </p:tgtEl>
                                      </p:cBhvr>
                                    </p:animEffect>
                                    <p:anim calcmode="lin" valueType="num">
                                      <p:cBhvr>
                                        <p:cTn id="106" dur="1000" fill="hold"/>
                                        <p:tgtEl>
                                          <p:spTgt spid="20"/>
                                        </p:tgtEl>
                                        <p:attrNameLst>
                                          <p:attrName>ppt_x</p:attrName>
                                        </p:attrNameLst>
                                      </p:cBhvr>
                                      <p:tavLst>
                                        <p:tav tm="0">
                                          <p:val>
                                            <p:strVal val="#ppt_x"/>
                                          </p:val>
                                        </p:tav>
                                        <p:tav tm="100000">
                                          <p:val>
                                            <p:strVal val="#ppt_x"/>
                                          </p:val>
                                        </p:tav>
                                      </p:tavLst>
                                    </p:anim>
                                    <p:anim calcmode="lin" valueType="num">
                                      <p:cBhvr>
                                        <p:cTn id="107" dur="1000" fill="hold"/>
                                        <p:tgtEl>
                                          <p:spTgt spid="2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1000"/>
                                        <p:tgtEl>
                                          <p:spTgt spid="33"/>
                                        </p:tgtEl>
                                      </p:cBhvr>
                                    </p:animEffect>
                                    <p:anim calcmode="lin" valueType="num">
                                      <p:cBhvr>
                                        <p:cTn id="111" dur="1000" fill="hold"/>
                                        <p:tgtEl>
                                          <p:spTgt spid="33"/>
                                        </p:tgtEl>
                                        <p:attrNameLst>
                                          <p:attrName>ppt_x</p:attrName>
                                        </p:attrNameLst>
                                      </p:cBhvr>
                                      <p:tavLst>
                                        <p:tav tm="0">
                                          <p:val>
                                            <p:strVal val="#ppt_x"/>
                                          </p:val>
                                        </p:tav>
                                        <p:tav tm="100000">
                                          <p:val>
                                            <p:strVal val="#ppt_x"/>
                                          </p:val>
                                        </p:tav>
                                      </p:tavLst>
                                    </p:anim>
                                    <p:anim calcmode="lin" valueType="num">
                                      <p:cBhvr>
                                        <p:cTn id="112" dur="1000" fill="hold"/>
                                        <p:tgtEl>
                                          <p:spTgt spid="33"/>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fade">
                                      <p:cBhvr>
                                        <p:cTn id="115" dur="1000"/>
                                        <p:tgtEl>
                                          <p:spTgt spid="22"/>
                                        </p:tgtEl>
                                      </p:cBhvr>
                                    </p:animEffect>
                                    <p:anim calcmode="lin" valueType="num">
                                      <p:cBhvr>
                                        <p:cTn id="116" dur="1000" fill="hold"/>
                                        <p:tgtEl>
                                          <p:spTgt spid="22"/>
                                        </p:tgtEl>
                                        <p:attrNameLst>
                                          <p:attrName>ppt_x</p:attrName>
                                        </p:attrNameLst>
                                      </p:cBhvr>
                                      <p:tavLst>
                                        <p:tav tm="0">
                                          <p:val>
                                            <p:strVal val="#ppt_x"/>
                                          </p:val>
                                        </p:tav>
                                        <p:tav tm="100000">
                                          <p:val>
                                            <p:strVal val="#ppt_x"/>
                                          </p:val>
                                        </p:tav>
                                      </p:tavLst>
                                    </p:anim>
                                    <p:anim calcmode="lin" valueType="num">
                                      <p:cBhvr>
                                        <p:cTn id="117" dur="1000" fill="hold"/>
                                        <p:tgtEl>
                                          <p:spTgt spid="22"/>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1000"/>
                                        <p:tgtEl>
                                          <p:spTgt spid="24"/>
                                        </p:tgtEl>
                                      </p:cBhvr>
                                    </p:animEffect>
                                    <p:anim calcmode="lin" valueType="num">
                                      <p:cBhvr>
                                        <p:cTn id="121" dur="1000" fill="hold"/>
                                        <p:tgtEl>
                                          <p:spTgt spid="24"/>
                                        </p:tgtEl>
                                        <p:attrNameLst>
                                          <p:attrName>ppt_x</p:attrName>
                                        </p:attrNameLst>
                                      </p:cBhvr>
                                      <p:tavLst>
                                        <p:tav tm="0">
                                          <p:val>
                                            <p:strVal val="#ppt_x"/>
                                          </p:val>
                                        </p:tav>
                                        <p:tav tm="100000">
                                          <p:val>
                                            <p:strVal val="#ppt_x"/>
                                          </p:val>
                                        </p:tav>
                                      </p:tavLst>
                                    </p:anim>
                                    <p:anim calcmode="lin" valueType="num">
                                      <p:cBhvr>
                                        <p:cTn id="1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nodeType="clickEffect">
                                  <p:stCondLst>
                                    <p:cond delay="0"/>
                                  </p:stCondLst>
                                  <p:childTnLst>
                                    <p:set>
                                      <p:cBhvr>
                                        <p:cTn id="126" dur="1" fill="hold">
                                          <p:stCondLst>
                                            <p:cond delay="0"/>
                                          </p:stCondLst>
                                        </p:cTn>
                                        <p:tgtEl>
                                          <p:spTgt spid="1032"/>
                                        </p:tgtEl>
                                        <p:attrNameLst>
                                          <p:attrName>style.visibility</p:attrName>
                                        </p:attrNameLst>
                                      </p:cBhvr>
                                      <p:to>
                                        <p:strVal val="visible"/>
                                      </p:to>
                                    </p:set>
                                    <p:anim calcmode="lin" valueType="num">
                                      <p:cBhvr>
                                        <p:cTn id="127" dur="500" fill="hold"/>
                                        <p:tgtEl>
                                          <p:spTgt spid="1032"/>
                                        </p:tgtEl>
                                        <p:attrNameLst>
                                          <p:attrName>ppt_w</p:attrName>
                                        </p:attrNameLst>
                                      </p:cBhvr>
                                      <p:tavLst>
                                        <p:tav tm="0">
                                          <p:val>
                                            <p:fltVal val="0"/>
                                          </p:val>
                                        </p:tav>
                                        <p:tav tm="100000">
                                          <p:val>
                                            <p:strVal val="#ppt_w"/>
                                          </p:val>
                                        </p:tav>
                                      </p:tavLst>
                                    </p:anim>
                                    <p:anim calcmode="lin" valueType="num">
                                      <p:cBhvr>
                                        <p:cTn id="128" dur="500" fill="hold"/>
                                        <p:tgtEl>
                                          <p:spTgt spid="1032"/>
                                        </p:tgtEl>
                                        <p:attrNameLst>
                                          <p:attrName>ppt_h</p:attrName>
                                        </p:attrNameLst>
                                      </p:cBhvr>
                                      <p:tavLst>
                                        <p:tav tm="0">
                                          <p:val>
                                            <p:fltVal val="0"/>
                                          </p:val>
                                        </p:tav>
                                        <p:tav tm="100000">
                                          <p:val>
                                            <p:strVal val="#ppt_h"/>
                                          </p:val>
                                        </p:tav>
                                      </p:tavLst>
                                    </p:anim>
                                    <p:animEffect transition="in" filter="fade">
                                      <p:cBhvr>
                                        <p:cTn id="129" dur="500"/>
                                        <p:tgtEl>
                                          <p:spTgt spid="1032"/>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42"/>
                                        </p:tgtEl>
                                        <p:attrNameLst>
                                          <p:attrName>style.visibility</p:attrName>
                                        </p:attrNameLst>
                                      </p:cBhvr>
                                      <p:to>
                                        <p:strVal val="visible"/>
                                      </p:to>
                                    </p:set>
                                    <p:anim calcmode="lin" valueType="num">
                                      <p:cBhvr additive="base">
                                        <p:cTn id="134" dur="800" fill="hold"/>
                                        <p:tgtEl>
                                          <p:spTgt spid="42"/>
                                        </p:tgtEl>
                                        <p:attrNameLst>
                                          <p:attrName>ppt_x</p:attrName>
                                        </p:attrNameLst>
                                      </p:cBhvr>
                                      <p:tavLst>
                                        <p:tav tm="0">
                                          <p:val>
                                            <p:strVal val="#ppt_x"/>
                                          </p:val>
                                        </p:tav>
                                        <p:tav tm="100000">
                                          <p:val>
                                            <p:strVal val="#ppt_x"/>
                                          </p:val>
                                        </p:tav>
                                      </p:tavLst>
                                    </p:anim>
                                    <p:anim calcmode="lin" valueType="num">
                                      <p:cBhvr additive="base">
                                        <p:cTn id="135" dur="800" fill="hold"/>
                                        <p:tgtEl>
                                          <p:spTgt spid="42"/>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500"/>
                                  </p:stCondLst>
                                  <p:childTnLst>
                                    <p:set>
                                      <p:cBhvr>
                                        <p:cTn id="137" dur="1" fill="hold">
                                          <p:stCondLst>
                                            <p:cond delay="0"/>
                                          </p:stCondLst>
                                        </p:cTn>
                                        <p:tgtEl>
                                          <p:spTgt spid="53"/>
                                        </p:tgtEl>
                                        <p:attrNameLst>
                                          <p:attrName>style.visibility</p:attrName>
                                        </p:attrNameLst>
                                      </p:cBhvr>
                                      <p:to>
                                        <p:strVal val="visible"/>
                                      </p:to>
                                    </p:set>
                                    <p:anim calcmode="lin" valueType="num">
                                      <p:cBhvr additive="base">
                                        <p:cTn id="138" dur="1000" fill="hold"/>
                                        <p:tgtEl>
                                          <p:spTgt spid="53"/>
                                        </p:tgtEl>
                                        <p:attrNameLst>
                                          <p:attrName>ppt_x</p:attrName>
                                        </p:attrNameLst>
                                      </p:cBhvr>
                                      <p:tavLst>
                                        <p:tav tm="0">
                                          <p:val>
                                            <p:strVal val="#ppt_x"/>
                                          </p:val>
                                        </p:tav>
                                        <p:tav tm="100000">
                                          <p:val>
                                            <p:strVal val="#ppt_x"/>
                                          </p:val>
                                        </p:tav>
                                      </p:tavLst>
                                    </p:anim>
                                    <p:anim calcmode="lin" valueType="num">
                                      <p:cBhvr additive="base">
                                        <p:cTn id="139" dur="1000" fill="hold"/>
                                        <p:tgtEl>
                                          <p:spTgt spid="53"/>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1300"/>
                                  </p:stCondLst>
                                  <p:childTnLst>
                                    <p:set>
                                      <p:cBhvr>
                                        <p:cTn id="141" dur="1" fill="hold">
                                          <p:stCondLst>
                                            <p:cond delay="0"/>
                                          </p:stCondLst>
                                        </p:cTn>
                                        <p:tgtEl>
                                          <p:spTgt spid="54"/>
                                        </p:tgtEl>
                                        <p:attrNameLst>
                                          <p:attrName>style.visibility</p:attrName>
                                        </p:attrNameLst>
                                      </p:cBhvr>
                                      <p:to>
                                        <p:strVal val="visible"/>
                                      </p:to>
                                    </p:set>
                                    <p:anim calcmode="lin" valueType="num">
                                      <p:cBhvr additive="base">
                                        <p:cTn id="142" dur="1000" fill="hold"/>
                                        <p:tgtEl>
                                          <p:spTgt spid="54"/>
                                        </p:tgtEl>
                                        <p:attrNameLst>
                                          <p:attrName>ppt_x</p:attrName>
                                        </p:attrNameLst>
                                      </p:cBhvr>
                                      <p:tavLst>
                                        <p:tav tm="0">
                                          <p:val>
                                            <p:strVal val="#ppt_x"/>
                                          </p:val>
                                        </p:tav>
                                        <p:tav tm="100000">
                                          <p:val>
                                            <p:strVal val="#ppt_x"/>
                                          </p:val>
                                        </p:tav>
                                      </p:tavLst>
                                    </p:anim>
                                    <p:anim calcmode="lin" valueType="num">
                                      <p:cBhvr additive="base">
                                        <p:cTn id="143"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14" presetClass="entr" presetSubtype="10" fill="hold" grpId="0" nodeType="click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randombar(horizontal)">
                                      <p:cBhvr>
                                        <p:cTn id="148" dur="500"/>
                                        <p:tgtEl>
                                          <p:spTgt spid="56"/>
                                        </p:tgtEl>
                                      </p:cBhvr>
                                    </p:animEffect>
                                  </p:childTnLst>
                                </p:cTn>
                              </p:par>
                              <p:par>
                                <p:cTn id="149" presetID="14" presetClass="entr" presetSubtype="10" fill="hold" nodeType="withEffect">
                                  <p:stCondLst>
                                    <p:cond delay="0"/>
                                  </p:stCondLst>
                                  <p:childTnLst>
                                    <p:set>
                                      <p:cBhvr>
                                        <p:cTn id="150" dur="1" fill="hold">
                                          <p:stCondLst>
                                            <p:cond delay="0"/>
                                          </p:stCondLst>
                                        </p:cTn>
                                        <p:tgtEl>
                                          <p:spTgt spid="1034"/>
                                        </p:tgtEl>
                                        <p:attrNameLst>
                                          <p:attrName>style.visibility</p:attrName>
                                        </p:attrNameLst>
                                      </p:cBhvr>
                                      <p:to>
                                        <p:strVal val="visible"/>
                                      </p:to>
                                    </p:set>
                                    <p:animEffect transition="in" filter="randombar(horizontal)">
                                      <p:cBhvr>
                                        <p:cTn id="151" dur="500"/>
                                        <p:tgtEl>
                                          <p:spTgt spid="1034"/>
                                        </p:tgtEl>
                                      </p:cBhvr>
                                    </p:animEffect>
                                  </p:childTnLst>
                                </p:cTn>
                              </p:par>
                              <p:par>
                                <p:cTn id="152" presetID="14" presetClass="entr" presetSubtype="10" fill="hold" nodeType="withEffect">
                                  <p:stCondLst>
                                    <p:cond delay="0"/>
                                  </p:stCondLst>
                                  <p:childTnLst>
                                    <p:set>
                                      <p:cBhvr>
                                        <p:cTn id="153" dur="1" fill="hold">
                                          <p:stCondLst>
                                            <p:cond delay="0"/>
                                          </p:stCondLst>
                                        </p:cTn>
                                        <p:tgtEl>
                                          <p:spTgt spid="1036"/>
                                        </p:tgtEl>
                                        <p:attrNameLst>
                                          <p:attrName>style.visibility</p:attrName>
                                        </p:attrNameLst>
                                      </p:cBhvr>
                                      <p:to>
                                        <p:strVal val="visible"/>
                                      </p:to>
                                    </p:set>
                                    <p:animEffect transition="in" filter="randombar(horizontal)">
                                      <p:cBhvr>
                                        <p:cTn id="154"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15" grpId="0"/>
      <p:bldP spid="6" grpId="0" animBg="1"/>
      <p:bldP spid="12" grpId="0"/>
      <p:bldP spid="13" grpId="0" animBg="1"/>
      <p:bldP spid="21" grpId="0" animBg="1"/>
      <p:bldP spid="18" grpId="0" animBg="1"/>
      <p:bldP spid="29" grpId="0" animBg="1"/>
      <p:bldP spid="30" grpId="0"/>
      <p:bldP spid="20" grpId="0" animBg="1"/>
      <p:bldP spid="22" grpId="0" animBg="1"/>
      <p:bldP spid="33" grpId="0" animBg="1"/>
      <p:bldP spid="42" grpId="0" animBg="1"/>
      <p:bldP spid="53" grpId="0" animBg="1"/>
      <p:bldP spid="54" grpId="0" animBg="1"/>
      <p:bldP spid="56"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2.jpg"/></Relationships>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9100</TotalTime>
  <Words>970</Words>
  <Application>Microsoft Office PowerPoint</Application>
  <PresentationFormat>Custom</PresentationFormat>
  <Paragraphs>138</Paragraphs>
  <Slides>21</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Arial Black</vt:lpstr>
      <vt:lpstr>Calibri</vt:lpstr>
      <vt:lpstr>Cooper Black</vt:lpstr>
      <vt:lpstr>Segoe UI</vt:lpstr>
      <vt:lpstr>Segoe UI Black</vt:lpstr>
      <vt:lpstr>Wingdings</vt:lpstr>
      <vt:lpstr>Office Theme</vt:lpstr>
      <vt:lpstr>1_Office Theme</vt:lpstr>
      <vt:lpstr>4_Office Theme</vt:lpstr>
      <vt:lpstr>SAP S/4HANA CDS, BTP Full Stack Training Day 8</vt:lpstr>
      <vt:lpstr>Day 8</vt:lpstr>
      <vt:lpstr>RAP – The Big picture</vt:lpstr>
      <vt:lpstr>Explanation of Flight Data Model</vt:lpstr>
      <vt:lpstr>PowerPoint Presentation</vt:lpstr>
      <vt:lpstr>Flow of Development (Unmanaged Scenario)</vt:lpstr>
      <vt:lpstr>Create OData Service ( Business Service )</vt:lpstr>
      <vt:lpstr>Service Binding ( Business Service )</vt:lpstr>
      <vt:lpstr>PowerPoint Presentation</vt:lpstr>
      <vt:lpstr>PowerPoint Presentation</vt:lpstr>
      <vt:lpstr>PowerPoint Presentation</vt:lpstr>
      <vt:lpstr>Metadata extension</vt:lpstr>
      <vt:lpstr>PowerPoint Presentation</vt:lpstr>
      <vt:lpstr>PowerPoint Presentation</vt:lpstr>
      <vt:lpstr>Developing Read only List Report </vt:lpstr>
      <vt:lpstr>CDS Views with Annotations</vt:lpstr>
      <vt:lpstr>Title</vt:lpstr>
      <vt:lpstr>PowerPoint Presentation</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238</cp:revision>
  <dcterms:created xsi:type="dcterms:W3CDTF">2013-09-12T13:05:01Z</dcterms:created>
  <dcterms:modified xsi:type="dcterms:W3CDTF">2024-02-07T14:52:31Z</dcterms:modified>
</cp:coreProperties>
</file>