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31"/>
  </p:notesMasterIdLst>
  <p:sldIdLst>
    <p:sldId id="276" r:id="rId3"/>
    <p:sldId id="1024" r:id="rId4"/>
    <p:sldId id="533" r:id="rId5"/>
    <p:sldId id="534" r:id="rId6"/>
    <p:sldId id="535" r:id="rId7"/>
    <p:sldId id="536" r:id="rId8"/>
    <p:sldId id="334" r:id="rId9"/>
    <p:sldId id="537" r:id="rId10"/>
    <p:sldId id="538" r:id="rId11"/>
    <p:sldId id="539" r:id="rId12"/>
    <p:sldId id="540" r:id="rId13"/>
    <p:sldId id="541" r:id="rId14"/>
    <p:sldId id="825" r:id="rId15"/>
    <p:sldId id="826" r:id="rId16"/>
    <p:sldId id="827" r:id="rId17"/>
    <p:sldId id="542" r:id="rId18"/>
    <p:sldId id="543" r:id="rId19"/>
    <p:sldId id="802" r:id="rId20"/>
    <p:sldId id="792" r:id="rId21"/>
    <p:sldId id="805" r:id="rId22"/>
    <p:sldId id="794" r:id="rId23"/>
    <p:sldId id="797" r:id="rId24"/>
    <p:sldId id="828" r:id="rId25"/>
    <p:sldId id="829" r:id="rId26"/>
    <p:sldId id="1030" r:id="rId27"/>
    <p:sldId id="1031" r:id="rId28"/>
    <p:sldId id="280" r:id="rId29"/>
    <p:sldId id="287"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85" autoAdjust="0"/>
    <p:restoredTop sz="95033" autoAdjust="0"/>
  </p:normalViewPr>
  <p:slideViewPr>
    <p:cSldViewPr>
      <p:cViewPr varScale="1">
        <p:scale>
          <a:sx n="110" d="100"/>
          <a:sy n="110" d="100"/>
        </p:scale>
        <p:origin x="576"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5-31T05:14:14.312"/>
    </inkml:context>
    <inkml:brush xml:id="br0">
      <inkml:brushProperty name="width" value="0.05292" units="cm"/>
      <inkml:brushProperty name="height" value="0.05292" units="cm"/>
      <inkml:brushProperty name="color" value="#FF0000"/>
    </inkml:brush>
  </inkml:definitions>
  <inkml:trace contextRef="#ctx0" brushRef="#br0">5115 16492 0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562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57635-26C6-76F1-73A3-0FC23B42A7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A97F83-3AF4-4D72-71DE-1C0DCB7F9A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0912C9-7268-D003-CD00-2B4C6DDC0A0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32304CC-1B8E-AF90-4531-90FF4666446E}"/>
              </a:ext>
            </a:extLst>
          </p:cNvPr>
          <p:cNvSpPr>
            <a:spLocks noGrp="1"/>
          </p:cNvSpPr>
          <p:nvPr>
            <p:ph type="sldNum" sz="quarter" idx="5"/>
          </p:nvPr>
        </p:nvSpPr>
        <p:spPr/>
        <p:txBody>
          <a:bodyPr/>
          <a:lstStyle/>
          <a:p>
            <a:fld id="{CA2D21D1-52E2-420B-B491-CFF6D7BB79FB}" type="slidenum">
              <a:rPr lang="en-US" smtClean="0"/>
              <a:pPr/>
              <a:t>25</a:t>
            </a:fld>
            <a:endParaRPr lang="en-US"/>
          </a:p>
        </p:txBody>
      </p:sp>
    </p:spTree>
    <p:extLst>
      <p:ext uri="{BB962C8B-B14F-4D97-AF65-F5344CB8AC3E}">
        <p14:creationId xmlns:p14="http://schemas.microsoft.com/office/powerpoint/2010/main" val="3941463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C7F17-C56A-EADB-A330-ED375863B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21C93C-5AE9-34D2-C349-284EA8396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69051C-AFA3-E2FB-6EA2-6E3E8EE147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071036-D817-3555-AB00-39F2DF59D903}"/>
              </a:ext>
            </a:extLst>
          </p:cNvPr>
          <p:cNvSpPr>
            <a:spLocks noGrp="1"/>
          </p:cNvSpPr>
          <p:nvPr>
            <p:ph type="sldNum" sz="quarter" idx="5"/>
          </p:nvPr>
        </p:nvSpPr>
        <p:spPr/>
        <p:txBody>
          <a:bodyPr/>
          <a:lstStyle/>
          <a:p>
            <a:fld id="{CA2D21D1-52E2-420B-B491-CFF6D7BB79FB}" type="slidenum">
              <a:rPr lang="en-US" smtClean="0"/>
              <a:pPr/>
              <a:t>26</a:t>
            </a:fld>
            <a:endParaRPr lang="en-US"/>
          </a:p>
        </p:txBody>
      </p:sp>
    </p:spTree>
    <p:extLst>
      <p:ext uri="{BB962C8B-B14F-4D97-AF65-F5344CB8AC3E}">
        <p14:creationId xmlns:p14="http://schemas.microsoft.com/office/powerpoint/2010/main" val="284750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28</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2/6/2024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813416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23471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4"/>
            <a:ext cx="1082783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3904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2"/>
            <a:ext cx="9195625"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14366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25561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717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0616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39217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2" y="4794325"/>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2" y="4277817"/>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41588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46228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45028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1196752"/>
            <a:ext cx="440469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01752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4404851"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2060848"/>
            <a:ext cx="4404692"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8513012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93714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8144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5415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97719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4851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19338" y="6408740"/>
            <a:ext cx="3431005"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6469" y="6408740"/>
            <a:ext cx="1066800"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273"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endParaRPr lang="en-US" sz="2399">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1344" y="338346"/>
            <a:ext cx="891925"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150" y="495335"/>
            <a:ext cx="10512862" cy="640714"/>
          </a:xfrm>
        </p:spPr>
        <p:txBody>
          <a:bodyPr>
            <a:normAutofit/>
          </a:bodyPr>
          <a:lstStyle>
            <a:lvl1pPr>
              <a:defRPr sz="2199"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01284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844025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7668" y="-174171"/>
            <a:ext cx="8410275"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885670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2/6/2024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2/6/2024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2/6/2024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2654099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oyuztechnologies/BarclaysCorporateTraining/blob/master/Phase%201%20CDS%20and%20RAP%20based%20development/Day%2002/02_Customer.txt" TargetMode="External"/><Relationship Id="rId2" Type="http://schemas.openxmlformats.org/officeDocument/2006/relationships/image" Target="../media/image1.png"/><Relationship Id="rId1" Type="http://schemas.openxmlformats.org/officeDocument/2006/relationships/slideLayout" Target="../slideLayouts/slideLayout2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github.com/soyuztechnologies/BarclaysCorporateTraining/blob/master/Phase%201%20CDS%20and%20RAP%20based%20development/Day%2002/01_Agency.tx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oyuztechnologies/BarclaysCorporateTraining/blob/master/Phase%201%20CDS%20and%20RAP%20based%20development/Day%2002/03_Travel.txt" TargetMode="External"/><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oyuztechnologies/BarclaysCorporateTraining/blob/master/Phase%201%20CDS%20and%20RAP%20based%20development/Day%2002/Service%20Definition.txt" TargetMode="External"/><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3.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jpe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25.png"/><Relationship Id="rId1" Type="http://schemas.openxmlformats.org/officeDocument/2006/relationships/slideLayout" Target="../slideLayouts/slideLayout23.xml"/><Relationship Id="rId4" Type="http://schemas.openxmlformats.org/officeDocument/2006/relationships/image" Target="../media/image36.emf"/></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oyuztechnologies/BarclaysCorporateTraining/blob/master/Phase%201%20CDS%20and%20RAP%20based%20development/Day%2002/04_Metadata_Extension.txt" TargetMode="External"/><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hyperlink" Target="https://help.sap.com/viewer/923180ddb98240829d935862025004d6/Cloud/en-US/f6cb3e3402694f5585068e5e5161a7c1.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hyperlink" Target="https://github.com/soyuztechnologies/BarclaysCorporateTraining/blob/master/Phase%201%20CDS%20and%20RAP%20based%20development/Day%2002/05_Final_CDS_Annotations.tx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1.xml"/><Relationship Id="rId5" Type="http://schemas.openxmlformats.org/officeDocument/2006/relationships/image" Target="../media/image1600.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7</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9589" y="161899"/>
            <a:ext cx="10969943" cy="711081"/>
          </a:xfrm>
        </p:spPr>
        <p:txBody>
          <a:bodyPr>
            <a:noAutofit/>
          </a:bodyPr>
          <a:lstStyle/>
          <a:p>
            <a:r>
              <a:rPr lang="en-US" dirty="0">
                <a:latin typeface="Cooper Black" panose="0208090404030B020404" pitchFamily="18" charset="0"/>
              </a:rPr>
              <a:t>BO runtime implementation types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a:extLst>
              <a:ext uri="{FF2B5EF4-FFF2-40B4-BE49-F238E27FC236}">
                <a16:creationId xmlns:a16="http://schemas.microsoft.com/office/drawing/2014/main" id="{8014BD69-741B-4B04-9A8D-1DE68A6856E8}"/>
              </a:ext>
            </a:extLst>
          </p:cNvPr>
          <p:cNvPicPr>
            <a:picLocks noChangeAspect="1"/>
          </p:cNvPicPr>
          <p:nvPr/>
        </p:nvPicPr>
        <p:blipFill>
          <a:blip r:embed="rId3"/>
          <a:stretch>
            <a:fillRect/>
          </a:stretch>
        </p:blipFill>
        <p:spPr>
          <a:xfrm>
            <a:off x="615157" y="1324617"/>
            <a:ext cx="10958510" cy="4587638"/>
          </a:xfrm>
          <a:prstGeom prst="rect">
            <a:avLst/>
          </a:prstGeom>
        </p:spPr>
      </p:pic>
    </p:spTree>
    <p:extLst>
      <p:ext uri="{BB962C8B-B14F-4D97-AF65-F5344CB8AC3E}">
        <p14:creationId xmlns:p14="http://schemas.microsoft.com/office/powerpoint/2010/main" val="66563226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9589" y="161899"/>
            <a:ext cx="10969943" cy="711081"/>
          </a:xfrm>
        </p:spPr>
        <p:txBody>
          <a:bodyPr>
            <a:noAutofit/>
          </a:bodyPr>
          <a:lstStyle/>
          <a:p>
            <a:r>
              <a:rPr lang="en-US" dirty="0">
                <a:latin typeface="Cooper Black" panose="0208090404030B020404" pitchFamily="18" charset="0"/>
              </a:rPr>
              <a:t>BO runtime implementation types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3" name="Picture 2">
            <a:extLst>
              <a:ext uri="{FF2B5EF4-FFF2-40B4-BE49-F238E27FC236}">
                <a16:creationId xmlns:a16="http://schemas.microsoft.com/office/drawing/2014/main" id="{C92DB67F-D285-405F-AB23-295C225D730E}"/>
              </a:ext>
            </a:extLst>
          </p:cNvPr>
          <p:cNvPicPr>
            <a:picLocks noChangeAspect="1"/>
          </p:cNvPicPr>
          <p:nvPr/>
        </p:nvPicPr>
        <p:blipFill>
          <a:blip r:embed="rId3"/>
          <a:stretch>
            <a:fillRect/>
          </a:stretch>
        </p:blipFill>
        <p:spPr>
          <a:xfrm>
            <a:off x="473945" y="974122"/>
            <a:ext cx="10859441" cy="5357324"/>
          </a:xfrm>
          <a:prstGeom prst="rect">
            <a:avLst/>
          </a:prstGeom>
        </p:spPr>
      </p:pic>
    </p:spTree>
    <p:extLst>
      <p:ext uri="{BB962C8B-B14F-4D97-AF65-F5344CB8AC3E}">
        <p14:creationId xmlns:p14="http://schemas.microsoft.com/office/powerpoint/2010/main" val="71435138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File:Solid white.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51720" y="-2679104"/>
            <a:ext cx="6885384" cy="1218882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609441" y="202038"/>
            <a:ext cx="10969943" cy="711081"/>
          </a:xfrm>
        </p:spPr>
        <p:txBody>
          <a:bodyPr>
            <a:noAutofit/>
          </a:bodyPr>
          <a:lstStyle/>
          <a:p>
            <a:r>
              <a:rPr lang="en-IN" dirty="0">
                <a:latin typeface="Cooper Black" panose="0208090404030B020404" pitchFamily="18" charset="0"/>
              </a:rPr>
              <a:t>Explanation of Flight Data Model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23" y="1052736"/>
            <a:ext cx="11165321" cy="4385700"/>
          </a:xfrm>
          <a:prstGeom prst="rect">
            <a:avLst/>
          </a:prstGeom>
        </p:spPr>
      </p:pic>
      <p:sp>
        <p:nvSpPr>
          <p:cNvPr id="8" name="Rectangle 7"/>
          <p:cNvSpPr/>
          <p:nvPr/>
        </p:nvSpPr>
        <p:spPr>
          <a:xfrm>
            <a:off x="609441" y="6165304"/>
            <a:ext cx="10771237" cy="369332"/>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If Data is not found in these Table’s please execute Data Generator Class “/dmo/cl_flight_data_generator”</a:t>
            </a:r>
          </a:p>
        </p:txBody>
      </p:sp>
    </p:spTree>
    <p:extLst>
      <p:ext uri="{BB962C8B-B14F-4D97-AF65-F5344CB8AC3E}">
        <p14:creationId xmlns:p14="http://schemas.microsoft.com/office/powerpoint/2010/main" val="91322419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Flow of Development (Unmanaged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Trainer: Anubhav Oberoy</a:t>
            </a:r>
          </a:p>
        </p:txBody>
      </p:sp>
      <p:sp>
        <p:nvSpPr>
          <p:cNvPr id="2" name="Rounded Rectangle 1"/>
          <p:cNvSpPr/>
          <p:nvPr/>
        </p:nvSpPr>
        <p:spPr>
          <a:xfrm>
            <a:off x="3358108" y="1057728"/>
            <a:ext cx="3960440" cy="7150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Fiori UI</a:t>
            </a:r>
          </a:p>
        </p:txBody>
      </p:sp>
      <p:sp>
        <p:nvSpPr>
          <p:cNvPr id="10" name="Rounded Rectangle 9"/>
          <p:cNvSpPr/>
          <p:nvPr/>
        </p:nvSpPr>
        <p:spPr>
          <a:xfrm>
            <a:off x="3358108" y="2137848"/>
            <a:ext cx="3960440" cy="75287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Service Binding for UI</a:t>
            </a:r>
          </a:p>
        </p:txBody>
      </p:sp>
      <p:sp>
        <p:nvSpPr>
          <p:cNvPr id="12" name="Rounded Rectangle 11"/>
          <p:cNvSpPr/>
          <p:nvPr/>
        </p:nvSpPr>
        <p:spPr>
          <a:xfrm>
            <a:off x="3358108" y="4437112"/>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Travel – Using /demo/travel</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Projection view- what we want to show to UI</a:t>
            </a:r>
            <a:endParaRPr kumimoji="0" lang="en-IN" sz="14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ounded Rectangle 12"/>
          <p:cNvSpPr/>
          <p:nvPr/>
        </p:nvSpPr>
        <p:spPr>
          <a:xfrm>
            <a:off x="3358108" y="3274986"/>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Service Definition</a:t>
            </a:r>
          </a:p>
        </p:txBody>
      </p:sp>
      <p:sp>
        <p:nvSpPr>
          <p:cNvPr id="14" name="Rounded Rectangle 13"/>
          <p:cNvSpPr/>
          <p:nvPr/>
        </p:nvSpPr>
        <p:spPr>
          <a:xfrm>
            <a:off x="2349996" y="58052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Agency</a:t>
            </a:r>
          </a:p>
        </p:txBody>
      </p:sp>
      <p:sp>
        <p:nvSpPr>
          <p:cNvPr id="15" name="Rounded Rectangle 14"/>
          <p:cNvSpPr/>
          <p:nvPr/>
        </p:nvSpPr>
        <p:spPr>
          <a:xfrm>
            <a:off x="6217976" y="581538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Customers</a:t>
            </a:r>
          </a:p>
        </p:txBody>
      </p:sp>
      <p:sp>
        <p:nvSpPr>
          <p:cNvPr id="16" name="Rounded Rectangle 15"/>
          <p:cNvSpPr/>
          <p:nvPr/>
        </p:nvSpPr>
        <p:spPr>
          <a:xfrm>
            <a:off x="9190756" y="58179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I_Country</a:t>
            </a:r>
          </a:p>
        </p:txBody>
      </p:sp>
      <p:cxnSp>
        <p:nvCxnSpPr>
          <p:cNvPr id="6" name="Elbow Connector 5"/>
          <p:cNvCxnSpPr>
            <a:stCxn id="14" idx="0"/>
            <a:endCxn id="12" idx="2"/>
          </p:cNvCxnSpPr>
          <p:nvPr/>
        </p:nvCxnSpPr>
        <p:spPr>
          <a:xfrm rot="5400000" flipH="1" flipV="1">
            <a:off x="4093694" y="4560630"/>
            <a:ext cx="581056" cy="19082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0"/>
            <a:endCxn id="12" idx="2"/>
          </p:cNvCxnSpPr>
          <p:nvPr/>
        </p:nvCxnSpPr>
        <p:spPr>
          <a:xfrm rot="16200000" flipV="1">
            <a:off x="6022624" y="4539912"/>
            <a:ext cx="591176" cy="19597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1"/>
          </p:cNvCxnSpPr>
          <p:nvPr/>
        </p:nvCxnSpPr>
        <p:spPr>
          <a:xfrm flipH="1" flipV="1">
            <a:off x="8378216" y="6132732"/>
            <a:ext cx="812540" cy="2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9190756" y="4509120"/>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I_Currency</a:t>
            </a:r>
          </a:p>
        </p:txBody>
      </p:sp>
      <p:cxnSp>
        <p:nvCxnSpPr>
          <p:cNvPr id="33" name="Straight Arrow Connector 32"/>
          <p:cNvCxnSpPr>
            <a:stCxn id="32" idx="1"/>
            <a:endCxn id="12" idx="3"/>
          </p:cNvCxnSpPr>
          <p:nvPr/>
        </p:nvCxnSpPr>
        <p:spPr>
          <a:xfrm flipH="1">
            <a:off x="7318548" y="4826468"/>
            <a:ext cx="1872208" cy="4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389514" y="4458571"/>
            <a:ext cx="340158" cy="461665"/>
          </a:xfrm>
          <a:prstGeom prst="rect">
            <a:avLst/>
          </a:prstGeom>
          <a:ln>
            <a:noFill/>
          </a:ln>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36" name="Rectangle 35"/>
          <p:cNvSpPr/>
          <p:nvPr/>
        </p:nvSpPr>
        <p:spPr>
          <a:xfrm>
            <a:off x="5374332" y="5157192"/>
            <a:ext cx="340158" cy="461665"/>
          </a:xfrm>
          <a:prstGeom prst="rect">
            <a:avLst/>
          </a:prstGeom>
          <a:ln>
            <a:noFill/>
          </a:ln>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37" name="Rectangle 36"/>
          <p:cNvSpPr/>
          <p:nvPr/>
        </p:nvSpPr>
        <p:spPr>
          <a:xfrm>
            <a:off x="3070076" y="5415607"/>
            <a:ext cx="383438" cy="461665"/>
          </a:xfrm>
          <a:prstGeom prst="rect">
            <a:avLst/>
          </a:prstGeom>
          <a:ln>
            <a:noFill/>
          </a:ln>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a:t>
            </a:r>
          </a:p>
        </p:txBody>
      </p:sp>
      <p:sp>
        <p:nvSpPr>
          <p:cNvPr id="38" name="Rectangle 37"/>
          <p:cNvSpPr/>
          <p:nvPr/>
        </p:nvSpPr>
        <p:spPr>
          <a:xfrm>
            <a:off x="7295150" y="5445224"/>
            <a:ext cx="383438" cy="461665"/>
          </a:xfrm>
          <a:prstGeom prst="rect">
            <a:avLst/>
          </a:prstGeom>
          <a:ln>
            <a:noFill/>
          </a:ln>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a:t>
            </a:r>
          </a:p>
        </p:txBody>
      </p:sp>
      <p:sp>
        <p:nvSpPr>
          <p:cNvPr id="39" name="Rectangle 38"/>
          <p:cNvSpPr/>
          <p:nvPr/>
        </p:nvSpPr>
        <p:spPr>
          <a:xfrm>
            <a:off x="8807318" y="4437112"/>
            <a:ext cx="383438" cy="461665"/>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a:t>
            </a:r>
          </a:p>
        </p:txBody>
      </p:sp>
      <p:sp>
        <p:nvSpPr>
          <p:cNvPr id="31" name="Chevron 30"/>
          <p:cNvSpPr/>
          <p:nvPr/>
        </p:nvSpPr>
        <p:spPr>
          <a:xfrm rot="-5400000">
            <a:off x="5215326" y="2922002"/>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1" name="Chevron 40"/>
          <p:cNvSpPr/>
          <p:nvPr/>
        </p:nvSpPr>
        <p:spPr>
          <a:xfrm rot="-5400000">
            <a:off x="5203278" y="4104110"/>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2" name="Chevron 41"/>
          <p:cNvSpPr/>
          <p:nvPr/>
        </p:nvSpPr>
        <p:spPr>
          <a:xfrm rot="-5400000">
            <a:off x="5203278" y="1829834"/>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720443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solidFill>
                  <a:schemeClr val="bg1"/>
                </a:solidFill>
                <a:latin typeface="Cooper Black" panose="0208090404030B020404" pitchFamily="18" charset="0"/>
              </a:rPr>
              <a:t>Defining Data Models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4" name="Rectangle 3"/>
          <p:cNvSpPr/>
          <p:nvPr/>
        </p:nvSpPr>
        <p:spPr>
          <a:xfrm>
            <a:off x="693813" y="980728"/>
            <a:ext cx="5201222" cy="369332"/>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Create Customer CDS View “</a:t>
            </a: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3"/>
              </a:rPr>
              <a:t>ZI_Customer_U_XX</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6" name="Straight Connector 5"/>
          <p:cNvCxnSpPr/>
          <p:nvPr/>
        </p:nvCxnSpPr>
        <p:spPr>
          <a:xfrm rot="-60000" flipV="1">
            <a:off x="6275076" y="1062183"/>
            <a:ext cx="63975" cy="5303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653830" y="980728"/>
            <a:ext cx="5201222" cy="369332"/>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Create Agency CDS View “</a:t>
            </a: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4"/>
              </a:rPr>
              <a:t>ZI_Agency_U_XX</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4"/>
          <p:cNvPicPr>
            <a:picLocks noChangeAspect="1"/>
          </p:cNvPicPr>
          <p:nvPr/>
        </p:nvPicPr>
        <p:blipFill>
          <a:blip r:embed="rId5"/>
          <a:stretch>
            <a:fillRect/>
          </a:stretch>
        </p:blipFill>
        <p:spPr>
          <a:xfrm>
            <a:off x="693811" y="1628800"/>
            <a:ext cx="5201221" cy="4452466"/>
          </a:xfrm>
          <a:prstGeom prst="rect">
            <a:avLst/>
          </a:prstGeom>
        </p:spPr>
      </p:pic>
      <p:pic>
        <p:nvPicPr>
          <p:cNvPr id="7" name="Picture 6"/>
          <p:cNvPicPr>
            <a:picLocks noChangeAspect="1"/>
          </p:cNvPicPr>
          <p:nvPr/>
        </p:nvPicPr>
        <p:blipFill>
          <a:blip r:embed="rId6"/>
          <a:stretch>
            <a:fillRect/>
          </a:stretch>
        </p:blipFill>
        <p:spPr>
          <a:xfrm>
            <a:off x="6806547" y="1628800"/>
            <a:ext cx="5192521" cy="4452466"/>
          </a:xfrm>
          <a:prstGeom prst="rect">
            <a:avLst/>
          </a:prstGeom>
        </p:spPr>
      </p:pic>
      <p:sp>
        <p:nvSpPr>
          <p:cNvPr id="12" name="Title 10"/>
          <p:cNvSpPr txBox="1">
            <a:spLocks/>
          </p:cNvSpPr>
          <p:nvPr/>
        </p:nvSpPr>
        <p:spPr>
          <a:xfrm>
            <a:off x="609441" y="150540"/>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ooper Black" panose="0208090404030B020404" pitchFamily="18" charset="0"/>
                <a:ea typeface="+mj-ea"/>
                <a:cs typeface="+mj-cs"/>
              </a:rPr>
              <a:t>Defining Data Models</a:t>
            </a:r>
            <a:endParaRPr kumimoji="0" lang="en-US" sz="3600"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endParaRPr>
          </a:p>
        </p:txBody>
      </p:sp>
    </p:spTree>
    <p:extLst>
      <p:ext uri="{BB962C8B-B14F-4D97-AF65-F5344CB8AC3E}">
        <p14:creationId xmlns:p14="http://schemas.microsoft.com/office/powerpoint/2010/main" val="95176875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solidFill>
                  <a:schemeClr val="bg1"/>
                </a:solidFill>
                <a:latin typeface="Cooper Black" panose="0208090404030B020404" pitchFamily="18" charset="0"/>
              </a:rPr>
              <a:t>Root CDS Entity</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7" name="Rectangle 6"/>
          <p:cNvSpPr/>
          <p:nvPr/>
        </p:nvSpPr>
        <p:spPr>
          <a:xfrm>
            <a:off x="7205890" y="944005"/>
            <a:ext cx="4049094" cy="2031325"/>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On top of Customer and Agency CDS View we Create Root CDS View Entity called “</a:t>
            </a: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3"/>
              </a:rPr>
              <a:t>ZI_TRAVEL_U_XX</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With Annotations like Metadata ,Search ,</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Semantic Annotation etc.</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Association to Agency ,Customer , Currency.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p:cNvPicPr>
            <a:picLocks noChangeAspect="1"/>
          </p:cNvPicPr>
          <p:nvPr/>
        </p:nvPicPr>
        <p:blipFill>
          <a:blip r:embed="rId4"/>
          <a:stretch>
            <a:fillRect/>
          </a:stretch>
        </p:blipFill>
        <p:spPr>
          <a:xfrm>
            <a:off x="609441" y="944005"/>
            <a:ext cx="5976664" cy="5464167"/>
          </a:xfrm>
          <a:prstGeom prst="rect">
            <a:avLst/>
          </a:prstGeom>
        </p:spPr>
      </p:pic>
      <p:sp>
        <p:nvSpPr>
          <p:cNvPr id="8" name="Title 10"/>
          <p:cNvSpPr txBox="1">
            <a:spLocks/>
          </p:cNvSpPr>
          <p:nvPr/>
        </p:nvSpPr>
        <p:spPr>
          <a:xfrm>
            <a:off x="609441" y="150540"/>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ooper Black" panose="0208090404030B020404" pitchFamily="18" charset="0"/>
                <a:ea typeface="+mj-ea"/>
                <a:cs typeface="+mj-cs"/>
              </a:rPr>
              <a:t>Root CDS Entity</a:t>
            </a:r>
            <a:endParaRPr kumimoji="0" lang="en-US" sz="3600"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endParaRPr>
          </a:p>
        </p:txBody>
      </p:sp>
    </p:spTree>
    <p:extLst>
      <p:ext uri="{BB962C8B-B14F-4D97-AF65-F5344CB8AC3E}">
        <p14:creationId xmlns:p14="http://schemas.microsoft.com/office/powerpoint/2010/main" val="185047814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solidFill>
                  <a:schemeClr val="bg1"/>
                </a:solidFill>
                <a:latin typeface="Cooper Black" panose="0208090404030B020404" pitchFamily="18" charset="0"/>
              </a:rPr>
              <a:t>Create OData Service ( Business Service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2" name="Rectangle 1"/>
          <p:cNvSpPr/>
          <p:nvPr/>
        </p:nvSpPr>
        <p:spPr>
          <a:xfrm>
            <a:off x="609441" y="844116"/>
            <a:ext cx="10009112" cy="1200329"/>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 </a:t>
            </a:r>
            <a:r>
              <a:rPr kumimoji="0" lang="en-US" sz="1800" b="1" i="0" u="none" strike="noStrike" kern="1200" cap="none" spc="0" normalizeH="0" baseline="0" noProof="0" dirty="0">
                <a:ln>
                  <a:noFill/>
                </a:ln>
                <a:solidFill>
                  <a:prstClr val="black"/>
                </a:solidFill>
                <a:effectLst/>
                <a:uLnTx/>
                <a:uFillTx/>
                <a:latin typeface="Calibri"/>
                <a:ea typeface="+mn-ea"/>
                <a:cs typeface="+mn-cs"/>
              </a:rPr>
              <a:t>business service definition </a:t>
            </a:r>
            <a:r>
              <a:rPr kumimoji="0" lang="en-US" sz="1800" b="0" i="0" u="none" strike="noStrike" kern="1200" cap="none" spc="0" normalizeH="0" baseline="0" noProof="0" dirty="0">
                <a:ln>
                  <a:noFill/>
                </a:ln>
                <a:solidFill>
                  <a:prstClr val="black"/>
                </a:solidFill>
                <a:effectLst/>
                <a:uLnTx/>
                <a:uFillTx/>
                <a:latin typeface="Calibri"/>
                <a:ea typeface="+mn-ea"/>
                <a:cs typeface="+mn-cs"/>
              </a:rPr>
              <a:t>(short form: service definition) describes which CDS entities of a data model are to be exposed so that a specific business service, for example, Sales Order handling, can be enabled. It is an ABAP Repository object that describes the consumer-specific but protocol-agnostic perspective on a data model. “</a:t>
            </a: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3"/>
              </a:rPr>
              <a:t>ZI_TRAVEL_U_SD_XX</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p:txBody>
      </p:sp>
      <p:sp>
        <p:nvSpPr>
          <p:cNvPr id="8" name="Rounded Rectangle 7"/>
          <p:cNvSpPr/>
          <p:nvPr/>
        </p:nvSpPr>
        <p:spPr>
          <a:xfrm>
            <a:off x="837828" y="2276872"/>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CDS Entity</a:t>
            </a:r>
          </a:p>
        </p:txBody>
      </p:sp>
      <p:sp>
        <p:nvSpPr>
          <p:cNvPr id="9" name="Rounded Rectangle 8"/>
          <p:cNvSpPr/>
          <p:nvPr/>
        </p:nvSpPr>
        <p:spPr>
          <a:xfrm>
            <a:off x="4654252" y="2276872"/>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Service Definition </a:t>
            </a:r>
          </a:p>
        </p:txBody>
      </p:sp>
      <p:sp>
        <p:nvSpPr>
          <p:cNvPr id="10" name="Rounded Rectangle 9"/>
          <p:cNvSpPr/>
          <p:nvPr/>
        </p:nvSpPr>
        <p:spPr>
          <a:xfrm>
            <a:off x="8542684" y="2276872"/>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Service Binding</a:t>
            </a:r>
          </a:p>
        </p:txBody>
      </p:sp>
      <p:cxnSp>
        <p:nvCxnSpPr>
          <p:cNvPr id="12" name="Straight Arrow Connector 11"/>
          <p:cNvCxnSpPr/>
          <p:nvPr/>
        </p:nvCxnSpPr>
        <p:spPr>
          <a:xfrm>
            <a:off x="2998068" y="2632320"/>
            <a:ext cx="1656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6814492" y="2564904"/>
            <a:ext cx="1728192" cy="29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0"/>
          <p:cNvSpPr txBox="1">
            <a:spLocks/>
          </p:cNvSpPr>
          <p:nvPr/>
        </p:nvSpPr>
        <p:spPr>
          <a:xfrm>
            <a:off x="609441" y="150540"/>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Create OData Service ( Business Service )</a:t>
            </a:r>
          </a:p>
        </p:txBody>
      </p:sp>
      <p:pic>
        <p:nvPicPr>
          <p:cNvPr id="3" name="Picture 2"/>
          <p:cNvPicPr>
            <a:picLocks noChangeAspect="1"/>
          </p:cNvPicPr>
          <p:nvPr/>
        </p:nvPicPr>
        <p:blipFill>
          <a:blip r:embed="rId4"/>
          <a:stretch>
            <a:fillRect/>
          </a:stretch>
        </p:blipFill>
        <p:spPr>
          <a:xfrm>
            <a:off x="707236" y="3402259"/>
            <a:ext cx="7894031" cy="2376264"/>
          </a:xfrm>
          <a:prstGeom prst="rect">
            <a:avLst/>
          </a:prstGeom>
        </p:spPr>
      </p:pic>
    </p:spTree>
    <p:extLst>
      <p:ext uri="{BB962C8B-B14F-4D97-AF65-F5344CB8AC3E}">
        <p14:creationId xmlns:p14="http://schemas.microsoft.com/office/powerpoint/2010/main" val="365909477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solidFill>
                  <a:schemeClr val="bg1"/>
                </a:solidFill>
                <a:latin typeface="Cooper Black" panose="0208090404030B020404" pitchFamily="18" charset="0"/>
              </a:rPr>
              <a:t>Service Binding ( Business Service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2" name="Rectangle 1"/>
          <p:cNvSpPr/>
          <p:nvPr/>
        </p:nvSpPr>
        <p:spPr>
          <a:xfrm>
            <a:off x="609441" y="764704"/>
            <a:ext cx="10381514" cy="923330"/>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business service binding (short form: service binding) is an ABAP Repository object used to bind a service definition to a client-server communication protocol such as OData. Like any other repository object, the service binding uses the proven infrastructure of the ABAP Workbench, including the transport functionality</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itle 10"/>
          <p:cNvSpPr txBox="1">
            <a:spLocks/>
          </p:cNvSpPr>
          <p:nvPr/>
        </p:nvSpPr>
        <p:spPr>
          <a:xfrm>
            <a:off x="609441" y="150540"/>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ooper Black" panose="0208090404030B020404" pitchFamily="18" charset="0"/>
                <a:ea typeface="+mj-ea"/>
                <a:cs typeface="+mj-cs"/>
              </a:rPr>
              <a:t>Service Binding ( Business Service )</a:t>
            </a:r>
            <a:endParaRPr kumimoji="0" lang="en-US" sz="3600"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endParaRPr>
          </a:p>
        </p:txBody>
      </p:sp>
      <p:pic>
        <p:nvPicPr>
          <p:cNvPr id="4" name="Picture 3"/>
          <p:cNvPicPr>
            <a:picLocks noChangeAspect="1"/>
          </p:cNvPicPr>
          <p:nvPr/>
        </p:nvPicPr>
        <p:blipFill>
          <a:blip r:embed="rId3"/>
          <a:stretch>
            <a:fillRect/>
          </a:stretch>
        </p:blipFill>
        <p:spPr>
          <a:xfrm>
            <a:off x="1542610" y="1790504"/>
            <a:ext cx="8440234" cy="4806848"/>
          </a:xfrm>
          <a:prstGeom prst="rect">
            <a:avLst/>
          </a:prstGeom>
        </p:spPr>
      </p:pic>
    </p:spTree>
    <p:extLst>
      <p:ext uri="{BB962C8B-B14F-4D97-AF65-F5344CB8AC3E}">
        <p14:creationId xmlns:p14="http://schemas.microsoft.com/office/powerpoint/2010/main" val="375115144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7BE6278-EE79-43EF-8386-7B7B8B8494FD}"/>
              </a:ext>
            </a:extLst>
          </p:cNvPr>
          <p:cNvSpPr/>
          <p:nvPr/>
        </p:nvSpPr>
        <p:spPr>
          <a:xfrm>
            <a:off x="7948855" y="5128686"/>
            <a:ext cx="3534759" cy="12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621" rtl="0" eaLnBrk="1" fontAlgn="auto" latinLnBrk="0" hangingPunct="1">
              <a:lnSpc>
                <a:spcPct val="100000"/>
              </a:lnSpc>
              <a:spcBef>
                <a:spcPct val="0"/>
              </a:spcBef>
              <a:spcAft>
                <a:spcPts val="0"/>
              </a:spcAft>
              <a:buClrTx/>
              <a:buSzTx/>
              <a:buFontTx/>
              <a:buNone/>
              <a:tabLst/>
              <a:defRPr/>
            </a:pPr>
            <a:r>
              <a:rPr kumimoji="0" lang="en-US" sz="27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Developer Persona – Fiori Elements</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3862131" y="6529992"/>
            <a:ext cx="3547682"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www.anubhavtrainings.com</a:t>
            </a:r>
          </a:p>
        </p:txBody>
      </p:sp>
      <p:pic>
        <p:nvPicPr>
          <p:cNvPr id="1026" name="Picture 2" descr="Naimul Kabir | Aspiring Mobile Developer">
            <a:extLst>
              <a:ext uri="{FF2B5EF4-FFF2-40B4-BE49-F238E27FC236}">
                <a16:creationId xmlns:a16="http://schemas.microsoft.com/office/drawing/2014/main" id="{E7F87720-188A-4EC4-97CC-D0B9FFC009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7410" y="295738"/>
            <a:ext cx="1830562" cy="1941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F80274-E8D9-475E-B275-879D8E7DF36C}"/>
              </a:ext>
            </a:extLst>
          </p:cNvPr>
          <p:cNvSpPr txBox="1"/>
          <p:nvPr/>
        </p:nvSpPr>
        <p:spPr>
          <a:xfrm>
            <a:off x="7810610" y="2291374"/>
            <a:ext cx="3404164" cy="923090"/>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a:ln>
                  <a:noFill/>
                </a:ln>
                <a:solidFill>
                  <a:prstClr val="black"/>
                </a:solidFill>
                <a:effectLst/>
                <a:uLnTx/>
                <a:uFillTx/>
                <a:latin typeface="Calibri"/>
                <a:ea typeface="+mn-ea"/>
                <a:cs typeface="+mn-cs"/>
              </a:rPr>
              <a:t>Rob</a:t>
            </a:r>
            <a:endParaRPr kumimoji="0" lang="en-US" sz="1799"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S/4HANA Technical consultant</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ABAP Developer</a:t>
            </a:r>
          </a:p>
        </p:txBody>
      </p:sp>
      <p:pic>
        <p:nvPicPr>
          <p:cNvPr id="1028" name="Picture 4" descr="tjgillweb (Taranjot Gill) · GitHub">
            <a:extLst>
              <a:ext uri="{FF2B5EF4-FFF2-40B4-BE49-F238E27FC236}">
                <a16:creationId xmlns:a16="http://schemas.microsoft.com/office/drawing/2014/main" id="{2FD68C10-F305-4D51-99AB-485DB77B9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980" y="804865"/>
            <a:ext cx="1913213" cy="19132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36CF3F9-4137-410D-B815-6C10AD9E59C0}"/>
              </a:ext>
            </a:extLst>
          </p:cNvPr>
          <p:cNvSpPr txBox="1"/>
          <p:nvPr/>
        </p:nvSpPr>
        <p:spPr>
          <a:xfrm>
            <a:off x="366910" y="2571437"/>
            <a:ext cx="3404164" cy="646163"/>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Roxana</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UX Designer | Fiori Developer</a:t>
            </a:r>
          </a:p>
        </p:txBody>
      </p:sp>
      <p:sp>
        <p:nvSpPr>
          <p:cNvPr id="6" name="Rectangle 5">
            <a:extLst>
              <a:ext uri="{FF2B5EF4-FFF2-40B4-BE49-F238E27FC236}">
                <a16:creationId xmlns:a16="http://schemas.microsoft.com/office/drawing/2014/main" id="{21E4DB39-0CF5-45E8-8970-01EEE75C6FF5}"/>
              </a:ext>
            </a:extLst>
          </p:cNvPr>
          <p:cNvSpPr/>
          <p:nvPr/>
        </p:nvSpPr>
        <p:spPr>
          <a:xfrm>
            <a:off x="8210044" y="3744856"/>
            <a:ext cx="2768605" cy="1018638"/>
          </a:xfrm>
          <a:prstGeom prst="rect">
            <a:avLst/>
          </a:prstGeom>
          <a:solidFill>
            <a:srgbClr val="FDD1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DB2D5D16-8366-4ADF-A46A-B8548BC7F30C}"/>
              </a:ext>
            </a:extLst>
          </p:cNvPr>
          <p:cNvPicPr>
            <a:picLocks noChangeAspect="1"/>
          </p:cNvPicPr>
          <p:nvPr/>
        </p:nvPicPr>
        <p:blipFill>
          <a:blip r:embed="rId5"/>
          <a:stretch>
            <a:fillRect/>
          </a:stretch>
        </p:blipFill>
        <p:spPr>
          <a:xfrm>
            <a:off x="8315587" y="3930434"/>
            <a:ext cx="704143" cy="730222"/>
          </a:xfrm>
          <a:prstGeom prst="rect">
            <a:avLst/>
          </a:prstGeom>
        </p:spPr>
      </p:pic>
      <p:sp>
        <p:nvSpPr>
          <p:cNvPr id="12" name="TextBox 11">
            <a:extLst>
              <a:ext uri="{FF2B5EF4-FFF2-40B4-BE49-F238E27FC236}">
                <a16:creationId xmlns:a16="http://schemas.microsoft.com/office/drawing/2014/main" id="{96968852-52A5-4E15-A2B1-09DBB92B10A5}"/>
              </a:ext>
            </a:extLst>
          </p:cNvPr>
          <p:cNvSpPr txBox="1"/>
          <p:nvPr/>
        </p:nvSpPr>
        <p:spPr>
          <a:xfrm>
            <a:off x="9098087" y="3827597"/>
            <a:ext cx="1784792" cy="923090"/>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ABAP Dev. Tools</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On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Eclipse</a:t>
            </a:r>
          </a:p>
        </p:txBody>
      </p:sp>
      <p:sp>
        <p:nvSpPr>
          <p:cNvPr id="13" name="Rectangle: Rounded Corners 12">
            <a:extLst>
              <a:ext uri="{FF2B5EF4-FFF2-40B4-BE49-F238E27FC236}">
                <a16:creationId xmlns:a16="http://schemas.microsoft.com/office/drawing/2014/main" id="{CC1B094D-DE7A-4A46-8F08-EF6E0B4B3CF1}"/>
              </a:ext>
            </a:extLst>
          </p:cNvPr>
          <p:cNvSpPr/>
          <p:nvPr/>
        </p:nvSpPr>
        <p:spPr>
          <a:xfrm>
            <a:off x="8205691" y="5587626"/>
            <a:ext cx="1214530" cy="63392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CDS Views</a:t>
            </a:r>
          </a:p>
        </p:txBody>
      </p:sp>
      <p:sp>
        <p:nvSpPr>
          <p:cNvPr id="21" name="Rectangle: Rounded Corners 20">
            <a:extLst>
              <a:ext uri="{FF2B5EF4-FFF2-40B4-BE49-F238E27FC236}">
                <a16:creationId xmlns:a16="http://schemas.microsoft.com/office/drawing/2014/main" id="{8691B799-063D-48B9-BA71-C6B470E57745}"/>
              </a:ext>
            </a:extLst>
          </p:cNvPr>
          <p:cNvSpPr/>
          <p:nvPr/>
        </p:nvSpPr>
        <p:spPr>
          <a:xfrm>
            <a:off x="10000243" y="5587626"/>
            <a:ext cx="1214530" cy="633921"/>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MDE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a:t>
            </a:r>
          </a:p>
        </p:txBody>
      </p:sp>
      <p:cxnSp>
        <p:nvCxnSpPr>
          <p:cNvPr id="17" name="Straight Connector 16">
            <a:extLst>
              <a:ext uri="{FF2B5EF4-FFF2-40B4-BE49-F238E27FC236}">
                <a16:creationId xmlns:a16="http://schemas.microsoft.com/office/drawing/2014/main" id="{4DF06447-A769-496A-9B88-EE55436ACAE1}"/>
              </a:ext>
            </a:extLst>
          </p:cNvPr>
          <p:cNvCxnSpPr>
            <a:stCxn id="13" idx="3"/>
            <a:endCxn id="21" idx="1"/>
          </p:cNvCxnSpPr>
          <p:nvPr/>
        </p:nvCxnSpPr>
        <p:spPr>
          <a:xfrm>
            <a:off x="9420221" y="5904586"/>
            <a:ext cx="580023" cy="0"/>
          </a:xfrm>
          <a:prstGeom prst="line">
            <a:avLst/>
          </a:prstGeom>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521A704F-5CFE-4A10-8072-B68F2C64787A}"/>
              </a:ext>
            </a:extLst>
          </p:cNvPr>
          <p:cNvSpPr/>
          <p:nvPr/>
        </p:nvSpPr>
        <p:spPr>
          <a:xfrm>
            <a:off x="8315588" y="5233382"/>
            <a:ext cx="2805357" cy="26386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OData Service</a:t>
            </a:r>
          </a:p>
        </p:txBody>
      </p:sp>
      <p:sp>
        <p:nvSpPr>
          <p:cNvPr id="29" name="Rectangle 28">
            <a:extLst>
              <a:ext uri="{FF2B5EF4-FFF2-40B4-BE49-F238E27FC236}">
                <a16:creationId xmlns:a16="http://schemas.microsoft.com/office/drawing/2014/main" id="{8472330A-A26B-49E9-9542-D8F425B0B703}"/>
              </a:ext>
            </a:extLst>
          </p:cNvPr>
          <p:cNvSpPr/>
          <p:nvPr/>
        </p:nvSpPr>
        <p:spPr>
          <a:xfrm>
            <a:off x="622500" y="3744856"/>
            <a:ext cx="2768605" cy="1018638"/>
          </a:xfrm>
          <a:prstGeom prst="rect">
            <a:avLst/>
          </a:prstGeom>
          <a:solidFill>
            <a:srgbClr val="FDD1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sp>
        <p:nvSpPr>
          <p:cNvPr id="30" name="TextBox 29">
            <a:extLst>
              <a:ext uri="{FF2B5EF4-FFF2-40B4-BE49-F238E27FC236}">
                <a16:creationId xmlns:a16="http://schemas.microsoft.com/office/drawing/2014/main" id="{A08A62E1-41EF-424C-B62D-BC361DDF7E54}"/>
              </a:ext>
            </a:extLst>
          </p:cNvPr>
          <p:cNvSpPr txBox="1"/>
          <p:nvPr/>
        </p:nvSpPr>
        <p:spPr>
          <a:xfrm>
            <a:off x="2139574" y="3972464"/>
            <a:ext cx="1223235" cy="646163"/>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VS Code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BAS</a:t>
            </a:r>
          </a:p>
        </p:txBody>
      </p:sp>
      <p:pic>
        <p:nvPicPr>
          <p:cNvPr id="26" name="Picture 6" descr="Install Visual Studio Code on Linux | Snap Store">
            <a:extLst>
              <a:ext uri="{FF2B5EF4-FFF2-40B4-BE49-F238E27FC236}">
                <a16:creationId xmlns:a16="http://schemas.microsoft.com/office/drawing/2014/main" id="{D0E613FA-EACD-4D4F-8D11-16DC143616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717" y="3972463"/>
            <a:ext cx="611933" cy="61193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s://www12.lunapic.com/editor/working/161406318813978311?5830121565">
            <a:extLst>
              <a:ext uri="{FF2B5EF4-FFF2-40B4-BE49-F238E27FC236}">
                <a16:creationId xmlns:a16="http://schemas.microsoft.com/office/drawing/2014/main" id="{6F018121-E4D6-4EA9-AE3C-2929244546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0175" y="3744855"/>
            <a:ext cx="1296926" cy="101863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79D31B5-65E7-4A1B-91EE-FEA5D320A7C3}"/>
              </a:ext>
            </a:extLst>
          </p:cNvPr>
          <p:cNvSpPr/>
          <p:nvPr/>
        </p:nvSpPr>
        <p:spPr>
          <a:xfrm>
            <a:off x="348252" y="5128686"/>
            <a:ext cx="3891718" cy="12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Rounded Corners 21">
            <a:extLst>
              <a:ext uri="{FF2B5EF4-FFF2-40B4-BE49-F238E27FC236}">
                <a16:creationId xmlns:a16="http://schemas.microsoft.com/office/drawing/2014/main" id="{F15BFA84-ED3F-4667-971B-0F6F0B6B68F6}"/>
              </a:ext>
            </a:extLst>
          </p:cNvPr>
          <p:cNvSpPr/>
          <p:nvPr/>
        </p:nvSpPr>
        <p:spPr>
          <a:xfrm>
            <a:off x="455833" y="5471518"/>
            <a:ext cx="1613159" cy="63392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Fiori Elements Project</a:t>
            </a:r>
          </a:p>
        </p:txBody>
      </p:sp>
      <p:sp>
        <p:nvSpPr>
          <p:cNvPr id="33" name="Rectangle: Rounded Corners 32">
            <a:extLst>
              <a:ext uri="{FF2B5EF4-FFF2-40B4-BE49-F238E27FC236}">
                <a16:creationId xmlns:a16="http://schemas.microsoft.com/office/drawing/2014/main" id="{12A00A96-C556-44FF-9C2F-3AA4BB9AF2DE}"/>
              </a:ext>
            </a:extLst>
          </p:cNvPr>
          <p:cNvSpPr/>
          <p:nvPr/>
        </p:nvSpPr>
        <p:spPr>
          <a:xfrm>
            <a:off x="2325828" y="5471518"/>
            <a:ext cx="1828331" cy="633921"/>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Annotations.xml</a:t>
            </a:r>
          </a:p>
        </p:txBody>
      </p:sp>
      <p:cxnSp>
        <p:nvCxnSpPr>
          <p:cNvPr id="24" name="Straight Connector 23">
            <a:extLst>
              <a:ext uri="{FF2B5EF4-FFF2-40B4-BE49-F238E27FC236}">
                <a16:creationId xmlns:a16="http://schemas.microsoft.com/office/drawing/2014/main" id="{2A640C80-5037-46AA-AC3C-A54B5D3A58A1}"/>
              </a:ext>
            </a:extLst>
          </p:cNvPr>
          <p:cNvCxnSpPr>
            <a:stCxn id="22" idx="3"/>
            <a:endCxn id="33" idx="1"/>
          </p:cNvCxnSpPr>
          <p:nvPr/>
        </p:nvCxnSpPr>
        <p:spPr>
          <a:xfrm>
            <a:off x="2068992" y="5788478"/>
            <a:ext cx="256836"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398C803A-457F-4D27-988F-E21557044665}"/>
              </a:ext>
            </a:extLst>
          </p:cNvPr>
          <p:cNvCxnSpPr>
            <a:cxnSpLocks/>
            <a:endCxn id="20" idx="0"/>
          </p:cNvCxnSpPr>
          <p:nvPr/>
        </p:nvCxnSpPr>
        <p:spPr>
          <a:xfrm>
            <a:off x="2294111" y="4757090"/>
            <a:ext cx="0" cy="37159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9429AB50-8785-4D7B-80AF-F11FBEB8E2D2}"/>
              </a:ext>
            </a:extLst>
          </p:cNvPr>
          <p:cNvCxnSpPr>
            <a:cxnSpLocks/>
            <a:stCxn id="15" idx="2"/>
          </p:cNvCxnSpPr>
          <p:nvPr/>
        </p:nvCxnSpPr>
        <p:spPr>
          <a:xfrm>
            <a:off x="2068992" y="3217599"/>
            <a:ext cx="0" cy="52725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Straight Arrow Connector 44">
            <a:extLst>
              <a:ext uri="{FF2B5EF4-FFF2-40B4-BE49-F238E27FC236}">
                <a16:creationId xmlns:a16="http://schemas.microsoft.com/office/drawing/2014/main" id="{15A8A238-B499-4F55-BB6A-292359E960DF}"/>
              </a:ext>
            </a:extLst>
          </p:cNvPr>
          <p:cNvCxnSpPr>
            <a:cxnSpLocks/>
          </p:cNvCxnSpPr>
          <p:nvPr/>
        </p:nvCxnSpPr>
        <p:spPr>
          <a:xfrm>
            <a:off x="9794591" y="4750687"/>
            <a:ext cx="0" cy="37159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Straight Arrow Connector 45">
            <a:extLst>
              <a:ext uri="{FF2B5EF4-FFF2-40B4-BE49-F238E27FC236}">
                <a16:creationId xmlns:a16="http://schemas.microsoft.com/office/drawing/2014/main" id="{53C93BAB-BAB7-44B0-A7B8-83AD12E2E099}"/>
              </a:ext>
            </a:extLst>
          </p:cNvPr>
          <p:cNvCxnSpPr>
            <a:cxnSpLocks/>
          </p:cNvCxnSpPr>
          <p:nvPr/>
        </p:nvCxnSpPr>
        <p:spPr>
          <a:xfrm>
            <a:off x="9569472" y="3211197"/>
            <a:ext cx="0" cy="52725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1032" name="Picture 8" descr="Electric Plug Connect Concept Socket. Get Connected Or Disconnect Vector  Power Plug Cable Illustration Stock Vector - Illustration of adapter,  element: 167568132">
            <a:extLst>
              <a:ext uri="{FF2B5EF4-FFF2-40B4-BE49-F238E27FC236}">
                <a16:creationId xmlns:a16="http://schemas.microsoft.com/office/drawing/2014/main" id="{F15E7CBD-364B-4C4D-9013-37B59E0C94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5829" y="5005114"/>
            <a:ext cx="3677167" cy="1359866"/>
          </a:xfrm>
          <a:prstGeom prst="rect">
            <a:avLst/>
          </a:prstGeom>
          <a:noFill/>
          <a:extLst>
            <a:ext uri="{909E8E84-426E-40DD-AFC4-6F175D3DCCD1}">
              <a14:hiddenFill xmlns:a14="http://schemas.microsoft.com/office/drawing/2010/main">
                <a:solidFill>
                  <a:srgbClr val="FFFFFF"/>
                </a:solidFill>
              </a14:hiddenFill>
            </a:ext>
          </a:extLst>
        </p:spPr>
      </p:pic>
      <p:sp>
        <p:nvSpPr>
          <p:cNvPr id="42" name="Arrow: Chevron 41">
            <a:extLst>
              <a:ext uri="{FF2B5EF4-FFF2-40B4-BE49-F238E27FC236}">
                <a16:creationId xmlns:a16="http://schemas.microsoft.com/office/drawing/2014/main" id="{E72E7772-E364-444F-8283-B213B042E609}"/>
              </a:ext>
            </a:extLst>
          </p:cNvPr>
          <p:cNvSpPr/>
          <p:nvPr/>
        </p:nvSpPr>
        <p:spPr>
          <a:xfrm rot="16200000">
            <a:off x="5834877" y="4551485"/>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black"/>
              </a:solidFill>
              <a:effectLst/>
              <a:uLnTx/>
              <a:uFillTx/>
              <a:latin typeface="Calibri"/>
              <a:ea typeface="+mn-ea"/>
              <a:cs typeface="+mn-cs"/>
            </a:endParaRPr>
          </a:p>
        </p:txBody>
      </p:sp>
      <p:sp>
        <p:nvSpPr>
          <p:cNvPr id="53" name="Arrow: Chevron 52">
            <a:extLst>
              <a:ext uri="{FF2B5EF4-FFF2-40B4-BE49-F238E27FC236}">
                <a16:creationId xmlns:a16="http://schemas.microsoft.com/office/drawing/2014/main" id="{D9735AC5-C40A-4CBB-9BC9-F79F6E9535F9}"/>
              </a:ext>
            </a:extLst>
          </p:cNvPr>
          <p:cNvSpPr/>
          <p:nvPr/>
        </p:nvSpPr>
        <p:spPr>
          <a:xfrm rot="16200000">
            <a:off x="5834877" y="4166312"/>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black"/>
              </a:solidFill>
              <a:effectLst/>
              <a:uLnTx/>
              <a:uFillTx/>
              <a:latin typeface="Calibri"/>
              <a:ea typeface="+mn-ea"/>
              <a:cs typeface="+mn-cs"/>
            </a:endParaRPr>
          </a:p>
        </p:txBody>
      </p:sp>
      <p:sp>
        <p:nvSpPr>
          <p:cNvPr id="54" name="Arrow: Chevron 53">
            <a:extLst>
              <a:ext uri="{FF2B5EF4-FFF2-40B4-BE49-F238E27FC236}">
                <a16:creationId xmlns:a16="http://schemas.microsoft.com/office/drawing/2014/main" id="{9A85A4C7-3591-49E7-AE87-C0BCA929A9EF}"/>
              </a:ext>
            </a:extLst>
          </p:cNvPr>
          <p:cNvSpPr/>
          <p:nvPr/>
        </p:nvSpPr>
        <p:spPr>
          <a:xfrm rot="16200000">
            <a:off x="5834877" y="3801200"/>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black"/>
              </a:solidFill>
              <a:effectLst/>
              <a:uLnTx/>
              <a:uFillTx/>
              <a:latin typeface="Calibri"/>
              <a:ea typeface="+mn-ea"/>
              <a:cs typeface="+mn-cs"/>
            </a:endParaRPr>
          </a:p>
        </p:txBody>
      </p:sp>
      <p:pic>
        <p:nvPicPr>
          <p:cNvPr id="1034" name="Picture 10" descr="Happy Images | Free Vectors, Stock Photos &amp;amp; PSD">
            <a:extLst>
              <a:ext uri="{FF2B5EF4-FFF2-40B4-BE49-F238E27FC236}">
                <a16:creationId xmlns:a16="http://schemas.microsoft.com/office/drawing/2014/main" id="{ED2011B4-E7F5-495F-8C80-A752A0C4E2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1073" y="1439995"/>
            <a:ext cx="2754386" cy="183479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92E06857-E692-4AF1-BD1E-426CC532AF69}"/>
              </a:ext>
            </a:extLst>
          </p:cNvPr>
          <p:cNvSpPr txBox="1"/>
          <p:nvPr/>
        </p:nvSpPr>
        <p:spPr>
          <a:xfrm>
            <a:off x="3362810" y="849149"/>
            <a:ext cx="3404164" cy="861550"/>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3199" b="1" i="0" u="none" strike="noStrike" kern="1200" cap="none" spc="0" normalizeH="0" baseline="0" noProof="0" dirty="0">
                <a:ln>
                  <a:noFill/>
                </a:ln>
                <a:solidFill>
                  <a:srgbClr val="00B050"/>
                </a:solidFill>
                <a:effectLst/>
                <a:uLnTx/>
                <a:uFillTx/>
                <a:latin typeface="Calibri"/>
                <a:ea typeface="+mn-ea"/>
                <a:cs typeface="+mn-cs"/>
              </a:rPr>
              <a:t>Anubhav</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Happy User</a:t>
            </a:r>
          </a:p>
        </p:txBody>
      </p:sp>
      <p:pic>
        <p:nvPicPr>
          <p:cNvPr id="1036" name="Picture 12" descr="Fiori Elements based HR MSS Reporting Dashboards in Action. | SAP Blogs">
            <a:extLst>
              <a:ext uri="{FF2B5EF4-FFF2-40B4-BE49-F238E27FC236}">
                <a16:creationId xmlns:a16="http://schemas.microsoft.com/office/drawing/2014/main" id="{51923B05-A345-4168-BE68-EB0B012713C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65593" y="1168231"/>
            <a:ext cx="2050644" cy="99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8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1000"/>
                                        <p:tgtEl>
                                          <p:spTgt spid="46"/>
                                        </p:tgtEl>
                                      </p:cBhvr>
                                    </p:animEffect>
                                    <p:anim calcmode="lin" valueType="num">
                                      <p:cBhvr>
                                        <p:cTn id="14" dur="1000" fill="hold"/>
                                        <p:tgtEl>
                                          <p:spTgt spid="46"/>
                                        </p:tgtEl>
                                        <p:attrNameLst>
                                          <p:attrName>ppt_x</p:attrName>
                                        </p:attrNameLst>
                                      </p:cBhvr>
                                      <p:tavLst>
                                        <p:tav tm="0">
                                          <p:val>
                                            <p:strVal val="#ppt_x"/>
                                          </p:val>
                                        </p:tav>
                                        <p:tav tm="100000">
                                          <p:val>
                                            <p:strVal val="#ppt_x"/>
                                          </p:val>
                                        </p:tav>
                                      </p:tavLst>
                                    </p:anim>
                                    <p:anim calcmode="lin" valueType="num">
                                      <p:cBhvr>
                                        <p:cTn id="15" dur="1000" fill="hold"/>
                                        <p:tgtEl>
                                          <p:spTgt spid="4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0"/>
                                        <p:tgtEl>
                                          <p:spTgt spid="45"/>
                                        </p:tgtEl>
                                      </p:cBhvr>
                                    </p:animEffect>
                                    <p:anim calcmode="lin" valueType="num">
                                      <p:cBhvr>
                                        <p:cTn id="36" dur="1000" fill="hold"/>
                                        <p:tgtEl>
                                          <p:spTgt spid="45"/>
                                        </p:tgtEl>
                                        <p:attrNameLst>
                                          <p:attrName>ppt_x</p:attrName>
                                        </p:attrNameLst>
                                      </p:cBhvr>
                                      <p:tavLst>
                                        <p:tav tm="0">
                                          <p:val>
                                            <p:strVal val="#ppt_x"/>
                                          </p:val>
                                        </p:tav>
                                        <p:tav tm="100000">
                                          <p:val>
                                            <p:strVal val="#ppt_x"/>
                                          </p:val>
                                        </p:tav>
                                      </p:tavLst>
                                    </p:anim>
                                    <p:anim calcmode="lin" valueType="num">
                                      <p:cBhvr>
                                        <p:cTn id="37" dur="1000" fill="hold"/>
                                        <p:tgtEl>
                                          <p:spTgt spid="4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anim calcmode="lin" valueType="num">
                                      <p:cBhvr>
                                        <p:cTn id="61" dur="1000" fill="hold"/>
                                        <p:tgtEl>
                                          <p:spTgt spid="21"/>
                                        </p:tgtEl>
                                        <p:attrNameLst>
                                          <p:attrName>ppt_x</p:attrName>
                                        </p:attrNameLst>
                                      </p:cBhvr>
                                      <p:tavLst>
                                        <p:tav tm="0">
                                          <p:val>
                                            <p:strVal val="#ppt_x"/>
                                          </p:val>
                                        </p:tav>
                                        <p:tav tm="100000">
                                          <p:val>
                                            <p:strVal val="#ppt_x"/>
                                          </p:val>
                                        </p:tav>
                                      </p:tavLst>
                                    </p:anim>
                                    <p:anim calcmode="lin" valueType="num">
                                      <p:cBhvr>
                                        <p:cTn id="6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1000"/>
                                        <p:tgtEl>
                                          <p:spTgt spid="36"/>
                                        </p:tgtEl>
                                      </p:cBhvr>
                                    </p:animEffect>
                                    <p:anim calcmode="lin" valueType="num">
                                      <p:cBhvr>
                                        <p:cTn id="74" dur="1000" fill="hold"/>
                                        <p:tgtEl>
                                          <p:spTgt spid="36"/>
                                        </p:tgtEl>
                                        <p:attrNameLst>
                                          <p:attrName>ppt_x</p:attrName>
                                        </p:attrNameLst>
                                      </p:cBhvr>
                                      <p:tavLst>
                                        <p:tav tm="0">
                                          <p:val>
                                            <p:strVal val="#ppt_x"/>
                                          </p:val>
                                        </p:tav>
                                        <p:tav tm="100000">
                                          <p:val>
                                            <p:strVal val="#ppt_x"/>
                                          </p:val>
                                        </p:tav>
                                      </p:tavLst>
                                    </p:anim>
                                    <p:anim calcmode="lin" valueType="num">
                                      <p:cBhvr>
                                        <p:cTn id="75" dur="1000" fill="hold"/>
                                        <p:tgtEl>
                                          <p:spTgt spid="3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1000"/>
                                        <p:tgtEl>
                                          <p:spTgt spid="29"/>
                                        </p:tgtEl>
                                      </p:cBhvr>
                                    </p:animEffect>
                                    <p:anim calcmode="lin" valueType="num">
                                      <p:cBhvr>
                                        <p:cTn id="79" dur="1000" fill="hold"/>
                                        <p:tgtEl>
                                          <p:spTgt spid="29"/>
                                        </p:tgtEl>
                                        <p:attrNameLst>
                                          <p:attrName>ppt_x</p:attrName>
                                        </p:attrNameLst>
                                      </p:cBhvr>
                                      <p:tavLst>
                                        <p:tav tm="0">
                                          <p:val>
                                            <p:strVal val="#ppt_x"/>
                                          </p:val>
                                        </p:tav>
                                        <p:tav tm="100000">
                                          <p:val>
                                            <p:strVal val="#ppt_x"/>
                                          </p:val>
                                        </p:tav>
                                      </p:tavLst>
                                    </p:anim>
                                    <p:anim calcmode="lin" valueType="num">
                                      <p:cBhvr>
                                        <p:cTn id="80" dur="1000" fill="hold"/>
                                        <p:tgtEl>
                                          <p:spTgt spid="2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1000"/>
                                        <p:tgtEl>
                                          <p:spTgt spid="27"/>
                                        </p:tgtEl>
                                      </p:cBhvr>
                                    </p:animEffect>
                                    <p:anim calcmode="lin" valueType="num">
                                      <p:cBhvr>
                                        <p:cTn id="89" dur="1000" fill="hold"/>
                                        <p:tgtEl>
                                          <p:spTgt spid="27"/>
                                        </p:tgtEl>
                                        <p:attrNameLst>
                                          <p:attrName>ppt_x</p:attrName>
                                        </p:attrNameLst>
                                      </p:cBhvr>
                                      <p:tavLst>
                                        <p:tav tm="0">
                                          <p:val>
                                            <p:strVal val="#ppt_x"/>
                                          </p:val>
                                        </p:tav>
                                        <p:tav tm="100000">
                                          <p:val>
                                            <p:strVal val="#ppt_x"/>
                                          </p:val>
                                        </p:tav>
                                      </p:tavLst>
                                    </p:anim>
                                    <p:anim calcmode="lin" valueType="num">
                                      <p:cBhvr>
                                        <p:cTn id="90" dur="1000" fill="hold"/>
                                        <p:tgtEl>
                                          <p:spTgt spid="27"/>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1000"/>
                                        <p:tgtEl>
                                          <p:spTgt spid="26"/>
                                        </p:tgtEl>
                                      </p:cBhvr>
                                    </p:animEffect>
                                    <p:anim calcmode="lin" valueType="num">
                                      <p:cBhvr>
                                        <p:cTn id="94" dur="1000" fill="hold"/>
                                        <p:tgtEl>
                                          <p:spTgt spid="26"/>
                                        </p:tgtEl>
                                        <p:attrNameLst>
                                          <p:attrName>ppt_x</p:attrName>
                                        </p:attrNameLst>
                                      </p:cBhvr>
                                      <p:tavLst>
                                        <p:tav tm="0">
                                          <p:val>
                                            <p:strVal val="#ppt_x"/>
                                          </p:val>
                                        </p:tav>
                                        <p:tav tm="100000">
                                          <p:val>
                                            <p:strVal val="#ppt_x"/>
                                          </p:val>
                                        </p:tav>
                                      </p:tavLst>
                                    </p:anim>
                                    <p:anim calcmode="lin" valueType="num">
                                      <p:cBhvr>
                                        <p:cTn id="9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1000"/>
                                        <p:tgtEl>
                                          <p:spTgt spid="32"/>
                                        </p:tgtEl>
                                      </p:cBhvr>
                                    </p:animEffect>
                                    <p:anim calcmode="lin" valueType="num">
                                      <p:cBhvr>
                                        <p:cTn id="101" dur="1000" fill="hold"/>
                                        <p:tgtEl>
                                          <p:spTgt spid="32"/>
                                        </p:tgtEl>
                                        <p:attrNameLst>
                                          <p:attrName>ppt_x</p:attrName>
                                        </p:attrNameLst>
                                      </p:cBhvr>
                                      <p:tavLst>
                                        <p:tav tm="0">
                                          <p:val>
                                            <p:strVal val="#ppt_x"/>
                                          </p:val>
                                        </p:tav>
                                        <p:tav tm="100000">
                                          <p:val>
                                            <p:strVal val="#ppt_x"/>
                                          </p:val>
                                        </p:tav>
                                      </p:tavLst>
                                    </p:anim>
                                    <p:anim calcmode="lin" valueType="num">
                                      <p:cBhvr>
                                        <p:cTn id="102" dur="1000" fill="hold"/>
                                        <p:tgtEl>
                                          <p:spTgt spid="32"/>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fade">
                                      <p:cBhvr>
                                        <p:cTn id="105" dur="1000"/>
                                        <p:tgtEl>
                                          <p:spTgt spid="20"/>
                                        </p:tgtEl>
                                      </p:cBhvr>
                                    </p:animEffect>
                                    <p:anim calcmode="lin" valueType="num">
                                      <p:cBhvr>
                                        <p:cTn id="106" dur="1000" fill="hold"/>
                                        <p:tgtEl>
                                          <p:spTgt spid="20"/>
                                        </p:tgtEl>
                                        <p:attrNameLst>
                                          <p:attrName>ppt_x</p:attrName>
                                        </p:attrNameLst>
                                      </p:cBhvr>
                                      <p:tavLst>
                                        <p:tav tm="0">
                                          <p:val>
                                            <p:strVal val="#ppt_x"/>
                                          </p:val>
                                        </p:tav>
                                        <p:tav tm="100000">
                                          <p:val>
                                            <p:strVal val="#ppt_x"/>
                                          </p:val>
                                        </p:tav>
                                      </p:tavLst>
                                    </p:anim>
                                    <p:anim calcmode="lin" valueType="num">
                                      <p:cBhvr>
                                        <p:cTn id="107" dur="1000" fill="hold"/>
                                        <p:tgtEl>
                                          <p:spTgt spid="2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1000"/>
                                        <p:tgtEl>
                                          <p:spTgt spid="33"/>
                                        </p:tgtEl>
                                      </p:cBhvr>
                                    </p:animEffect>
                                    <p:anim calcmode="lin" valueType="num">
                                      <p:cBhvr>
                                        <p:cTn id="111" dur="1000" fill="hold"/>
                                        <p:tgtEl>
                                          <p:spTgt spid="33"/>
                                        </p:tgtEl>
                                        <p:attrNameLst>
                                          <p:attrName>ppt_x</p:attrName>
                                        </p:attrNameLst>
                                      </p:cBhvr>
                                      <p:tavLst>
                                        <p:tav tm="0">
                                          <p:val>
                                            <p:strVal val="#ppt_x"/>
                                          </p:val>
                                        </p:tav>
                                        <p:tav tm="100000">
                                          <p:val>
                                            <p:strVal val="#ppt_x"/>
                                          </p:val>
                                        </p:tav>
                                      </p:tavLst>
                                    </p:anim>
                                    <p:anim calcmode="lin" valueType="num">
                                      <p:cBhvr>
                                        <p:cTn id="112" dur="1000" fill="hold"/>
                                        <p:tgtEl>
                                          <p:spTgt spid="33"/>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fade">
                                      <p:cBhvr>
                                        <p:cTn id="115" dur="1000"/>
                                        <p:tgtEl>
                                          <p:spTgt spid="22"/>
                                        </p:tgtEl>
                                      </p:cBhvr>
                                    </p:animEffect>
                                    <p:anim calcmode="lin" valueType="num">
                                      <p:cBhvr>
                                        <p:cTn id="116" dur="1000" fill="hold"/>
                                        <p:tgtEl>
                                          <p:spTgt spid="22"/>
                                        </p:tgtEl>
                                        <p:attrNameLst>
                                          <p:attrName>ppt_x</p:attrName>
                                        </p:attrNameLst>
                                      </p:cBhvr>
                                      <p:tavLst>
                                        <p:tav tm="0">
                                          <p:val>
                                            <p:strVal val="#ppt_x"/>
                                          </p:val>
                                        </p:tav>
                                        <p:tav tm="100000">
                                          <p:val>
                                            <p:strVal val="#ppt_x"/>
                                          </p:val>
                                        </p:tav>
                                      </p:tavLst>
                                    </p:anim>
                                    <p:anim calcmode="lin" valueType="num">
                                      <p:cBhvr>
                                        <p:cTn id="117" dur="1000" fill="hold"/>
                                        <p:tgtEl>
                                          <p:spTgt spid="22"/>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fade">
                                      <p:cBhvr>
                                        <p:cTn id="120" dur="1000"/>
                                        <p:tgtEl>
                                          <p:spTgt spid="24"/>
                                        </p:tgtEl>
                                      </p:cBhvr>
                                    </p:animEffect>
                                    <p:anim calcmode="lin" valueType="num">
                                      <p:cBhvr>
                                        <p:cTn id="121" dur="1000" fill="hold"/>
                                        <p:tgtEl>
                                          <p:spTgt spid="24"/>
                                        </p:tgtEl>
                                        <p:attrNameLst>
                                          <p:attrName>ppt_x</p:attrName>
                                        </p:attrNameLst>
                                      </p:cBhvr>
                                      <p:tavLst>
                                        <p:tav tm="0">
                                          <p:val>
                                            <p:strVal val="#ppt_x"/>
                                          </p:val>
                                        </p:tav>
                                        <p:tav tm="100000">
                                          <p:val>
                                            <p:strVal val="#ppt_x"/>
                                          </p:val>
                                        </p:tav>
                                      </p:tavLst>
                                    </p:anim>
                                    <p:anim calcmode="lin" valueType="num">
                                      <p:cBhvr>
                                        <p:cTn id="1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nodeType="clickEffect">
                                  <p:stCondLst>
                                    <p:cond delay="0"/>
                                  </p:stCondLst>
                                  <p:childTnLst>
                                    <p:set>
                                      <p:cBhvr>
                                        <p:cTn id="126" dur="1" fill="hold">
                                          <p:stCondLst>
                                            <p:cond delay="0"/>
                                          </p:stCondLst>
                                        </p:cTn>
                                        <p:tgtEl>
                                          <p:spTgt spid="1032"/>
                                        </p:tgtEl>
                                        <p:attrNameLst>
                                          <p:attrName>style.visibility</p:attrName>
                                        </p:attrNameLst>
                                      </p:cBhvr>
                                      <p:to>
                                        <p:strVal val="visible"/>
                                      </p:to>
                                    </p:set>
                                    <p:anim calcmode="lin" valueType="num">
                                      <p:cBhvr>
                                        <p:cTn id="127" dur="500" fill="hold"/>
                                        <p:tgtEl>
                                          <p:spTgt spid="1032"/>
                                        </p:tgtEl>
                                        <p:attrNameLst>
                                          <p:attrName>ppt_w</p:attrName>
                                        </p:attrNameLst>
                                      </p:cBhvr>
                                      <p:tavLst>
                                        <p:tav tm="0">
                                          <p:val>
                                            <p:fltVal val="0"/>
                                          </p:val>
                                        </p:tav>
                                        <p:tav tm="100000">
                                          <p:val>
                                            <p:strVal val="#ppt_w"/>
                                          </p:val>
                                        </p:tav>
                                      </p:tavLst>
                                    </p:anim>
                                    <p:anim calcmode="lin" valueType="num">
                                      <p:cBhvr>
                                        <p:cTn id="128" dur="500" fill="hold"/>
                                        <p:tgtEl>
                                          <p:spTgt spid="1032"/>
                                        </p:tgtEl>
                                        <p:attrNameLst>
                                          <p:attrName>ppt_h</p:attrName>
                                        </p:attrNameLst>
                                      </p:cBhvr>
                                      <p:tavLst>
                                        <p:tav tm="0">
                                          <p:val>
                                            <p:fltVal val="0"/>
                                          </p:val>
                                        </p:tav>
                                        <p:tav tm="100000">
                                          <p:val>
                                            <p:strVal val="#ppt_h"/>
                                          </p:val>
                                        </p:tav>
                                      </p:tavLst>
                                    </p:anim>
                                    <p:animEffect transition="in" filter="fade">
                                      <p:cBhvr>
                                        <p:cTn id="129" dur="500"/>
                                        <p:tgtEl>
                                          <p:spTgt spid="1032"/>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42"/>
                                        </p:tgtEl>
                                        <p:attrNameLst>
                                          <p:attrName>style.visibility</p:attrName>
                                        </p:attrNameLst>
                                      </p:cBhvr>
                                      <p:to>
                                        <p:strVal val="visible"/>
                                      </p:to>
                                    </p:set>
                                    <p:anim calcmode="lin" valueType="num">
                                      <p:cBhvr additive="base">
                                        <p:cTn id="134" dur="800" fill="hold"/>
                                        <p:tgtEl>
                                          <p:spTgt spid="42"/>
                                        </p:tgtEl>
                                        <p:attrNameLst>
                                          <p:attrName>ppt_x</p:attrName>
                                        </p:attrNameLst>
                                      </p:cBhvr>
                                      <p:tavLst>
                                        <p:tav tm="0">
                                          <p:val>
                                            <p:strVal val="#ppt_x"/>
                                          </p:val>
                                        </p:tav>
                                        <p:tav tm="100000">
                                          <p:val>
                                            <p:strVal val="#ppt_x"/>
                                          </p:val>
                                        </p:tav>
                                      </p:tavLst>
                                    </p:anim>
                                    <p:anim calcmode="lin" valueType="num">
                                      <p:cBhvr additive="base">
                                        <p:cTn id="135" dur="800" fill="hold"/>
                                        <p:tgtEl>
                                          <p:spTgt spid="42"/>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500"/>
                                  </p:stCondLst>
                                  <p:childTnLst>
                                    <p:set>
                                      <p:cBhvr>
                                        <p:cTn id="137" dur="1" fill="hold">
                                          <p:stCondLst>
                                            <p:cond delay="0"/>
                                          </p:stCondLst>
                                        </p:cTn>
                                        <p:tgtEl>
                                          <p:spTgt spid="53"/>
                                        </p:tgtEl>
                                        <p:attrNameLst>
                                          <p:attrName>style.visibility</p:attrName>
                                        </p:attrNameLst>
                                      </p:cBhvr>
                                      <p:to>
                                        <p:strVal val="visible"/>
                                      </p:to>
                                    </p:set>
                                    <p:anim calcmode="lin" valueType="num">
                                      <p:cBhvr additive="base">
                                        <p:cTn id="138" dur="1000" fill="hold"/>
                                        <p:tgtEl>
                                          <p:spTgt spid="53"/>
                                        </p:tgtEl>
                                        <p:attrNameLst>
                                          <p:attrName>ppt_x</p:attrName>
                                        </p:attrNameLst>
                                      </p:cBhvr>
                                      <p:tavLst>
                                        <p:tav tm="0">
                                          <p:val>
                                            <p:strVal val="#ppt_x"/>
                                          </p:val>
                                        </p:tav>
                                        <p:tav tm="100000">
                                          <p:val>
                                            <p:strVal val="#ppt_x"/>
                                          </p:val>
                                        </p:tav>
                                      </p:tavLst>
                                    </p:anim>
                                    <p:anim calcmode="lin" valueType="num">
                                      <p:cBhvr additive="base">
                                        <p:cTn id="139" dur="1000" fill="hold"/>
                                        <p:tgtEl>
                                          <p:spTgt spid="53"/>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1300"/>
                                  </p:stCondLst>
                                  <p:childTnLst>
                                    <p:set>
                                      <p:cBhvr>
                                        <p:cTn id="141" dur="1" fill="hold">
                                          <p:stCondLst>
                                            <p:cond delay="0"/>
                                          </p:stCondLst>
                                        </p:cTn>
                                        <p:tgtEl>
                                          <p:spTgt spid="54"/>
                                        </p:tgtEl>
                                        <p:attrNameLst>
                                          <p:attrName>style.visibility</p:attrName>
                                        </p:attrNameLst>
                                      </p:cBhvr>
                                      <p:to>
                                        <p:strVal val="visible"/>
                                      </p:to>
                                    </p:set>
                                    <p:anim calcmode="lin" valueType="num">
                                      <p:cBhvr additive="base">
                                        <p:cTn id="142" dur="1000" fill="hold"/>
                                        <p:tgtEl>
                                          <p:spTgt spid="54"/>
                                        </p:tgtEl>
                                        <p:attrNameLst>
                                          <p:attrName>ppt_x</p:attrName>
                                        </p:attrNameLst>
                                      </p:cBhvr>
                                      <p:tavLst>
                                        <p:tav tm="0">
                                          <p:val>
                                            <p:strVal val="#ppt_x"/>
                                          </p:val>
                                        </p:tav>
                                        <p:tav tm="100000">
                                          <p:val>
                                            <p:strVal val="#ppt_x"/>
                                          </p:val>
                                        </p:tav>
                                      </p:tavLst>
                                    </p:anim>
                                    <p:anim calcmode="lin" valueType="num">
                                      <p:cBhvr additive="base">
                                        <p:cTn id="143" dur="10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14" presetClass="entr" presetSubtype="10" fill="hold" grpId="0" nodeType="clickEffect">
                                  <p:stCondLst>
                                    <p:cond delay="0"/>
                                  </p:stCondLst>
                                  <p:childTnLst>
                                    <p:set>
                                      <p:cBhvr>
                                        <p:cTn id="147" dur="1" fill="hold">
                                          <p:stCondLst>
                                            <p:cond delay="0"/>
                                          </p:stCondLst>
                                        </p:cTn>
                                        <p:tgtEl>
                                          <p:spTgt spid="56"/>
                                        </p:tgtEl>
                                        <p:attrNameLst>
                                          <p:attrName>style.visibility</p:attrName>
                                        </p:attrNameLst>
                                      </p:cBhvr>
                                      <p:to>
                                        <p:strVal val="visible"/>
                                      </p:to>
                                    </p:set>
                                    <p:animEffect transition="in" filter="randombar(horizontal)">
                                      <p:cBhvr>
                                        <p:cTn id="148" dur="500"/>
                                        <p:tgtEl>
                                          <p:spTgt spid="56"/>
                                        </p:tgtEl>
                                      </p:cBhvr>
                                    </p:animEffect>
                                  </p:childTnLst>
                                </p:cTn>
                              </p:par>
                              <p:par>
                                <p:cTn id="149" presetID="14" presetClass="entr" presetSubtype="10" fill="hold" nodeType="withEffect">
                                  <p:stCondLst>
                                    <p:cond delay="0"/>
                                  </p:stCondLst>
                                  <p:childTnLst>
                                    <p:set>
                                      <p:cBhvr>
                                        <p:cTn id="150" dur="1" fill="hold">
                                          <p:stCondLst>
                                            <p:cond delay="0"/>
                                          </p:stCondLst>
                                        </p:cTn>
                                        <p:tgtEl>
                                          <p:spTgt spid="1034"/>
                                        </p:tgtEl>
                                        <p:attrNameLst>
                                          <p:attrName>style.visibility</p:attrName>
                                        </p:attrNameLst>
                                      </p:cBhvr>
                                      <p:to>
                                        <p:strVal val="visible"/>
                                      </p:to>
                                    </p:set>
                                    <p:animEffect transition="in" filter="randombar(horizontal)">
                                      <p:cBhvr>
                                        <p:cTn id="151" dur="500"/>
                                        <p:tgtEl>
                                          <p:spTgt spid="1034"/>
                                        </p:tgtEl>
                                      </p:cBhvr>
                                    </p:animEffect>
                                  </p:childTnLst>
                                </p:cTn>
                              </p:par>
                              <p:par>
                                <p:cTn id="152" presetID="14" presetClass="entr" presetSubtype="10" fill="hold" nodeType="withEffect">
                                  <p:stCondLst>
                                    <p:cond delay="0"/>
                                  </p:stCondLst>
                                  <p:childTnLst>
                                    <p:set>
                                      <p:cBhvr>
                                        <p:cTn id="153" dur="1" fill="hold">
                                          <p:stCondLst>
                                            <p:cond delay="0"/>
                                          </p:stCondLst>
                                        </p:cTn>
                                        <p:tgtEl>
                                          <p:spTgt spid="1036"/>
                                        </p:tgtEl>
                                        <p:attrNameLst>
                                          <p:attrName>style.visibility</p:attrName>
                                        </p:attrNameLst>
                                      </p:cBhvr>
                                      <p:to>
                                        <p:strVal val="visible"/>
                                      </p:to>
                                    </p:set>
                                    <p:animEffect transition="in" filter="randombar(horizontal)">
                                      <p:cBhvr>
                                        <p:cTn id="154"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P spid="15" grpId="0"/>
      <p:bldP spid="6" grpId="0" animBg="1"/>
      <p:bldP spid="12" grpId="0"/>
      <p:bldP spid="13" grpId="0" animBg="1"/>
      <p:bldP spid="21" grpId="0" animBg="1"/>
      <p:bldP spid="18" grpId="0" animBg="1"/>
      <p:bldP spid="29" grpId="0" animBg="1"/>
      <p:bldP spid="30" grpId="0"/>
      <p:bldP spid="20" grpId="0" animBg="1"/>
      <p:bldP spid="22" grpId="0" animBg="1"/>
      <p:bldP spid="33" grpId="0" animBg="1"/>
      <p:bldP spid="42" grpId="0" animBg="1"/>
      <p:bldP spid="53" grpId="0" animBg="1"/>
      <p:bldP spid="54" grpId="0" animBg="1"/>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621" rtl="0" eaLnBrk="1" fontAlgn="auto" latinLnBrk="0" hangingPunct="1">
              <a:lnSpc>
                <a:spcPct val="100000"/>
              </a:lnSpc>
              <a:spcBef>
                <a:spcPct val="0"/>
              </a:spcBef>
              <a:spcAft>
                <a:spcPts val="0"/>
              </a:spcAft>
              <a:buClrTx/>
              <a:buSzTx/>
              <a:buFontTx/>
              <a:buNone/>
              <a:tabLst/>
              <a:defRPr/>
            </a:pPr>
            <a:r>
              <a:rPr kumimoji="0" lang="en-US" sz="27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Big Picture – Architecture </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www.anubhavtrainings.com</a:t>
            </a:r>
          </a:p>
        </p:txBody>
      </p:sp>
      <p:pic>
        <p:nvPicPr>
          <p:cNvPr id="3" name="Picture 2">
            <a:extLst>
              <a:ext uri="{FF2B5EF4-FFF2-40B4-BE49-F238E27FC236}">
                <a16:creationId xmlns:a16="http://schemas.microsoft.com/office/drawing/2014/main" id="{4EE0A81D-05A0-4151-A8F2-E40A2952E4CA}"/>
              </a:ext>
            </a:extLst>
          </p:cNvPr>
          <p:cNvPicPr>
            <a:picLocks noChangeAspect="1"/>
          </p:cNvPicPr>
          <p:nvPr/>
        </p:nvPicPr>
        <p:blipFill>
          <a:blip r:embed="rId3"/>
          <a:stretch>
            <a:fillRect/>
          </a:stretch>
        </p:blipFill>
        <p:spPr>
          <a:xfrm>
            <a:off x="1523207" y="1120611"/>
            <a:ext cx="9142411" cy="5089275"/>
          </a:xfrm>
          <a:prstGeom prst="rect">
            <a:avLst/>
          </a:prstGeom>
        </p:spPr>
      </p:pic>
    </p:spTree>
    <p:extLst>
      <p:ext uri="{BB962C8B-B14F-4D97-AF65-F5344CB8AC3E}">
        <p14:creationId xmlns:p14="http://schemas.microsoft.com/office/powerpoint/2010/main" val="397328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Day 7</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2031325"/>
          </a:xfrm>
          <a:prstGeom prst="rect">
            <a:avLst/>
          </a:prstGeom>
          <a:noFill/>
        </p:spPr>
        <p:txBody>
          <a:bodyPr wrap="square" rtlCol="0">
            <a:spAutoFit/>
          </a:bodyPr>
          <a:lstStyle/>
          <a:p>
            <a:r>
              <a:rPr lang="en-US" sz="1800" dirty="0"/>
              <a:t>IDoc List Report Application</a:t>
            </a:r>
          </a:p>
          <a:p>
            <a:pPr marL="285750" indent="-285750">
              <a:buFont typeface="Arial" panose="020B0604020202020204" pitchFamily="34" charset="0"/>
              <a:buChar char="•"/>
            </a:pPr>
            <a:endParaRPr lang="en-US" sz="1800" dirty="0"/>
          </a:p>
          <a:p>
            <a:r>
              <a:rPr lang="en-US" sz="1800" dirty="0"/>
              <a:t>Introduction to RAP</a:t>
            </a:r>
          </a:p>
          <a:p>
            <a:pPr marL="285750" indent="-285750">
              <a:buFont typeface="Arial" panose="020B0604020202020204" pitchFamily="34" charset="0"/>
              <a:buChar char="•"/>
            </a:pPr>
            <a:r>
              <a:rPr lang="en-US" sz="1800" dirty="0"/>
              <a:t>Why we need frameworks</a:t>
            </a:r>
          </a:p>
          <a:p>
            <a:pPr marL="285750" indent="-285750">
              <a:buFont typeface="Arial" panose="020B0604020202020204" pitchFamily="34" charset="0"/>
              <a:buChar char="•"/>
            </a:pPr>
            <a:r>
              <a:rPr lang="en-US" sz="1800" dirty="0"/>
              <a:t>What is Restful Application Programming Model</a:t>
            </a:r>
          </a:p>
          <a:p>
            <a:pPr marL="285750" indent="-285750">
              <a:buFont typeface="Arial" panose="020B0604020202020204" pitchFamily="34" charset="0"/>
              <a:buChar char="•"/>
            </a:pPr>
            <a:r>
              <a:rPr lang="en-US" sz="1800" dirty="0"/>
              <a:t>RAP Scenarios</a:t>
            </a:r>
          </a:p>
          <a:p>
            <a:pPr marL="285750" indent="-285750">
              <a:buFont typeface="Arial" panose="020B0604020202020204" pitchFamily="34" charset="0"/>
              <a:buChar char="•"/>
            </a:pPr>
            <a:r>
              <a:rPr lang="en-US" sz="1800" dirty="0"/>
              <a:t>Flight Data Model</a:t>
            </a:r>
          </a:p>
        </p:txBody>
      </p:sp>
    </p:spTree>
    <p:extLst>
      <p:ext uri="{BB962C8B-B14F-4D97-AF65-F5344CB8AC3E}">
        <p14:creationId xmlns:p14="http://schemas.microsoft.com/office/powerpoint/2010/main" val="3679983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8CA1-0B32-EDE0-6738-34B95DF96DAF}"/>
              </a:ext>
            </a:extLst>
          </p:cNvPr>
          <p:cNvSpPr>
            <a:spLocks noGrp="1"/>
          </p:cNvSpPr>
          <p:nvPr>
            <p:ph type="title"/>
          </p:nvPr>
        </p:nvSpPr>
        <p:spPr/>
        <p:txBody>
          <a:bodyPr/>
          <a:lstStyle/>
          <a:p>
            <a:r>
              <a:rPr lang="en-US" dirty="0"/>
              <a:t>Metadata extension</a:t>
            </a:r>
          </a:p>
        </p:txBody>
      </p:sp>
      <p:sp>
        <p:nvSpPr>
          <p:cNvPr id="3" name="TextBox 2">
            <a:extLst>
              <a:ext uri="{FF2B5EF4-FFF2-40B4-BE49-F238E27FC236}">
                <a16:creationId xmlns:a16="http://schemas.microsoft.com/office/drawing/2014/main" id="{FE01DFEF-C8B0-D9A6-D658-5F34898B33D6}"/>
              </a:ext>
            </a:extLst>
          </p:cNvPr>
          <p:cNvSpPr txBox="1"/>
          <p:nvPr/>
        </p:nvSpPr>
        <p:spPr>
          <a:xfrm>
            <a:off x="405780" y="1052736"/>
            <a:ext cx="11593288" cy="120032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When we develop CDS views, we can put many annotations inside CDS. But when we looking forward to develop a UI application, we want @UI annotations. By putting these UI annotations directly inside CDS, we are </a:t>
            </a:r>
            <a:r>
              <a:rPr kumimoji="0" lang="en-US" sz="2400" b="0" i="0" u="none" strike="noStrike" kern="1200" cap="none" spc="0" normalizeH="0" baseline="0" noProof="0">
                <a:ln>
                  <a:noFill/>
                </a:ln>
                <a:solidFill>
                  <a:prstClr val="black"/>
                </a:solidFill>
                <a:effectLst/>
                <a:uLnTx/>
                <a:uFillTx/>
                <a:latin typeface="Calibri"/>
                <a:ea typeface="+mn-ea"/>
                <a:cs typeface="+mn-cs"/>
              </a:rPr>
              <a:t>talking risk.</a:t>
            </a:r>
          </a:p>
        </p:txBody>
      </p:sp>
    </p:spTree>
    <p:extLst>
      <p:ext uri="{BB962C8B-B14F-4D97-AF65-F5344CB8AC3E}">
        <p14:creationId xmlns:p14="http://schemas.microsoft.com/office/powerpoint/2010/main" val="2075417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621" rtl="0" eaLnBrk="1" fontAlgn="auto" latinLnBrk="0" hangingPunct="1">
              <a:lnSpc>
                <a:spcPct val="100000"/>
              </a:lnSpc>
              <a:spcBef>
                <a:spcPct val="0"/>
              </a:spcBef>
              <a:spcAft>
                <a:spcPts val="0"/>
              </a:spcAft>
              <a:buClrTx/>
              <a:buSzTx/>
              <a:buFontTx/>
              <a:buNone/>
              <a:tabLst/>
              <a:defRPr/>
            </a:pPr>
            <a:r>
              <a:rPr kumimoji="0" lang="en-US" sz="27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Fiori Elements - List Report Application</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www.anubhavtrainings.com</a:t>
            </a:r>
          </a:p>
        </p:txBody>
      </p:sp>
      <p:sp>
        <p:nvSpPr>
          <p:cNvPr id="2" name="Rectangle 1">
            <a:extLst>
              <a:ext uri="{FF2B5EF4-FFF2-40B4-BE49-F238E27FC236}">
                <a16:creationId xmlns:a16="http://schemas.microsoft.com/office/drawing/2014/main" id="{726D6757-E99E-46D4-94EB-628DD9D0C2FB}"/>
              </a:ext>
            </a:extLst>
          </p:cNvPr>
          <p:cNvSpPr/>
          <p:nvPr/>
        </p:nvSpPr>
        <p:spPr>
          <a:xfrm>
            <a:off x="172563" y="916576"/>
            <a:ext cx="11763778" cy="646163"/>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The list report offers powerful features for finding and acting on relevant data sets. It is often used as an entry point for navigating to the item details, which are usually shown on an object page.</a:t>
            </a:r>
            <a:endParaRPr kumimoji="0" lang="en-US" sz="1799" b="0"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5B8ED6F2-D2F8-4C33-9C5F-B9C9CC51C88C}"/>
              </a:ext>
            </a:extLst>
          </p:cNvPr>
          <p:cNvPicPr>
            <a:picLocks noChangeAspect="1"/>
          </p:cNvPicPr>
          <p:nvPr/>
        </p:nvPicPr>
        <p:blipFill>
          <a:blip r:embed="rId3"/>
          <a:stretch>
            <a:fillRect/>
          </a:stretch>
        </p:blipFill>
        <p:spPr>
          <a:xfrm>
            <a:off x="172564" y="2321692"/>
            <a:ext cx="5395120" cy="3555957"/>
          </a:xfrm>
          <a:prstGeom prst="rect">
            <a:avLst/>
          </a:prstGeom>
        </p:spPr>
      </p:pic>
      <p:pic>
        <p:nvPicPr>
          <p:cNvPr id="4" name="Picture 3">
            <a:extLst>
              <a:ext uri="{FF2B5EF4-FFF2-40B4-BE49-F238E27FC236}">
                <a16:creationId xmlns:a16="http://schemas.microsoft.com/office/drawing/2014/main" id="{4E636459-2C90-42E7-8FD9-40D00B20E077}"/>
              </a:ext>
            </a:extLst>
          </p:cNvPr>
          <p:cNvPicPr>
            <a:picLocks noChangeAspect="1"/>
          </p:cNvPicPr>
          <p:nvPr/>
        </p:nvPicPr>
        <p:blipFill>
          <a:blip r:embed="rId4"/>
          <a:stretch>
            <a:fillRect/>
          </a:stretch>
        </p:blipFill>
        <p:spPr>
          <a:xfrm>
            <a:off x="6703854" y="2311359"/>
            <a:ext cx="5312406" cy="3566290"/>
          </a:xfrm>
          <a:prstGeom prst="rect">
            <a:avLst/>
          </a:prstGeom>
        </p:spPr>
      </p:pic>
      <p:cxnSp>
        <p:nvCxnSpPr>
          <p:cNvPr id="6" name="Straight Arrow Connector 5">
            <a:extLst>
              <a:ext uri="{FF2B5EF4-FFF2-40B4-BE49-F238E27FC236}">
                <a16:creationId xmlns:a16="http://schemas.microsoft.com/office/drawing/2014/main" id="{3C7E7024-6291-4FE3-BFA2-B94268C57C5A}"/>
              </a:ext>
            </a:extLst>
          </p:cNvPr>
          <p:cNvCxnSpPr/>
          <p:nvPr/>
        </p:nvCxnSpPr>
        <p:spPr>
          <a:xfrm>
            <a:off x="5249901" y="3997086"/>
            <a:ext cx="158454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642E204-BFDF-4042-A795-18F061547904}"/>
              </a:ext>
            </a:extLst>
          </p:cNvPr>
          <p:cNvSpPr/>
          <p:nvPr/>
        </p:nvSpPr>
        <p:spPr>
          <a:xfrm>
            <a:off x="5119306" y="3927436"/>
            <a:ext cx="200245" cy="156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44C52484-19F5-408A-BC62-FBFCB32F1F7E}"/>
              </a:ext>
            </a:extLst>
          </p:cNvPr>
          <p:cNvSpPr txBox="1"/>
          <p:nvPr/>
        </p:nvSpPr>
        <p:spPr>
          <a:xfrm>
            <a:off x="1645491" y="1846629"/>
            <a:ext cx="2411646"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List Report</a:t>
            </a:r>
          </a:p>
        </p:txBody>
      </p:sp>
      <p:sp>
        <p:nvSpPr>
          <p:cNvPr id="13" name="TextBox 12">
            <a:extLst>
              <a:ext uri="{FF2B5EF4-FFF2-40B4-BE49-F238E27FC236}">
                <a16:creationId xmlns:a16="http://schemas.microsoft.com/office/drawing/2014/main" id="{71A2377C-9414-4A2F-B07F-D3D529A4B620}"/>
              </a:ext>
            </a:extLst>
          </p:cNvPr>
          <p:cNvSpPr txBox="1"/>
          <p:nvPr/>
        </p:nvSpPr>
        <p:spPr>
          <a:xfrm>
            <a:off x="8475586" y="1873063"/>
            <a:ext cx="2411646"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Object Page</a:t>
            </a:r>
          </a:p>
        </p:txBody>
      </p:sp>
      <p:sp>
        <p:nvSpPr>
          <p:cNvPr id="10" name="Rectangle 9">
            <a:extLst>
              <a:ext uri="{FF2B5EF4-FFF2-40B4-BE49-F238E27FC236}">
                <a16:creationId xmlns:a16="http://schemas.microsoft.com/office/drawing/2014/main" id="{48403F21-8D19-46D3-A625-7AA4BC5BEE17}"/>
              </a:ext>
            </a:extLst>
          </p:cNvPr>
          <p:cNvSpPr/>
          <p:nvPr/>
        </p:nvSpPr>
        <p:spPr>
          <a:xfrm>
            <a:off x="313427" y="2551840"/>
            <a:ext cx="5101893" cy="548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982171AA-2DED-4E4C-A152-5CCB4D92784F}"/>
              </a:ext>
            </a:extLst>
          </p:cNvPr>
          <p:cNvSpPr/>
          <p:nvPr/>
        </p:nvSpPr>
        <p:spPr>
          <a:xfrm>
            <a:off x="313427" y="2329829"/>
            <a:ext cx="666032" cy="222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143D6B5D-DCE3-47EF-9DF8-042A3250CC0B}"/>
              </a:ext>
            </a:extLst>
          </p:cNvPr>
          <p:cNvSpPr/>
          <p:nvPr/>
        </p:nvSpPr>
        <p:spPr>
          <a:xfrm>
            <a:off x="298191" y="3392005"/>
            <a:ext cx="5101893" cy="24937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1DB63F47-1713-409F-B397-58F03869A44F}"/>
              </a:ext>
            </a:extLst>
          </p:cNvPr>
          <p:cNvSpPr/>
          <p:nvPr/>
        </p:nvSpPr>
        <p:spPr>
          <a:xfrm>
            <a:off x="3460755" y="3206158"/>
            <a:ext cx="1954565" cy="18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D55E931C-779A-485C-B1A2-1D3F77032DA9}"/>
              </a:ext>
            </a:extLst>
          </p:cNvPr>
          <p:cNvSpPr/>
          <p:nvPr/>
        </p:nvSpPr>
        <p:spPr>
          <a:xfrm>
            <a:off x="6703854" y="2502296"/>
            <a:ext cx="5101893" cy="636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D5311227-7E0B-4891-88CA-221EBF3BFF19}"/>
              </a:ext>
            </a:extLst>
          </p:cNvPr>
          <p:cNvSpPr/>
          <p:nvPr/>
        </p:nvSpPr>
        <p:spPr>
          <a:xfrm>
            <a:off x="6703855" y="3139511"/>
            <a:ext cx="1519249" cy="19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F7E86D6C-4B14-4EC0-9EBD-D0C069257ED8}"/>
              </a:ext>
            </a:extLst>
          </p:cNvPr>
          <p:cNvSpPr/>
          <p:nvPr/>
        </p:nvSpPr>
        <p:spPr>
          <a:xfrm>
            <a:off x="6775681" y="3429000"/>
            <a:ext cx="5101893" cy="649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2DB2DCB3-110E-4693-B2F9-D4187DBE88F6}"/>
              </a:ext>
            </a:extLst>
          </p:cNvPr>
          <p:cNvSpPr/>
          <p:nvPr/>
        </p:nvSpPr>
        <p:spPr>
          <a:xfrm>
            <a:off x="6809111" y="4580876"/>
            <a:ext cx="5101893" cy="755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18242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621" rtl="0" eaLnBrk="1" fontAlgn="auto" latinLnBrk="0" hangingPunct="1">
              <a:lnSpc>
                <a:spcPct val="100000"/>
              </a:lnSpc>
              <a:spcBef>
                <a:spcPct val="0"/>
              </a:spcBef>
              <a:spcAft>
                <a:spcPts val="0"/>
              </a:spcAft>
              <a:buClrTx/>
              <a:buSzTx/>
              <a:buFontTx/>
              <a:buNone/>
              <a:tabLst/>
              <a:defRPr/>
            </a:pPr>
            <a:r>
              <a:rPr kumimoji="0" lang="en-US" sz="2799" b="0" i="0" u="none" strike="noStrike" kern="1200" cap="none" spc="0" normalizeH="0" baseline="0" noProof="0">
                <a:ln>
                  <a:noFill/>
                </a:ln>
                <a:solidFill>
                  <a:prstClr val="black"/>
                </a:solidFill>
                <a:effectLst/>
                <a:uLnTx/>
                <a:uFillTx/>
                <a:latin typeface="Cooper Black" panose="0208090404030B020404" pitchFamily="18" charset="0"/>
                <a:ea typeface="+mj-ea"/>
                <a:cs typeface="+mj-cs"/>
              </a:rPr>
              <a:t>Object Page</a:t>
            </a:r>
            <a:endParaRPr kumimoji="0" lang="en-US" sz="27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endParaRP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www.anubhavtrainings.com</a:t>
            </a:r>
          </a:p>
        </p:txBody>
      </p:sp>
      <p:pic>
        <p:nvPicPr>
          <p:cNvPr id="1026" name="Picture 2" descr="https://blogs.sap.com/wp-content/uploads/2017/08/Develop-Object-Page-simple-example-facets.png">
            <a:extLst>
              <a:ext uri="{FF2B5EF4-FFF2-40B4-BE49-F238E27FC236}">
                <a16:creationId xmlns:a16="http://schemas.microsoft.com/office/drawing/2014/main" id="{C59AE2A7-6DCB-4063-BFCC-D37358BE0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98" y="916576"/>
            <a:ext cx="10195116" cy="544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972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Developing Read only List Report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6" name="TextBox 5">
            <a:extLst>
              <a:ext uri="{FF2B5EF4-FFF2-40B4-BE49-F238E27FC236}">
                <a16:creationId xmlns:a16="http://schemas.microsoft.com/office/drawing/2014/main" id="{9DBBFDB1-1D59-470B-9904-94A0F33E77EB}"/>
              </a:ext>
            </a:extLst>
          </p:cNvPr>
          <p:cNvSpPr txBox="1"/>
          <p:nvPr/>
        </p:nvSpPr>
        <p:spPr>
          <a:xfrm>
            <a:off x="609441" y="899721"/>
            <a:ext cx="9558150" cy="470898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UI Annotations</a:t>
            </a:r>
            <a:r>
              <a:rPr kumimoji="0" lang="en-US" sz="2000" b="0" i="0" u="none" strike="noStrike" kern="1200" cap="none" spc="0" normalizeH="0" baseline="0" noProof="0" dirty="0">
                <a:ln>
                  <a:noFill/>
                </a:ln>
                <a:solidFill>
                  <a:prstClr val="black"/>
                </a:solidFill>
                <a:effectLst/>
                <a:uLnTx/>
                <a:uFillTx/>
                <a:latin typeface="Calibri"/>
                <a:ea typeface="+mn-ea"/>
                <a:cs typeface="+mn-cs"/>
              </a:rPr>
              <a:t> </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@UI.selectionField – Bring a filter field on smart filter bar</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@UI.lineItem – enable us to put a column inside the smart table, position, label</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@UI.identification – used create fields in Object page</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@Semantics.amount.currencyCode – mark the unit of amount field</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@UI.headerInfo.typeName – Label for displaying single record</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@UI.headerInfo.typeNamePlural – Table Label</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@UI.facet: [{purpose : #STANDARD – This will create a section inside the object page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                       type: #IDENTIFICTION_REFERENCE – What type of data you want to display}]</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Metadata Extension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3"/>
              </a:rPr>
              <a:t>MDE file for Travel</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Documentation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4"/>
              </a:rPr>
              <a:t>Documentation Link for ABAP RAP</a:t>
            </a:r>
            <a:endParaRPr kumimoji="0" lang="en-IN"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8786130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CDS Views with Annotations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p:cNvPicPr>
            <a:picLocks noChangeAspect="1"/>
          </p:cNvPicPr>
          <p:nvPr/>
        </p:nvPicPr>
        <p:blipFill>
          <a:blip r:embed="rId3"/>
          <a:stretch>
            <a:fillRect/>
          </a:stretch>
        </p:blipFill>
        <p:spPr>
          <a:xfrm>
            <a:off x="4021468" y="1246895"/>
            <a:ext cx="7389596" cy="4878100"/>
          </a:xfrm>
          <a:prstGeom prst="rect">
            <a:avLst/>
          </a:prstGeom>
        </p:spPr>
      </p:pic>
      <p:sp>
        <p:nvSpPr>
          <p:cNvPr id="14" name="TextBox 186">
            <a:extLst>
              <a:ext uri="{FF2B5EF4-FFF2-40B4-BE49-F238E27FC236}">
                <a16:creationId xmlns:a16="http://schemas.microsoft.com/office/drawing/2014/main" id="{B4020C96-DCDC-4B12-8888-3A35D1609CCC}"/>
              </a:ext>
            </a:extLst>
          </p:cNvPr>
          <p:cNvSpPr txBox="1"/>
          <p:nvPr/>
        </p:nvSpPr>
        <p:spPr>
          <a:xfrm>
            <a:off x="609441" y="1027606"/>
            <a:ext cx="4248472" cy="738664"/>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Arial" pitchFamily="34" charset="0"/>
              </a:rPr>
              <a:t>Exercise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Arial" pitchFamily="34" charset="0"/>
                <a:hlinkClick r:id="rId4"/>
              </a:rPr>
              <a:t>ZI_TRAVEL_U_XX  </a:t>
            </a:r>
            <a:r>
              <a:rPr kumimoji="0" lang="en-US" sz="1800" b="0" i="0" u="none" strike="noStrike" kern="0" cap="none" spc="0" normalizeH="0" baseline="0" noProof="0" dirty="0">
                <a:ln>
                  <a:noFill/>
                </a:ln>
                <a:solidFill>
                  <a:prstClr val="black"/>
                </a:solidFill>
                <a:effectLst/>
                <a:uLnTx/>
                <a:uFillTx/>
                <a:latin typeface="Calibri"/>
                <a:ea typeface="+mn-ea"/>
                <a:cs typeface="Arial" pitchFamily="34" charset="0"/>
              </a:rPr>
              <a:t>( Travel )</a:t>
            </a:r>
          </a:p>
        </p:txBody>
      </p:sp>
    </p:spTree>
    <p:extLst>
      <p:ext uri="{BB962C8B-B14F-4D97-AF65-F5344CB8AC3E}">
        <p14:creationId xmlns:p14="http://schemas.microsoft.com/office/powerpoint/2010/main" val="387117375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5AA68-FCB3-9585-1173-D9D4E1B36B2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8859D52-C447-AD6E-7FDD-68A0D01C150F}"/>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D1DBAFD5-1F9A-3287-5106-B34F28442BC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2EAC3E62-9CB8-9FC3-63A1-5CFCED8AF6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60429041-3435-B39C-B53B-01673FA81A1A}"/>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p:spTree>
    <p:extLst>
      <p:ext uri="{BB962C8B-B14F-4D97-AF65-F5344CB8AC3E}">
        <p14:creationId xmlns:p14="http://schemas.microsoft.com/office/powerpoint/2010/main" val="11819633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24E90-0579-4E20-B960-CEBB8EBE57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A2A2DB-BFF3-2B55-0A1F-319A6EE3C024}"/>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555A009-8CB5-603E-0C8A-40D64361CB9C}"/>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63F133C2-B4CF-210D-A4F1-54C5D4E3C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77BF2BA8-6F3B-C26C-6A84-F9EC64963661}"/>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p:spTree>
    <p:extLst>
      <p:ext uri="{BB962C8B-B14F-4D97-AF65-F5344CB8AC3E}">
        <p14:creationId xmlns:p14="http://schemas.microsoft.com/office/powerpoint/2010/main" val="41936872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0" y="285638"/>
            <a:ext cx="560273" cy="27028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11" name="Picture 10">
            <a:extLst>
              <a:ext uri="{FF2B5EF4-FFF2-40B4-BE49-F238E27FC236}">
                <a16:creationId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7714" y="72078"/>
            <a:ext cx="716512" cy="707703"/>
          </a:xfrm>
          <a:prstGeom prst="rect">
            <a:avLst/>
          </a:prstGeom>
        </p:spPr>
      </p:pic>
      <p:sp>
        <p:nvSpPr>
          <p:cNvPr id="13" name="Footer Placeholder 45">
            <a:extLst>
              <a:ext uri="{FF2B5EF4-FFF2-40B4-BE49-F238E27FC236}">
                <a16:creationId xmlns:a16="http://schemas.microsoft.com/office/drawing/2014/main" id="{90E33047-DFF5-4690-8905-31E4C115EFDC}"/>
              </a:ext>
            </a:extLst>
          </p:cNvPr>
          <p:cNvSpPr txBox="1">
            <a:spLocks/>
          </p:cNvSpPr>
          <p:nvPr/>
        </p:nvSpPr>
        <p:spPr>
          <a:xfrm>
            <a:off x="10120419" y="6547770"/>
            <a:ext cx="2055081" cy="3093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04625" y="145803"/>
            <a:ext cx="10512862" cy="64054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126" rtl="0" eaLnBrk="1" fontAlgn="auto" latinLnBrk="0" hangingPunct="1">
              <a:lnSpc>
                <a:spcPct val="90000"/>
              </a:lnSpc>
              <a:spcBef>
                <a:spcPct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Challenges in ABAP development</a:t>
            </a:r>
            <a:endParaRPr kumimoji="0" lang="en-IN" sz="35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endParaRPr>
          </a:p>
        </p:txBody>
      </p:sp>
      <p:pic>
        <p:nvPicPr>
          <p:cNvPr id="1026" name="Picture 2" descr="Programmer Avatar High Res Stock Images | Shutterstock">
            <a:extLst>
              <a:ext uri="{FF2B5EF4-FFF2-40B4-BE49-F238E27FC236}">
                <a16:creationId xmlns:a16="http://schemas.microsoft.com/office/drawing/2014/main" id="{D36C9450-EE05-4EA3-9B6A-0092487B47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9913"/>
          <a:stretch/>
        </p:blipFill>
        <p:spPr bwMode="auto">
          <a:xfrm>
            <a:off x="350313" y="1272358"/>
            <a:ext cx="1959714" cy="19012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2D54728-BAAF-422B-B103-B25AC268E188}"/>
              </a:ext>
            </a:extLst>
          </p:cNvPr>
          <p:cNvSpPr txBox="1"/>
          <p:nvPr/>
        </p:nvSpPr>
        <p:spPr>
          <a:xfrm>
            <a:off x="350313" y="3066568"/>
            <a:ext cx="2687659" cy="646163"/>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black"/>
                </a:solidFill>
                <a:effectLst/>
                <a:uLnTx/>
                <a:uFillTx/>
                <a:latin typeface="Calibri" panose="020F0502020204030204"/>
                <a:ea typeface="+mn-ea"/>
                <a:cs typeface="+mn-cs"/>
              </a:rPr>
              <a:t>Alex, ABAP Developer,</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panose="020F0502020204030204"/>
                <a:ea typeface="+mn-ea"/>
                <a:cs typeface="+mn-cs"/>
              </a:rPr>
              <a:t>SAP FICO</a:t>
            </a:r>
          </a:p>
        </p:txBody>
      </p:sp>
      <p:pic>
        <p:nvPicPr>
          <p:cNvPr id="1028" name="Picture 4" descr="Woman Avatar Programmer Vector Images (over 300)">
            <a:extLst>
              <a:ext uri="{FF2B5EF4-FFF2-40B4-BE49-F238E27FC236}">
                <a16:creationId xmlns:a16="http://schemas.microsoft.com/office/drawing/2014/main" id="{D32D7675-0875-4646-8363-0BEACEC6A8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12" y="3932163"/>
            <a:ext cx="1971870" cy="207129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E358006-ED1F-4B77-B0ED-59845740409D}"/>
              </a:ext>
            </a:extLst>
          </p:cNvPr>
          <p:cNvSpPr txBox="1"/>
          <p:nvPr/>
        </p:nvSpPr>
        <p:spPr>
          <a:xfrm>
            <a:off x="281724" y="6003456"/>
            <a:ext cx="2687659" cy="646163"/>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black"/>
                </a:solidFill>
                <a:effectLst/>
                <a:uLnTx/>
                <a:uFillTx/>
                <a:latin typeface="Calibri" panose="020F0502020204030204"/>
                <a:ea typeface="+mn-ea"/>
                <a:cs typeface="+mn-cs"/>
              </a:rPr>
              <a:t>Stella, ABAP Developer,</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panose="020F0502020204030204"/>
                <a:ea typeface="+mn-ea"/>
                <a:cs typeface="+mn-cs"/>
              </a:rPr>
              <a:t>SAP SD</a:t>
            </a:r>
          </a:p>
        </p:txBody>
      </p:sp>
      <p:sp>
        <p:nvSpPr>
          <p:cNvPr id="3" name="Rectangle 2">
            <a:extLst>
              <a:ext uri="{FF2B5EF4-FFF2-40B4-BE49-F238E27FC236}">
                <a16:creationId xmlns:a16="http://schemas.microsoft.com/office/drawing/2014/main" id="{9F203248-13D1-4D5B-91C9-937CA32D1129}"/>
              </a:ext>
            </a:extLst>
          </p:cNvPr>
          <p:cNvSpPr/>
          <p:nvPr/>
        </p:nvSpPr>
        <p:spPr>
          <a:xfrm>
            <a:off x="3231885" y="1349051"/>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Create A/c documents</a:t>
            </a:r>
          </a:p>
        </p:txBody>
      </p:sp>
      <p:sp>
        <p:nvSpPr>
          <p:cNvPr id="16" name="Rectangle 15">
            <a:extLst>
              <a:ext uri="{FF2B5EF4-FFF2-40B4-BE49-F238E27FC236}">
                <a16:creationId xmlns:a16="http://schemas.microsoft.com/office/drawing/2014/main" id="{D2BB3141-C6DA-4D78-B8F6-28A016A11B2A}"/>
              </a:ext>
            </a:extLst>
          </p:cNvPr>
          <p:cNvSpPr/>
          <p:nvPr/>
        </p:nvSpPr>
        <p:spPr>
          <a:xfrm>
            <a:off x="3231885" y="1833834"/>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Manage Documents</a:t>
            </a:r>
          </a:p>
        </p:txBody>
      </p:sp>
      <p:sp>
        <p:nvSpPr>
          <p:cNvPr id="17" name="Rectangle 16">
            <a:extLst>
              <a:ext uri="{FF2B5EF4-FFF2-40B4-BE49-F238E27FC236}">
                <a16:creationId xmlns:a16="http://schemas.microsoft.com/office/drawing/2014/main" id="{37E48145-2DAA-4F18-8567-1F402C9C7B35}"/>
              </a:ext>
            </a:extLst>
          </p:cNvPr>
          <p:cNvSpPr/>
          <p:nvPr/>
        </p:nvSpPr>
        <p:spPr>
          <a:xfrm>
            <a:off x="3231885" y="2323233"/>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Search Documents</a:t>
            </a:r>
          </a:p>
        </p:txBody>
      </p:sp>
      <p:sp>
        <p:nvSpPr>
          <p:cNvPr id="18" name="Rectangle 17">
            <a:extLst>
              <a:ext uri="{FF2B5EF4-FFF2-40B4-BE49-F238E27FC236}">
                <a16:creationId xmlns:a16="http://schemas.microsoft.com/office/drawing/2014/main" id="{38F56087-4138-4E9D-A458-CFF0955EB7D8}"/>
              </a:ext>
            </a:extLst>
          </p:cNvPr>
          <p:cNvSpPr/>
          <p:nvPr/>
        </p:nvSpPr>
        <p:spPr>
          <a:xfrm>
            <a:off x="3231885" y="2813475"/>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Validate before save</a:t>
            </a:r>
          </a:p>
        </p:txBody>
      </p:sp>
      <p:sp>
        <p:nvSpPr>
          <p:cNvPr id="19" name="Rectangle 18">
            <a:extLst>
              <a:ext uri="{FF2B5EF4-FFF2-40B4-BE49-F238E27FC236}">
                <a16:creationId xmlns:a16="http://schemas.microsoft.com/office/drawing/2014/main" id="{5816BB24-F693-4083-BF18-C48ED493883F}"/>
              </a:ext>
            </a:extLst>
          </p:cNvPr>
          <p:cNvSpPr/>
          <p:nvPr/>
        </p:nvSpPr>
        <p:spPr>
          <a:xfrm>
            <a:off x="3231885" y="4044525"/>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Create Sales Orders</a:t>
            </a:r>
          </a:p>
        </p:txBody>
      </p:sp>
      <p:sp>
        <p:nvSpPr>
          <p:cNvPr id="20" name="Rectangle 19">
            <a:extLst>
              <a:ext uri="{FF2B5EF4-FFF2-40B4-BE49-F238E27FC236}">
                <a16:creationId xmlns:a16="http://schemas.microsoft.com/office/drawing/2014/main" id="{205FBEDD-D267-4C07-931C-6A05AFFD932F}"/>
              </a:ext>
            </a:extLst>
          </p:cNvPr>
          <p:cNvSpPr/>
          <p:nvPr/>
        </p:nvSpPr>
        <p:spPr>
          <a:xfrm>
            <a:off x="3231885" y="4529307"/>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Manage Sales Orders</a:t>
            </a:r>
          </a:p>
        </p:txBody>
      </p:sp>
      <p:sp>
        <p:nvSpPr>
          <p:cNvPr id="21" name="Rectangle 20">
            <a:extLst>
              <a:ext uri="{FF2B5EF4-FFF2-40B4-BE49-F238E27FC236}">
                <a16:creationId xmlns:a16="http://schemas.microsoft.com/office/drawing/2014/main" id="{4C0CE904-09BB-4728-8EFF-0391F121D50E}"/>
              </a:ext>
            </a:extLst>
          </p:cNvPr>
          <p:cNvSpPr/>
          <p:nvPr/>
        </p:nvSpPr>
        <p:spPr>
          <a:xfrm>
            <a:off x="3231885" y="5018707"/>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Search/Filter Sales Order</a:t>
            </a:r>
          </a:p>
        </p:txBody>
      </p:sp>
      <p:sp>
        <p:nvSpPr>
          <p:cNvPr id="22" name="Rectangle 21">
            <a:extLst>
              <a:ext uri="{FF2B5EF4-FFF2-40B4-BE49-F238E27FC236}">
                <a16:creationId xmlns:a16="http://schemas.microsoft.com/office/drawing/2014/main" id="{6BD68655-A88C-4D73-B6F0-C11E630AFD56}"/>
              </a:ext>
            </a:extLst>
          </p:cNvPr>
          <p:cNvSpPr/>
          <p:nvPr/>
        </p:nvSpPr>
        <p:spPr>
          <a:xfrm>
            <a:off x="3231885" y="5508949"/>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Compute Sales total</a:t>
            </a:r>
          </a:p>
        </p:txBody>
      </p:sp>
      <p:sp>
        <p:nvSpPr>
          <p:cNvPr id="4" name="Rectangle 3">
            <a:extLst>
              <a:ext uri="{FF2B5EF4-FFF2-40B4-BE49-F238E27FC236}">
                <a16:creationId xmlns:a16="http://schemas.microsoft.com/office/drawing/2014/main" id="{D2A4031F-07B8-4563-B143-6DCFD57B54AF}"/>
              </a:ext>
            </a:extLst>
          </p:cNvPr>
          <p:cNvSpPr/>
          <p:nvPr/>
        </p:nvSpPr>
        <p:spPr>
          <a:xfrm>
            <a:off x="6858813" y="867362"/>
            <a:ext cx="2055081" cy="64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UI</a:t>
            </a:r>
          </a:p>
        </p:txBody>
      </p:sp>
      <p:sp>
        <p:nvSpPr>
          <p:cNvPr id="23" name="Rectangle 22">
            <a:extLst>
              <a:ext uri="{FF2B5EF4-FFF2-40B4-BE49-F238E27FC236}">
                <a16:creationId xmlns:a16="http://schemas.microsoft.com/office/drawing/2014/main" id="{049C36E1-3CFB-483F-8058-19E1C267913F}"/>
              </a:ext>
            </a:extLst>
          </p:cNvPr>
          <p:cNvSpPr/>
          <p:nvPr/>
        </p:nvSpPr>
        <p:spPr>
          <a:xfrm>
            <a:off x="6760366" y="1770793"/>
            <a:ext cx="2251977" cy="93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Application Code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I, U, D, S, V</a:t>
            </a:r>
          </a:p>
        </p:txBody>
      </p:sp>
      <p:sp>
        <p:nvSpPr>
          <p:cNvPr id="5" name="Flowchart: Magnetic Disk 4">
            <a:extLst>
              <a:ext uri="{FF2B5EF4-FFF2-40B4-BE49-F238E27FC236}">
                <a16:creationId xmlns:a16="http://schemas.microsoft.com/office/drawing/2014/main" id="{42F73FD4-DD7A-432C-A9E1-A349E738EA5E}"/>
              </a:ext>
            </a:extLst>
          </p:cNvPr>
          <p:cNvSpPr/>
          <p:nvPr/>
        </p:nvSpPr>
        <p:spPr>
          <a:xfrm>
            <a:off x="7447741" y="3018346"/>
            <a:ext cx="877226" cy="6155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0FB9C787-E5AA-424F-AC8B-F29B28289961}"/>
              </a:ext>
            </a:extLst>
          </p:cNvPr>
          <p:cNvCxnSpPr>
            <a:cxnSpLocks/>
            <a:stCxn id="4" idx="2"/>
            <a:endCxn id="23" idx="0"/>
          </p:cNvCxnSpPr>
          <p:nvPr/>
        </p:nvCxnSpPr>
        <p:spPr>
          <a:xfrm>
            <a:off x="7886354" y="1507909"/>
            <a:ext cx="1" cy="2628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E5ACBE-D89E-4079-A5A1-2AC1C775DD84}"/>
              </a:ext>
            </a:extLst>
          </p:cNvPr>
          <p:cNvCxnSpPr>
            <a:cxnSpLocks/>
            <a:stCxn id="23" idx="2"/>
            <a:endCxn id="5" idx="1"/>
          </p:cNvCxnSpPr>
          <p:nvPr/>
        </p:nvCxnSpPr>
        <p:spPr>
          <a:xfrm>
            <a:off x="7886354" y="2710584"/>
            <a:ext cx="0" cy="307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Gear icon - Free download on Iconfinder">
            <a:extLst>
              <a:ext uri="{FF2B5EF4-FFF2-40B4-BE49-F238E27FC236}">
                <a16:creationId xmlns:a16="http://schemas.microsoft.com/office/drawing/2014/main" id="{715338E3-9819-47E3-9F7C-61E446125A9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83591" y="2156437"/>
            <a:ext cx="848058" cy="84805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69ABBC6-8B91-485E-BF02-8EA594C9E44F}"/>
              </a:ext>
            </a:extLst>
          </p:cNvPr>
          <p:cNvSpPr/>
          <p:nvPr/>
        </p:nvSpPr>
        <p:spPr>
          <a:xfrm>
            <a:off x="6858813" y="3883110"/>
            <a:ext cx="2055081" cy="64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UI</a:t>
            </a:r>
          </a:p>
        </p:txBody>
      </p:sp>
      <p:sp>
        <p:nvSpPr>
          <p:cNvPr id="33" name="Rectangle 32">
            <a:extLst>
              <a:ext uri="{FF2B5EF4-FFF2-40B4-BE49-F238E27FC236}">
                <a16:creationId xmlns:a16="http://schemas.microsoft.com/office/drawing/2014/main" id="{BD18FB33-CBBE-433F-AA39-C20A68D4FA2A}"/>
              </a:ext>
            </a:extLst>
          </p:cNvPr>
          <p:cNvSpPr/>
          <p:nvPr/>
        </p:nvSpPr>
        <p:spPr>
          <a:xfrm>
            <a:off x="6760366" y="4786540"/>
            <a:ext cx="2251977" cy="93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Application Code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I, U, D, S, V</a:t>
            </a:r>
          </a:p>
        </p:txBody>
      </p:sp>
      <p:sp>
        <p:nvSpPr>
          <p:cNvPr id="34" name="Flowchart: Magnetic Disk 33">
            <a:extLst>
              <a:ext uri="{FF2B5EF4-FFF2-40B4-BE49-F238E27FC236}">
                <a16:creationId xmlns:a16="http://schemas.microsoft.com/office/drawing/2014/main" id="{9139392A-0385-4F24-A0A8-12B961112713}"/>
              </a:ext>
            </a:extLst>
          </p:cNvPr>
          <p:cNvSpPr/>
          <p:nvPr/>
        </p:nvSpPr>
        <p:spPr>
          <a:xfrm>
            <a:off x="7447741" y="6034094"/>
            <a:ext cx="877226" cy="6155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5" name="Straight Arrow Connector 34">
            <a:extLst>
              <a:ext uri="{FF2B5EF4-FFF2-40B4-BE49-F238E27FC236}">
                <a16:creationId xmlns:a16="http://schemas.microsoft.com/office/drawing/2014/main" id="{2E6F856D-D6B9-4FC0-8588-1250C2542A78}"/>
              </a:ext>
            </a:extLst>
          </p:cNvPr>
          <p:cNvCxnSpPr>
            <a:cxnSpLocks/>
            <a:stCxn id="32" idx="2"/>
            <a:endCxn id="33" idx="0"/>
          </p:cNvCxnSpPr>
          <p:nvPr/>
        </p:nvCxnSpPr>
        <p:spPr>
          <a:xfrm>
            <a:off x="7886354" y="4523657"/>
            <a:ext cx="1" cy="2628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E8247B1-18B4-42B9-9B32-E5D3C04703C2}"/>
              </a:ext>
            </a:extLst>
          </p:cNvPr>
          <p:cNvCxnSpPr>
            <a:cxnSpLocks/>
            <a:stCxn id="33" idx="2"/>
            <a:endCxn id="34" idx="1"/>
          </p:cNvCxnSpPr>
          <p:nvPr/>
        </p:nvCxnSpPr>
        <p:spPr>
          <a:xfrm>
            <a:off x="7886354" y="5726331"/>
            <a:ext cx="0" cy="307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Picture 6" descr="Gear icon - Free download on Iconfinder">
            <a:extLst>
              <a:ext uri="{FF2B5EF4-FFF2-40B4-BE49-F238E27FC236}">
                <a16:creationId xmlns:a16="http://schemas.microsoft.com/office/drawing/2014/main" id="{794D3930-41CA-4A94-AA08-B7FB122C4FA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83591" y="5172184"/>
            <a:ext cx="848058" cy="84805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813ABDC-5B87-431F-9E41-C71BADDAAFBD}"/>
              </a:ext>
            </a:extLst>
          </p:cNvPr>
          <p:cNvSpPr txBox="1"/>
          <p:nvPr/>
        </p:nvSpPr>
        <p:spPr>
          <a:xfrm>
            <a:off x="9352507" y="1209864"/>
            <a:ext cx="2620877" cy="2123105"/>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panose="020F0502020204030204"/>
                <a:ea typeface="+mn-ea"/>
                <a:cs typeface="+mn-cs"/>
              </a:rPr>
              <a:t>Common needs</a:t>
            </a:r>
          </a:p>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664" marR="0" lvl="0" indent="-285664"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Create application logic</a:t>
            </a:r>
          </a:p>
          <a:p>
            <a:pPr marL="285664" marR="0" lvl="0" indent="-285664"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Insert, update, delete, validate, select data</a:t>
            </a:r>
          </a:p>
          <a:p>
            <a:pPr marL="285664" marR="0" lvl="0" indent="-285664"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Perform validations</a:t>
            </a:r>
          </a:p>
          <a:p>
            <a:pPr marL="285664" marR="0" lvl="0" indent="-285664"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Check customizing</a:t>
            </a:r>
          </a:p>
          <a:p>
            <a:pPr marL="285664" marR="0" lvl="0" indent="-285664"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Handle locks</a:t>
            </a:r>
          </a:p>
        </p:txBody>
      </p:sp>
      <p:sp>
        <p:nvSpPr>
          <p:cNvPr id="30" name="Rectangle 29">
            <a:extLst>
              <a:ext uri="{FF2B5EF4-FFF2-40B4-BE49-F238E27FC236}">
                <a16:creationId xmlns:a16="http://schemas.microsoft.com/office/drawing/2014/main" id="{36669467-46ED-42CF-B3CE-1995990F19B4}"/>
              </a:ext>
            </a:extLst>
          </p:cNvPr>
          <p:cNvSpPr/>
          <p:nvPr/>
        </p:nvSpPr>
        <p:spPr>
          <a:xfrm>
            <a:off x="9352508" y="3763054"/>
            <a:ext cx="2741713" cy="2153875"/>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panose="020F0502020204030204"/>
                <a:ea typeface="+mn-ea"/>
                <a:cs typeface="+mn-cs"/>
              </a:rPr>
              <a:t>Challenges</a:t>
            </a:r>
          </a:p>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664" marR="0" lvl="0" indent="-285664"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Thinks differently</a:t>
            </a:r>
          </a:p>
          <a:p>
            <a:pPr marL="285664" marR="0" lvl="0" indent="-285664"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Adapt application code</a:t>
            </a:r>
          </a:p>
          <a:p>
            <a:pPr marL="285664" marR="0" lvl="0" indent="-285664"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 maintenance</a:t>
            </a:r>
          </a:p>
          <a:p>
            <a:pPr marL="285664" marR="0" lvl="0" indent="-285664"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No standardization</a:t>
            </a:r>
          </a:p>
          <a:p>
            <a:pPr marL="285664" marR="0" lvl="0" indent="-285664"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Different coding practices</a:t>
            </a:r>
          </a:p>
          <a:p>
            <a:pPr marL="285664" marR="0" lvl="0" indent="-285664"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Lack of standard</a:t>
            </a:r>
            <a:endParaRPr kumimoji="0" lang="en-US" sz="1799"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577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p:cTn id="94" dur="500" fill="hold"/>
                                        <p:tgtEl>
                                          <p:spTgt spid="30"/>
                                        </p:tgtEl>
                                        <p:attrNameLst>
                                          <p:attrName>ppt_w</p:attrName>
                                        </p:attrNameLst>
                                      </p:cBhvr>
                                      <p:tavLst>
                                        <p:tav tm="0">
                                          <p:val>
                                            <p:fltVal val="0"/>
                                          </p:val>
                                        </p:tav>
                                        <p:tav tm="100000">
                                          <p:val>
                                            <p:strVal val="#ppt_w"/>
                                          </p:val>
                                        </p:tav>
                                      </p:tavLst>
                                    </p:anim>
                                    <p:anim calcmode="lin" valueType="num">
                                      <p:cBhvr>
                                        <p:cTn id="95" dur="500" fill="hold"/>
                                        <p:tgtEl>
                                          <p:spTgt spid="30"/>
                                        </p:tgtEl>
                                        <p:attrNameLst>
                                          <p:attrName>ppt_h</p:attrName>
                                        </p:attrNameLst>
                                      </p:cBhvr>
                                      <p:tavLst>
                                        <p:tav tm="0">
                                          <p:val>
                                            <p:fltVal val="0"/>
                                          </p:val>
                                        </p:tav>
                                        <p:tav tm="100000">
                                          <p:val>
                                            <p:strVal val="#ppt_h"/>
                                          </p:val>
                                        </p:tav>
                                      </p:tavLst>
                                    </p:anim>
                                    <p:animEffect transition="in" filter="fade">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3" grpId="0" animBg="1"/>
      <p:bldP spid="16" grpId="0" animBg="1"/>
      <p:bldP spid="17" grpId="0" animBg="1"/>
      <p:bldP spid="18" grpId="0" animBg="1"/>
      <p:bldP spid="19" grpId="0" animBg="1"/>
      <p:bldP spid="20" grpId="0" animBg="1"/>
      <p:bldP spid="21" grpId="0" animBg="1"/>
      <p:bldP spid="22" grpId="0" animBg="1"/>
      <p:bldP spid="4" grpId="0" animBg="1"/>
      <p:bldP spid="23" grpId="0" animBg="1"/>
      <p:bldP spid="5" grpId="0" animBg="1"/>
      <p:bldP spid="32" grpId="0" animBg="1"/>
      <p:bldP spid="33" grpId="0" animBg="1"/>
      <p:bldP spid="34" grpId="0" animBg="1"/>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06" descr="Evolution of the ABAP Programming Model | SAP Blogs"/>
          <p:cNvPicPr>
            <a:picLocks noChangeAspect="1" noChangeArrowheads="1"/>
          </p:cNvPicPr>
          <p:nvPr/>
        </p:nvPicPr>
        <p:blipFill rotWithShape="1">
          <a:blip r:embed="rId2">
            <a:extLst>
              <a:ext uri="{28A0092B-C50C-407E-A947-70E740481C1C}">
                <a14:useLocalDpi xmlns:a14="http://schemas.microsoft.com/office/drawing/2010/main" val="0"/>
              </a:ext>
            </a:extLst>
          </a:blip>
          <a:srcRect t="10345" b="4326"/>
          <a:stretch/>
        </p:blipFill>
        <p:spPr bwMode="auto">
          <a:xfrm>
            <a:off x="617266" y="1268760"/>
            <a:ext cx="10877746" cy="5112568"/>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0"/>
          <p:cNvSpPr>
            <a:spLocks noGrp="1"/>
          </p:cNvSpPr>
          <p:nvPr>
            <p:ph type="title"/>
          </p:nvPr>
        </p:nvSpPr>
        <p:spPr>
          <a:xfrm>
            <a:off x="189756" y="260648"/>
            <a:ext cx="10969943" cy="711081"/>
          </a:xfrm>
        </p:spPr>
        <p:txBody>
          <a:bodyPr>
            <a:noAutofit/>
          </a:bodyPr>
          <a:lstStyle/>
          <a:p>
            <a:r>
              <a:rPr lang="en-US" dirty="0">
                <a:latin typeface="Cooper Black" panose="0208090404030B020404" pitchFamily="18" charset="0"/>
              </a:rPr>
              <a:t>Evolution of ABAP Programming Model</a:t>
            </a:r>
          </a:p>
        </p:txBody>
      </p:sp>
      <p:pic>
        <p:nvPicPr>
          <p:cNvPr id="22" name="Picture 21">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3"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Tree>
    <p:extLst>
      <p:ext uri="{BB962C8B-B14F-4D97-AF65-F5344CB8AC3E}">
        <p14:creationId xmlns:p14="http://schemas.microsoft.com/office/powerpoint/2010/main" val="342283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4801" y="0"/>
            <a:ext cx="10969943" cy="711081"/>
          </a:xfrm>
        </p:spPr>
        <p:txBody>
          <a:bodyPr>
            <a:noAutofit/>
          </a:bodyPr>
          <a:lstStyle/>
          <a:p>
            <a:r>
              <a:rPr lang="en-IN" dirty="0">
                <a:latin typeface="Cooper Black" panose="0208090404030B020404" pitchFamily="18" charset="0"/>
              </a:rPr>
              <a:t>Restful ABAP Programming</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1026" name="Picture 2" descr="C:\Users\Anubhav\AppData\Local\Temp\SNAGHTMLb41d92c.PNG">
            <a:extLst>
              <a:ext uri="{FF2B5EF4-FFF2-40B4-BE49-F238E27FC236}">
                <a16:creationId xmlns:a16="http://schemas.microsoft.com/office/drawing/2014/main" id="{E9822429-87D0-4430-9EB2-2E66584E7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64" y="699185"/>
            <a:ext cx="10660414" cy="5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21795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65802"/>
            <a:ext cx="10969943" cy="711081"/>
          </a:xfrm>
        </p:spPr>
        <p:txBody>
          <a:bodyPr>
            <a:noAutofit/>
          </a:bodyPr>
          <a:lstStyle/>
          <a:p>
            <a:r>
              <a:rPr lang="en-IN" dirty="0">
                <a:latin typeface="Cooper Black" panose="0208090404030B020404" pitchFamily="18" charset="0"/>
              </a:rPr>
              <a:t>Restful ABAP Programming</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6" name="Rectangle 5"/>
          <p:cNvSpPr/>
          <p:nvPr/>
        </p:nvSpPr>
        <p:spPr>
          <a:xfrm>
            <a:off x="264196" y="962678"/>
            <a:ext cx="10821062" cy="1754326"/>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ABAP RESTful programming model defines the architecture for efficient end-to-end development of intrinsically SAP HANA-optimized OData services (such as Fiori apps) in SAP Business Technology Platform ABAP Environment. It supports the development of all types of Fiori applications as well as A2X services. It is based on technologies and frameworks such as Core Data Services (CDS) for defining semantically rich data models and a service model infrastructure for creating OData services with bindings to an OData protocol and ABAP-based application services for custom logic and SAPUI5-based user interfaces .</a:t>
            </a:r>
          </a:p>
        </p:txBody>
      </p:sp>
      <p:sp>
        <p:nvSpPr>
          <p:cNvPr id="8" name="TextBox 7">
            <a:extLst>
              <a:ext uri="{FF2B5EF4-FFF2-40B4-BE49-F238E27FC236}">
                <a16:creationId xmlns:a16="http://schemas.microsoft.com/office/drawing/2014/main" id="{3FB0C4FA-4138-4FBD-A4A5-B9CAD03D9AE6}"/>
              </a:ext>
            </a:extLst>
          </p:cNvPr>
          <p:cNvSpPr txBox="1"/>
          <p:nvPr/>
        </p:nvSpPr>
        <p:spPr>
          <a:xfrm>
            <a:off x="264196" y="2924944"/>
            <a:ext cx="8904453" cy="2031325"/>
          </a:xfrm>
          <a:prstGeom prst="rect">
            <a:avLst/>
          </a:prstGeom>
          <a:noFill/>
        </p:spPr>
        <p:txBody>
          <a:bodyPr wrap="square" rtlCol="0">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The whole architecture is based on</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CDS views – will helps you to create semantically rich data model.</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Business Object here is a node inside a tree data structure which is achieved by using </a:t>
            </a:r>
            <a:r>
              <a:rPr kumimoji="0" lang="en-IN" sz="1800" b="1" i="0" u="none" strike="noStrike" kern="1200" cap="none" spc="0" normalizeH="0" baseline="0" noProof="0" dirty="0">
                <a:ln>
                  <a:noFill/>
                </a:ln>
                <a:solidFill>
                  <a:prstClr val="black"/>
                </a:solidFill>
                <a:effectLst/>
                <a:uLnTx/>
                <a:uFillTx/>
                <a:latin typeface="Calibri"/>
                <a:ea typeface="+mn-ea"/>
                <a:cs typeface="+mn-cs"/>
              </a:rPr>
              <a:t>root </a:t>
            </a:r>
            <a:r>
              <a:rPr kumimoji="0" lang="en-IN" sz="1800" b="0" i="0" u="none" strike="noStrike" kern="1200" cap="none" spc="0" normalizeH="0" baseline="0" noProof="0" dirty="0">
                <a:ln>
                  <a:noFill/>
                </a:ln>
                <a:solidFill>
                  <a:prstClr val="black"/>
                </a:solidFill>
                <a:effectLst/>
                <a:uLnTx/>
                <a:uFillTx/>
                <a:latin typeface="Calibri"/>
                <a:ea typeface="+mn-ea"/>
                <a:cs typeface="+mn-cs"/>
              </a:rPr>
              <a:t>keyword at CDS view level, this is needed only if we want to add transactional capability.</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Finally create a service using service definition and service binding .</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binding will confirm the Purpose of service – API or Fiori.</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UI layer with the Fiori app using elements.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15966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88640"/>
            <a:ext cx="10969943" cy="711081"/>
          </a:xfrm>
        </p:spPr>
        <p:txBody>
          <a:bodyPr>
            <a:noAutofit/>
          </a:bodyPr>
          <a:lstStyle/>
          <a:p>
            <a:r>
              <a:rPr lang="en-US" dirty="0">
                <a:latin typeface="Cooper Black" panose="0208090404030B020404" pitchFamily="18" charset="0"/>
              </a:rPr>
              <a:t>RAP – The Big picture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4" name="Picture 3">
            <a:extLst>
              <a:ext uri="{FF2B5EF4-FFF2-40B4-BE49-F238E27FC236}">
                <a16:creationId xmlns:a16="http://schemas.microsoft.com/office/drawing/2014/main" id="{8145F746-C7DB-40B4-A495-B7BFD7574BA8}"/>
              </a:ext>
            </a:extLst>
          </p:cNvPr>
          <p:cNvPicPr>
            <a:picLocks noChangeAspect="1"/>
          </p:cNvPicPr>
          <p:nvPr/>
        </p:nvPicPr>
        <p:blipFill>
          <a:blip r:embed="rId3"/>
          <a:stretch>
            <a:fillRect/>
          </a:stretch>
        </p:blipFill>
        <p:spPr>
          <a:xfrm>
            <a:off x="631896" y="1019868"/>
            <a:ext cx="10647606" cy="5421075"/>
          </a:xfrm>
          <a:prstGeom prst="rect">
            <a:avLst/>
          </a:prstGeom>
        </p:spPr>
      </p:pic>
      <p:sp>
        <p:nvSpPr>
          <p:cNvPr id="5" name="Arrow: Chevron 4">
            <a:extLst>
              <a:ext uri="{FF2B5EF4-FFF2-40B4-BE49-F238E27FC236}">
                <a16:creationId xmlns:a16="http://schemas.microsoft.com/office/drawing/2014/main" id="{597E510F-CB67-4E18-9CDA-8EF06C0A864E}"/>
              </a:ext>
            </a:extLst>
          </p:cNvPr>
          <p:cNvSpPr/>
          <p:nvPr/>
        </p:nvSpPr>
        <p:spPr>
          <a:xfrm rot="16200000">
            <a:off x="1348772" y="2774040"/>
            <a:ext cx="480187" cy="63797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10" name="Arrow: Chevron 9">
            <a:extLst>
              <a:ext uri="{FF2B5EF4-FFF2-40B4-BE49-F238E27FC236}">
                <a16:creationId xmlns:a16="http://schemas.microsoft.com/office/drawing/2014/main" id="{596B3169-F93B-41EC-9B8D-D09E4395AC7D}"/>
              </a:ext>
            </a:extLst>
          </p:cNvPr>
          <p:cNvSpPr/>
          <p:nvPr/>
        </p:nvSpPr>
        <p:spPr>
          <a:xfrm rot="16200000">
            <a:off x="1348771" y="5006288"/>
            <a:ext cx="480187" cy="63797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pic>
        <p:nvPicPr>
          <p:cNvPr id="2050" name="Picture 2" descr="Want Clipart Consumer Market - Consumer Vs Industrial Marketing, HD Png  Download , Transparent Png Image - PNGitem">
            <a:extLst>
              <a:ext uri="{FF2B5EF4-FFF2-40B4-BE49-F238E27FC236}">
                <a16:creationId xmlns:a16="http://schemas.microsoft.com/office/drawing/2014/main" id="{C9526CD2-7E5F-4561-8043-F3F9F4C787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4492" y="75925"/>
            <a:ext cx="2736304" cy="94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599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88640"/>
            <a:ext cx="10969943" cy="711081"/>
          </a:xfrm>
        </p:spPr>
        <p:txBody>
          <a:bodyPr>
            <a:noAutofit/>
          </a:bodyPr>
          <a:lstStyle/>
          <a:p>
            <a:r>
              <a:rPr lang="en-US" dirty="0">
                <a:latin typeface="Cooper Black" panose="0208090404030B020404" pitchFamily="18" charset="0"/>
              </a:rPr>
              <a:t>What is a Business Object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a:extLst>
              <a:ext uri="{FF2B5EF4-FFF2-40B4-BE49-F238E27FC236}">
                <a16:creationId xmlns:a16="http://schemas.microsoft.com/office/drawing/2014/main" id="{67232246-264A-4420-A97D-6B0AB74A15A2}"/>
              </a:ext>
            </a:extLst>
          </p:cNvPr>
          <p:cNvPicPr>
            <a:picLocks noChangeAspect="1"/>
          </p:cNvPicPr>
          <p:nvPr/>
        </p:nvPicPr>
        <p:blipFill>
          <a:blip r:embed="rId3"/>
          <a:stretch>
            <a:fillRect/>
          </a:stretch>
        </p:blipFill>
        <p:spPr>
          <a:xfrm>
            <a:off x="981844" y="1076741"/>
            <a:ext cx="9624894" cy="5395428"/>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B8925C0-6B4B-2A3F-E469-E845481AB338}"/>
                  </a:ext>
                </a:extLst>
              </p14:cNvPr>
              <p14:cNvContentPartPr/>
              <p14:nvPr/>
            </p14:nvContentPartPr>
            <p14:xfrm>
              <a:off x="1841400" y="5937120"/>
              <a:ext cx="360" cy="360"/>
            </p14:xfrm>
          </p:contentPart>
        </mc:Choice>
        <mc:Fallback xmlns="">
          <p:pic>
            <p:nvPicPr>
              <p:cNvPr id="3" name="Ink 2">
                <a:extLst>
                  <a:ext uri="{FF2B5EF4-FFF2-40B4-BE49-F238E27FC236}">
                    <a16:creationId xmlns:a16="http://schemas.microsoft.com/office/drawing/2014/main" id="{0B8925C0-6B4B-2A3F-E469-E845481AB338}"/>
                  </a:ext>
                </a:extLst>
              </p:cNvPr>
              <p:cNvPicPr/>
              <p:nvPr/>
            </p:nvPicPr>
            <p:blipFill>
              <a:blip r:embed="rId5"/>
              <a:stretch>
                <a:fillRect/>
              </a:stretch>
            </p:blipFill>
            <p:spPr>
              <a:xfrm>
                <a:off x="1832040" y="5927760"/>
                <a:ext cx="19080" cy="19080"/>
              </a:xfrm>
              <a:prstGeom prst="rect">
                <a:avLst/>
              </a:prstGeom>
            </p:spPr>
          </p:pic>
        </mc:Fallback>
      </mc:AlternateContent>
    </p:spTree>
    <p:extLst>
      <p:ext uri="{BB962C8B-B14F-4D97-AF65-F5344CB8AC3E}">
        <p14:creationId xmlns:p14="http://schemas.microsoft.com/office/powerpoint/2010/main" val="184956116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87522"/>
            <a:ext cx="10969943" cy="711081"/>
          </a:xfrm>
        </p:spPr>
        <p:txBody>
          <a:bodyPr>
            <a:noAutofit/>
          </a:bodyPr>
          <a:lstStyle/>
          <a:p>
            <a:r>
              <a:rPr lang="en-IN" dirty="0">
                <a:latin typeface="Cooper Black" panose="0208090404030B020404" pitchFamily="18" charset="0"/>
              </a:rPr>
              <a:t>Types of Implementation (Scenario)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6" name="Freeform 5">
            <a:extLst>
              <a:ext uri="{FF2B5EF4-FFF2-40B4-BE49-F238E27FC236}">
                <a16:creationId xmlns:a16="http://schemas.microsoft.com/office/drawing/2014/main" id="{C812C73A-9956-4D1F-9859-3FF7E57A3189}"/>
              </a:ext>
            </a:extLst>
          </p:cNvPr>
          <p:cNvSpPr>
            <a:spLocks/>
          </p:cNvSpPr>
          <p:nvPr/>
        </p:nvSpPr>
        <p:spPr bwMode="auto">
          <a:xfrm>
            <a:off x="5530750" y="1499281"/>
            <a:ext cx="4476128" cy="2349367"/>
          </a:xfrm>
          <a:custGeom>
            <a:avLst/>
            <a:gdLst>
              <a:gd name="T0" fmla="*/ 2446 w 2614"/>
              <a:gd name="T1" fmla="*/ 906 h 1372"/>
              <a:gd name="T2" fmla="*/ 2446 w 2614"/>
              <a:gd name="T3" fmla="*/ 0 h 1372"/>
              <a:gd name="T4" fmla="*/ 0 w 2614"/>
              <a:gd name="T5" fmla="*/ 0 h 1372"/>
              <a:gd name="T6" fmla="*/ 0 w 2614"/>
              <a:gd name="T7" fmla="*/ 1203 h 1372"/>
              <a:gd name="T8" fmla="*/ 601 w 2614"/>
              <a:gd name="T9" fmla="*/ 1203 h 1372"/>
              <a:gd name="T10" fmla="*/ 601 w 2614"/>
              <a:gd name="T11" fmla="*/ 600 h 1372"/>
              <a:gd name="T12" fmla="*/ 1845 w 2614"/>
              <a:gd name="T13" fmla="*/ 600 h 1372"/>
              <a:gd name="T14" fmla="*/ 1845 w 2614"/>
              <a:gd name="T15" fmla="*/ 906 h 1372"/>
              <a:gd name="T16" fmla="*/ 1681 w 2614"/>
              <a:gd name="T17" fmla="*/ 906 h 1372"/>
              <a:gd name="T18" fmla="*/ 2148 w 2614"/>
              <a:gd name="T19" fmla="*/ 1372 h 1372"/>
              <a:gd name="T20" fmla="*/ 2614 w 2614"/>
              <a:gd name="T21" fmla="*/ 906 h 1372"/>
              <a:gd name="T22" fmla="*/ 2446 w 2614"/>
              <a:gd name="T23" fmla="*/ 906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4" h="1372">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flip="none" rotWithShape="1">
            <a:gsLst>
              <a:gs pos="0">
                <a:schemeClr val="accent5"/>
              </a:gs>
              <a:gs pos="100000">
                <a:schemeClr val="accent6"/>
              </a:gs>
            </a:gsLst>
            <a:lin ang="10800000" scaled="1"/>
            <a:tileRect/>
          </a:gradFill>
          <a:ln w="9525">
            <a:noFill/>
            <a:round/>
            <a:headEnd/>
            <a:tailEnd/>
          </a:ln>
          <a:effectLst>
            <a:outerShdw blurRad="177800" dist="215900" dir="5400000" algn="t"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Box 9">
            <a:extLst>
              <a:ext uri="{FF2B5EF4-FFF2-40B4-BE49-F238E27FC236}">
                <a16:creationId xmlns:a16="http://schemas.microsoft.com/office/drawing/2014/main" id="{62093AE4-15FE-409E-BC9F-2C8F67E70FD3}"/>
              </a:ext>
            </a:extLst>
          </p:cNvPr>
          <p:cNvSpPr txBox="1"/>
          <p:nvPr/>
        </p:nvSpPr>
        <p:spPr>
          <a:xfrm>
            <a:off x="655320" y="1124744"/>
            <a:ext cx="2947456" cy="398382"/>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a:ea typeface="Open Sans" panose="020B0606030504020204" pitchFamily="34" charset="0"/>
                <a:cs typeface="Open Sans" panose="020B0606030504020204" pitchFamily="34" charset="0"/>
              </a:rPr>
              <a:t>Brownfield Implementation</a:t>
            </a:r>
          </a:p>
        </p:txBody>
      </p:sp>
      <p:sp>
        <p:nvSpPr>
          <p:cNvPr id="8" name="Rectangle 7">
            <a:extLst>
              <a:ext uri="{FF2B5EF4-FFF2-40B4-BE49-F238E27FC236}">
                <a16:creationId xmlns:a16="http://schemas.microsoft.com/office/drawing/2014/main" id="{F3E95384-7CF8-43EE-87C2-4CC5D12DF633}"/>
              </a:ext>
            </a:extLst>
          </p:cNvPr>
          <p:cNvSpPr/>
          <p:nvPr/>
        </p:nvSpPr>
        <p:spPr>
          <a:xfrm>
            <a:off x="655320" y="1535342"/>
            <a:ext cx="4266557" cy="2062103"/>
          </a:xfrm>
          <a:prstGeom prst="rect">
            <a:avLst/>
          </a:prstGeom>
        </p:spPr>
        <p:txBody>
          <a:bodyPr wrap="square" lIns="0" rIns="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Is used when we want to create a transactional application which can insert, update, delete data</a:t>
            </a:r>
            <a:r>
              <a:rPr kumimoji="0" lang="en-IN" sz="1600" b="0" i="0" u="none" strike="noStrike" kern="1200" cap="none" spc="0" normalizeH="0" baseline="0" noProof="0" dirty="0">
                <a:ln>
                  <a:noFill/>
                </a:ln>
                <a:solidFill>
                  <a:prstClr val="black"/>
                </a:solidFill>
                <a:effectLst/>
                <a:uLnTx/>
                <a:uFillTx/>
                <a:latin typeface="Calibri"/>
                <a:ea typeface="+mn-ea"/>
                <a:cs typeface="+mn-cs"/>
              </a:rPr>
              <a:t> from the system by writing your own logic</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a:ea typeface="+mn-ea"/>
                <a:cs typeface="+mn-cs"/>
              </a:rPr>
              <a:t>You already have Business logic with you and you want to use that business logic to perform transactional capability</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a:ea typeface="+mn-ea"/>
                <a:cs typeface="+mn-cs"/>
              </a:rPr>
              <a:t>You are own your own to manage your implementation.</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extBox 12">
            <a:extLst>
              <a:ext uri="{FF2B5EF4-FFF2-40B4-BE49-F238E27FC236}">
                <a16:creationId xmlns:a16="http://schemas.microsoft.com/office/drawing/2014/main" id="{7DE1A013-FD86-4CD6-A796-D04B0648F151}"/>
              </a:ext>
            </a:extLst>
          </p:cNvPr>
          <p:cNvSpPr txBox="1"/>
          <p:nvPr/>
        </p:nvSpPr>
        <p:spPr>
          <a:xfrm>
            <a:off x="7575792" y="3849075"/>
            <a:ext cx="2911108" cy="400110"/>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a:ea typeface="Open Sans" panose="020B0606030504020204" pitchFamily="34" charset="0"/>
                <a:cs typeface="Open Sans" panose="020B0606030504020204" pitchFamily="34" charset="0"/>
              </a:rPr>
              <a:t>Greenfield Implementation</a:t>
            </a:r>
          </a:p>
        </p:txBody>
      </p:sp>
      <p:sp>
        <p:nvSpPr>
          <p:cNvPr id="10" name="Rectangle 9">
            <a:extLst>
              <a:ext uri="{FF2B5EF4-FFF2-40B4-BE49-F238E27FC236}">
                <a16:creationId xmlns:a16="http://schemas.microsoft.com/office/drawing/2014/main" id="{43989EB4-EA79-4BCE-8BD6-9212FF2E4C42}"/>
              </a:ext>
            </a:extLst>
          </p:cNvPr>
          <p:cNvSpPr/>
          <p:nvPr/>
        </p:nvSpPr>
        <p:spPr>
          <a:xfrm>
            <a:off x="7516800" y="4255991"/>
            <a:ext cx="4235785" cy="1815882"/>
          </a:xfrm>
          <a:prstGeom prst="rect">
            <a:avLst/>
          </a:prstGeom>
        </p:spPr>
        <p:txBody>
          <a:bodyPr wrap="square" lIns="0" rIns="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Is used when we want to create a transactional application which can insert, update, delete data</a:t>
            </a:r>
            <a:r>
              <a:rPr kumimoji="0" lang="en-IN" sz="1600" b="0" i="0" u="none" strike="noStrike" kern="1200" cap="none" spc="0" normalizeH="0" baseline="0" noProof="0" dirty="0">
                <a:ln>
                  <a:noFill/>
                </a:ln>
                <a:solidFill>
                  <a:prstClr val="black"/>
                </a:solidFill>
                <a:effectLst/>
                <a:uLnTx/>
                <a:uFillTx/>
                <a:latin typeface="Calibri"/>
                <a:ea typeface="+mn-ea"/>
                <a:cs typeface="+mn-cs"/>
              </a:rPr>
              <a:t> from the system by using the framework provided implementation</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a:ea typeface="+mn-ea"/>
                <a:cs typeface="+mn-cs"/>
              </a:rPr>
              <a:t>You do not have Business logic with you and you want system to create business logic for you automatically.</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TextBox 15">
            <a:extLst>
              <a:ext uri="{FF2B5EF4-FFF2-40B4-BE49-F238E27FC236}">
                <a16:creationId xmlns:a16="http://schemas.microsoft.com/office/drawing/2014/main" id="{A009ED27-FB19-4745-9285-92503B72B635}"/>
              </a:ext>
            </a:extLst>
          </p:cNvPr>
          <p:cNvSpPr txBox="1"/>
          <p:nvPr/>
        </p:nvSpPr>
        <p:spPr>
          <a:xfrm>
            <a:off x="5856458" y="1774887"/>
            <a:ext cx="3484995" cy="461665"/>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02. Managed Scenario</a:t>
            </a:r>
          </a:p>
        </p:txBody>
      </p:sp>
      <p:sp>
        <p:nvSpPr>
          <p:cNvPr id="13" name="Freeform 12">
            <a:extLst>
              <a:ext uri="{FF2B5EF4-FFF2-40B4-BE49-F238E27FC236}">
                <a16:creationId xmlns:a16="http://schemas.microsoft.com/office/drawing/2014/main" id="{E436047F-6378-48BF-921F-A07B3F315FD8}"/>
              </a:ext>
            </a:extLst>
          </p:cNvPr>
          <p:cNvSpPr>
            <a:spLocks noEditPoints="1"/>
          </p:cNvSpPr>
          <p:nvPr/>
        </p:nvSpPr>
        <p:spPr bwMode="auto">
          <a:xfrm>
            <a:off x="8987132" y="2883436"/>
            <a:ext cx="410874" cy="360228"/>
          </a:xfrm>
          <a:custGeom>
            <a:avLst/>
            <a:gdLst>
              <a:gd name="T0" fmla="*/ 1491 w 1536"/>
              <a:gd name="T1" fmla="*/ 180 h 1350"/>
              <a:gd name="T2" fmla="*/ 1491 w 1536"/>
              <a:gd name="T3" fmla="*/ 180 h 1350"/>
              <a:gd name="T4" fmla="*/ 1083 w 1536"/>
              <a:gd name="T5" fmla="*/ 180 h 1350"/>
              <a:gd name="T6" fmla="*/ 1083 w 1536"/>
              <a:gd name="T7" fmla="*/ 135 h 1350"/>
              <a:gd name="T8" fmla="*/ 948 w 1536"/>
              <a:gd name="T9" fmla="*/ 0 h 1350"/>
              <a:gd name="T10" fmla="*/ 588 w 1536"/>
              <a:gd name="T11" fmla="*/ 0 h 1350"/>
              <a:gd name="T12" fmla="*/ 453 w 1536"/>
              <a:gd name="T13" fmla="*/ 135 h 1350"/>
              <a:gd name="T14" fmla="*/ 453 w 1536"/>
              <a:gd name="T15" fmla="*/ 180 h 1350"/>
              <a:gd name="T16" fmla="*/ 45 w 1536"/>
              <a:gd name="T17" fmla="*/ 180 h 1350"/>
              <a:gd name="T18" fmla="*/ 0 w 1536"/>
              <a:gd name="T19" fmla="*/ 225 h 1350"/>
              <a:gd name="T20" fmla="*/ 0 w 1536"/>
              <a:gd name="T21" fmla="*/ 1215 h 1350"/>
              <a:gd name="T22" fmla="*/ 135 w 1536"/>
              <a:gd name="T23" fmla="*/ 1350 h 1350"/>
              <a:gd name="T24" fmla="*/ 1401 w 1536"/>
              <a:gd name="T25" fmla="*/ 1350 h 1350"/>
              <a:gd name="T26" fmla="*/ 1536 w 1536"/>
              <a:gd name="T27" fmla="*/ 1215 h 1350"/>
              <a:gd name="T28" fmla="*/ 1536 w 1536"/>
              <a:gd name="T29" fmla="*/ 226 h 1350"/>
              <a:gd name="T30" fmla="*/ 1536 w 1536"/>
              <a:gd name="T31" fmla="*/ 226 h 1350"/>
              <a:gd name="T32" fmla="*/ 1491 w 1536"/>
              <a:gd name="T33" fmla="*/ 180 h 1350"/>
              <a:gd name="T34" fmla="*/ 543 w 1536"/>
              <a:gd name="T35" fmla="*/ 135 h 1350"/>
              <a:gd name="T36" fmla="*/ 588 w 1536"/>
              <a:gd name="T37" fmla="*/ 90 h 1350"/>
              <a:gd name="T38" fmla="*/ 948 w 1536"/>
              <a:gd name="T39" fmla="*/ 90 h 1350"/>
              <a:gd name="T40" fmla="*/ 993 w 1536"/>
              <a:gd name="T41" fmla="*/ 135 h 1350"/>
              <a:gd name="T42" fmla="*/ 993 w 1536"/>
              <a:gd name="T43" fmla="*/ 180 h 1350"/>
              <a:gd name="T44" fmla="*/ 543 w 1536"/>
              <a:gd name="T45" fmla="*/ 180 h 1350"/>
              <a:gd name="T46" fmla="*/ 543 w 1536"/>
              <a:gd name="T47" fmla="*/ 135 h 1350"/>
              <a:gd name="T48" fmla="*/ 1429 w 1536"/>
              <a:gd name="T49" fmla="*/ 270 h 1350"/>
              <a:gd name="T50" fmla="*/ 1289 w 1536"/>
              <a:gd name="T51" fmla="*/ 689 h 1350"/>
              <a:gd name="T52" fmla="*/ 1246 w 1536"/>
              <a:gd name="T53" fmla="*/ 720 h 1350"/>
              <a:gd name="T54" fmla="*/ 993 w 1536"/>
              <a:gd name="T55" fmla="*/ 720 h 1350"/>
              <a:gd name="T56" fmla="*/ 993 w 1536"/>
              <a:gd name="T57" fmla="*/ 675 h 1350"/>
              <a:gd name="T58" fmla="*/ 948 w 1536"/>
              <a:gd name="T59" fmla="*/ 630 h 1350"/>
              <a:gd name="T60" fmla="*/ 588 w 1536"/>
              <a:gd name="T61" fmla="*/ 630 h 1350"/>
              <a:gd name="T62" fmla="*/ 543 w 1536"/>
              <a:gd name="T63" fmla="*/ 675 h 1350"/>
              <a:gd name="T64" fmla="*/ 543 w 1536"/>
              <a:gd name="T65" fmla="*/ 720 h 1350"/>
              <a:gd name="T66" fmla="*/ 290 w 1536"/>
              <a:gd name="T67" fmla="*/ 720 h 1350"/>
              <a:gd name="T68" fmla="*/ 247 w 1536"/>
              <a:gd name="T69" fmla="*/ 689 h 1350"/>
              <a:gd name="T70" fmla="*/ 107 w 1536"/>
              <a:gd name="T71" fmla="*/ 270 h 1350"/>
              <a:gd name="T72" fmla="*/ 1429 w 1536"/>
              <a:gd name="T73" fmla="*/ 270 h 1350"/>
              <a:gd name="T74" fmla="*/ 903 w 1536"/>
              <a:gd name="T75" fmla="*/ 720 h 1350"/>
              <a:gd name="T76" fmla="*/ 903 w 1536"/>
              <a:gd name="T77" fmla="*/ 810 h 1350"/>
              <a:gd name="T78" fmla="*/ 633 w 1536"/>
              <a:gd name="T79" fmla="*/ 810 h 1350"/>
              <a:gd name="T80" fmla="*/ 633 w 1536"/>
              <a:gd name="T81" fmla="*/ 720 h 1350"/>
              <a:gd name="T82" fmla="*/ 903 w 1536"/>
              <a:gd name="T83" fmla="*/ 720 h 1350"/>
              <a:gd name="T84" fmla="*/ 1446 w 1536"/>
              <a:gd name="T85" fmla="*/ 1215 h 1350"/>
              <a:gd name="T86" fmla="*/ 1401 w 1536"/>
              <a:gd name="T87" fmla="*/ 1260 h 1350"/>
              <a:gd name="T88" fmla="*/ 135 w 1536"/>
              <a:gd name="T89" fmla="*/ 1260 h 1350"/>
              <a:gd name="T90" fmla="*/ 90 w 1536"/>
              <a:gd name="T91" fmla="*/ 1215 h 1350"/>
              <a:gd name="T92" fmla="*/ 90 w 1536"/>
              <a:gd name="T93" fmla="*/ 502 h 1350"/>
              <a:gd name="T94" fmla="*/ 162 w 1536"/>
              <a:gd name="T95" fmla="*/ 718 h 1350"/>
              <a:gd name="T96" fmla="*/ 290 w 1536"/>
              <a:gd name="T97" fmla="*/ 810 h 1350"/>
              <a:gd name="T98" fmla="*/ 543 w 1536"/>
              <a:gd name="T99" fmla="*/ 810 h 1350"/>
              <a:gd name="T100" fmla="*/ 543 w 1536"/>
              <a:gd name="T101" fmla="*/ 855 h 1350"/>
              <a:gd name="T102" fmla="*/ 588 w 1536"/>
              <a:gd name="T103" fmla="*/ 900 h 1350"/>
              <a:gd name="T104" fmla="*/ 948 w 1536"/>
              <a:gd name="T105" fmla="*/ 900 h 1350"/>
              <a:gd name="T106" fmla="*/ 993 w 1536"/>
              <a:gd name="T107" fmla="*/ 855 h 1350"/>
              <a:gd name="T108" fmla="*/ 993 w 1536"/>
              <a:gd name="T109" fmla="*/ 810 h 1350"/>
              <a:gd name="T110" fmla="*/ 1246 w 1536"/>
              <a:gd name="T111" fmla="*/ 810 h 1350"/>
              <a:gd name="T112" fmla="*/ 1374 w 1536"/>
              <a:gd name="T113" fmla="*/ 718 h 1350"/>
              <a:gd name="T114" fmla="*/ 1446 w 1536"/>
              <a:gd name="T115" fmla="*/ 502 h 1350"/>
              <a:gd name="T116" fmla="*/ 1446 w 1536"/>
              <a:gd name="T117" fmla="*/ 1215 h 1350"/>
              <a:gd name="T118" fmla="*/ 1446 w 1536"/>
              <a:gd name="T119" fmla="*/ 1215 h 1350"/>
              <a:gd name="T120" fmla="*/ 1446 w 1536"/>
              <a:gd name="T121" fmla="*/ 1215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36" h="135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reeform 13">
            <a:extLst>
              <a:ext uri="{FF2B5EF4-FFF2-40B4-BE49-F238E27FC236}">
                <a16:creationId xmlns:a16="http://schemas.microsoft.com/office/drawing/2014/main" id="{92CFA4B2-EC30-43A3-967B-EF254A19D017}"/>
              </a:ext>
            </a:extLst>
          </p:cNvPr>
          <p:cNvSpPr>
            <a:spLocks/>
          </p:cNvSpPr>
          <p:nvPr/>
        </p:nvSpPr>
        <p:spPr bwMode="auto">
          <a:xfrm>
            <a:off x="2075193" y="3293841"/>
            <a:ext cx="4484690" cy="2385328"/>
          </a:xfrm>
          <a:custGeom>
            <a:avLst/>
            <a:gdLst>
              <a:gd name="T0" fmla="*/ 2018 w 2619"/>
              <a:gd name="T1" fmla="*/ 191 h 1393"/>
              <a:gd name="T2" fmla="*/ 2018 w 2619"/>
              <a:gd name="T3" fmla="*/ 794 h 1393"/>
              <a:gd name="T4" fmla="*/ 773 w 2619"/>
              <a:gd name="T5" fmla="*/ 794 h 1393"/>
              <a:gd name="T6" fmla="*/ 773 w 2619"/>
              <a:gd name="T7" fmla="*/ 467 h 1393"/>
              <a:gd name="T8" fmla="*/ 933 w 2619"/>
              <a:gd name="T9" fmla="*/ 467 h 1393"/>
              <a:gd name="T10" fmla="*/ 467 w 2619"/>
              <a:gd name="T11" fmla="*/ 0 h 1393"/>
              <a:gd name="T12" fmla="*/ 0 w 2619"/>
              <a:gd name="T13" fmla="*/ 467 h 1393"/>
              <a:gd name="T14" fmla="*/ 172 w 2619"/>
              <a:gd name="T15" fmla="*/ 467 h 1393"/>
              <a:gd name="T16" fmla="*/ 172 w 2619"/>
              <a:gd name="T17" fmla="*/ 1393 h 1393"/>
              <a:gd name="T18" fmla="*/ 2619 w 2619"/>
              <a:gd name="T19" fmla="*/ 1393 h 1393"/>
              <a:gd name="T20" fmla="*/ 2619 w 2619"/>
              <a:gd name="T21" fmla="*/ 191 h 1393"/>
              <a:gd name="T22" fmla="*/ 2018 w 2619"/>
              <a:gd name="T23" fmla="*/ 191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9" h="1393">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flip="none" rotWithShape="1">
            <a:gsLst>
              <a:gs pos="0">
                <a:schemeClr val="accent3"/>
              </a:gs>
              <a:gs pos="76000">
                <a:schemeClr val="accent4"/>
              </a:gs>
            </a:gsLst>
            <a:lin ang="0" scaled="1"/>
            <a:tileRect/>
          </a:gradFill>
          <a:ln w="9525">
            <a:noFill/>
            <a:round/>
            <a:headEnd/>
            <a:tailEnd/>
          </a:ln>
          <a:effectLst>
            <a:outerShdw blurRad="177800" dist="215900" dir="5400000" algn="t"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EAFA8C1A-88FB-4969-8248-EA75BA047C3D}"/>
              </a:ext>
            </a:extLst>
          </p:cNvPr>
          <p:cNvSpPr txBox="1"/>
          <p:nvPr/>
        </p:nvSpPr>
        <p:spPr>
          <a:xfrm>
            <a:off x="2744059" y="4909204"/>
            <a:ext cx="3484995" cy="461665"/>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01. Un-Managed Scenario</a:t>
            </a:r>
          </a:p>
        </p:txBody>
      </p:sp>
      <p:grpSp>
        <p:nvGrpSpPr>
          <p:cNvPr id="16" name="Group 15">
            <a:extLst>
              <a:ext uri="{FF2B5EF4-FFF2-40B4-BE49-F238E27FC236}">
                <a16:creationId xmlns:a16="http://schemas.microsoft.com/office/drawing/2014/main" id="{0BA2C897-09F3-4347-B3B4-6B54E0D1A577}"/>
              </a:ext>
            </a:extLst>
          </p:cNvPr>
          <p:cNvGrpSpPr/>
          <p:nvPr/>
        </p:nvGrpSpPr>
        <p:grpSpPr>
          <a:xfrm>
            <a:off x="2639128" y="3909186"/>
            <a:ext cx="470646" cy="527224"/>
            <a:chOff x="120651" y="2266950"/>
            <a:chExt cx="2944813" cy="3298825"/>
          </a:xfrm>
          <a:solidFill>
            <a:schemeClr val="bg1"/>
          </a:solidFill>
        </p:grpSpPr>
        <p:sp>
          <p:nvSpPr>
            <p:cNvPr id="17" name="Freeform 16">
              <a:extLst>
                <a:ext uri="{FF2B5EF4-FFF2-40B4-BE49-F238E27FC236}">
                  <a16:creationId xmlns:a16="http://schemas.microsoft.com/office/drawing/2014/main" id="{6C8BF11E-B780-4A4A-8356-9C723C58F1A8}"/>
                </a:ext>
              </a:extLst>
            </p:cNvPr>
            <p:cNvSpPr>
              <a:spLocks noEditPoints="1"/>
            </p:cNvSpPr>
            <p:nvPr/>
          </p:nvSpPr>
          <p:spPr bwMode="auto">
            <a:xfrm>
              <a:off x="1219201" y="3508375"/>
              <a:ext cx="747713" cy="1436688"/>
            </a:xfrm>
            <a:custGeom>
              <a:avLst/>
              <a:gdLst>
                <a:gd name="T0" fmla="*/ 206 w 347"/>
                <a:gd name="T1" fmla="*/ 290 h 669"/>
                <a:gd name="T2" fmla="*/ 141 w 347"/>
                <a:gd name="T3" fmla="*/ 290 h 669"/>
                <a:gd name="T4" fmla="*/ 90 w 347"/>
                <a:gd name="T5" fmla="*/ 238 h 669"/>
                <a:gd name="T6" fmla="*/ 141 w 347"/>
                <a:gd name="T7" fmla="*/ 187 h 669"/>
                <a:gd name="T8" fmla="*/ 270 w 347"/>
                <a:gd name="T9" fmla="*/ 187 h 669"/>
                <a:gd name="T10" fmla="*/ 315 w 347"/>
                <a:gd name="T11" fmla="*/ 142 h 669"/>
                <a:gd name="T12" fmla="*/ 270 w 347"/>
                <a:gd name="T13" fmla="*/ 97 h 669"/>
                <a:gd name="T14" fmla="*/ 219 w 347"/>
                <a:gd name="T15" fmla="*/ 97 h 669"/>
                <a:gd name="T16" fmla="*/ 219 w 347"/>
                <a:gd name="T17" fmla="*/ 45 h 669"/>
                <a:gd name="T18" fmla="*/ 174 w 347"/>
                <a:gd name="T19" fmla="*/ 0 h 669"/>
                <a:gd name="T20" fmla="*/ 129 w 347"/>
                <a:gd name="T21" fmla="*/ 45 h 669"/>
                <a:gd name="T22" fmla="*/ 129 w 347"/>
                <a:gd name="T23" fmla="*/ 97 h 669"/>
                <a:gd name="T24" fmla="*/ 0 w 347"/>
                <a:gd name="T25" fmla="*/ 238 h 669"/>
                <a:gd name="T26" fmla="*/ 141 w 347"/>
                <a:gd name="T27" fmla="*/ 380 h 669"/>
                <a:gd name="T28" fmla="*/ 206 w 347"/>
                <a:gd name="T29" fmla="*/ 380 h 669"/>
                <a:gd name="T30" fmla="*/ 257 w 347"/>
                <a:gd name="T31" fmla="*/ 431 h 669"/>
                <a:gd name="T32" fmla="*/ 206 w 347"/>
                <a:gd name="T33" fmla="*/ 482 h 669"/>
                <a:gd name="T34" fmla="*/ 77 w 347"/>
                <a:gd name="T35" fmla="*/ 482 h 669"/>
                <a:gd name="T36" fmla="*/ 32 w 347"/>
                <a:gd name="T37" fmla="*/ 527 h 669"/>
                <a:gd name="T38" fmla="*/ 77 w 347"/>
                <a:gd name="T39" fmla="*/ 572 h 669"/>
                <a:gd name="T40" fmla="*/ 129 w 347"/>
                <a:gd name="T41" fmla="*/ 572 h 669"/>
                <a:gd name="T42" fmla="*/ 129 w 347"/>
                <a:gd name="T43" fmla="*/ 624 h 669"/>
                <a:gd name="T44" fmla="*/ 174 w 347"/>
                <a:gd name="T45" fmla="*/ 669 h 669"/>
                <a:gd name="T46" fmla="*/ 219 w 347"/>
                <a:gd name="T47" fmla="*/ 624 h 669"/>
                <a:gd name="T48" fmla="*/ 219 w 347"/>
                <a:gd name="T49" fmla="*/ 572 h 669"/>
                <a:gd name="T50" fmla="*/ 347 w 347"/>
                <a:gd name="T51" fmla="*/ 431 h 669"/>
                <a:gd name="T52" fmla="*/ 206 w 347"/>
                <a:gd name="T53" fmla="*/ 290 h 669"/>
                <a:gd name="T54" fmla="*/ 206 w 347"/>
                <a:gd name="T55" fmla="*/ 290 h 669"/>
                <a:gd name="T56" fmla="*/ 206 w 347"/>
                <a:gd name="T57" fmla="*/ 29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7" h="669">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reeform 17">
              <a:extLst>
                <a:ext uri="{FF2B5EF4-FFF2-40B4-BE49-F238E27FC236}">
                  <a16:creationId xmlns:a16="http://schemas.microsoft.com/office/drawing/2014/main" id="{EE2E5DD6-68EB-4E0A-9F65-5D7BFABF3C3C}"/>
                </a:ext>
              </a:extLst>
            </p:cNvPr>
            <p:cNvSpPr>
              <a:spLocks noEditPoints="1"/>
            </p:cNvSpPr>
            <p:nvPr/>
          </p:nvSpPr>
          <p:spPr bwMode="auto">
            <a:xfrm>
              <a:off x="120651" y="2266950"/>
              <a:ext cx="2944813" cy="3298825"/>
            </a:xfrm>
            <a:custGeom>
              <a:avLst/>
              <a:gdLst>
                <a:gd name="T0" fmla="*/ 1125 w 1367"/>
                <a:gd name="T1" fmla="*/ 472 h 1536"/>
                <a:gd name="T2" fmla="*/ 1124 w 1367"/>
                <a:gd name="T3" fmla="*/ 472 h 1536"/>
                <a:gd name="T4" fmla="*/ 1032 w 1367"/>
                <a:gd name="T5" fmla="*/ 379 h 1536"/>
                <a:gd name="T6" fmla="*/ 1212 w 1367"/>
                <a:gd name="T7" fmla="*/ 379 h 1536"/>
                <a:gd name="T8" fmla="*/ 1257 w 1367"/>
                <a:gd name="T9" fmla="*/ 334 h 1536"/>
                <a:gd name="T10" fmla="*/ 1212 w 1367"/>
                <a:gd name="T11" fmla="*/ 289 h 1536"/>
                <a:gd name="T12" fmla="*/ 996 w 1367"/>
                <a:gd name="T13" fmla="*/ 289 h 1536"/>
                <a:gd name="T14" fmla="*/ 1108 w 1367"/>
                <a:gd name="T15" fmla="*/ 65 h 1536"/>
                <a:gd name="T16" fmla="*/ 1106 w 1367"/>
                <a:gd name="T17" fmla="*/ 21 h 1536"/>
                <a:gd name="T18" fmla="*/ 1068 w 1367"/>
                <a:gd name="T19" fmla="*/ 0 h 1536"/>
                <a:gd name="T20" fmla="*/ 299 w 1367"/>
                <a:gd name="T21" fmla="*/ 0 h 1536"/>
                <a:gd name="T22" fmla="*/ 261 w 1367"/>
                <a:gd name="T23" fmla="*/ 21 h 1536"/>
                <a:gd name="T24" fmla="*/ 259 w 1367"/>
                <a:gd name="T25" fmla="*/ 65 h 1536"/>
                <a:gd name="T26" fmla="*/ 389 w 1367"/>
                <a:gd name="T27" fmla="*/ 325 h 1536"/>
                <a:gd name="T28" fmla="*/ 243 w 1367"/>
                <a:gd name="T29" fmla="*/ 472 h 1536"/>
                <a:gd name="T30" fmla="*/ 242 w 1367"/>
                <a:gd name="T31" fmla="*/ 472 h 1536"/>
                <a:gd name="T32" fmla="*/ 243 w 1367"/>
                <a:gd name="T33" fmla="*/ 1353 h 1536"/>
                <a:gd name="T34" fmla="*/ 684 w 1367"/>
                <a:gd name="T35" fmla="*/ 1536 h 1536"/>
                <a:gd name="T36" fmla="*/ 1124 w 1367"/>
                <a:gd name="T37" fmla="*/ 1353 h 1536"/>
                <a:gd name="T38" fmla="*/ 1125 w 1367"/>
                <a:gd name="T39" fmla="*/ 472 h 1536"/>
                <a:gd name="T40" fmla="*/ 372 w 1367"/>
                <a:gd name="T41" fmla="*/ 90 h 1536"/>
                <a:gd name="T42" fmla="*/ 995 w 1367"/>
                <a:gd name="T43" fmla="*/ 90 h 1536"/>
                <a:gd name="T44" fmla="*/ 895 w 1367"/>
                <a:gd name="T45" fmla="*/ 289 h 1536"/>
                <a:gd name="T46" fmla="*/ 472 w 1367"/>
                <a:gd name="T47" fmla="*/ 289 h 1536"/>
                <a:gd name="T48" fmla="*/ 372 w 1367"/>
                <a:gd name="T49" fmla="*/ 90 h 1536"/>
                <a:gd name="T50" fmla="*/ 1061 w 1367"/>
                <a:gd name="T51" fmla="*/ 1290 h 1536"/>
                <a:gd name="T52" fmla="*/ 684 w 1367"/>
                <a:gd name="T53" fmla="*/ 1446 h 1536"/>
                <a:gd name="T54" fmla="*/ 306 w 1367"/>
                <a:gd name="T55" fmla="*/ 1290 h 1536"/>
                <a:gd name="T56" fmla="*/ 306 w 1367"/>
                <a:gd name="T57" fmla="*/ 535 h 1536"/>
                <a:gd name="T58" fmla="*/ 307 w 1367"/>
                <a:gd name="T59" fmla="*/ 535 h 1536"/>
                <a:gd name="T60" fmla="*/ 463 w 1367"/>
                <a:gd name="T61" fmla="*/ 379 h 1536"/>
                <a:gd name="T62" fmla="*/ 905 w 1367"/>
                <a:gd name="T63" fmla="*/ 379 h 1536"/>
                <a:gd name="T64" fmla="*/ 1060 w 1367"/>
                <a:gd name="T65" fmla="*/ 535 h 1536"/>
                <a:gd name="T66" fmla="*/ 1061 w 1367"/>
                <a:gd name="T67" fmla="*/ 535 h 1536"/>
                <a:gd name="T68" fmla="*/ 1061 w 1367"/>
                <a:gd name="T69" fmla="*/ 1290 h 1536"/>
                <a:gd name="T70" fmla="*/ 1061 w 1367"/>
                <a:gd name="T71" fmla="*/ 1290 h 1536"/>
                <a:gd name="T72" fmla="*/ 1061 w 1367"/>
                <a:gd name="T73" fmla="*/ 129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7" h="1536">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13199495"/>
      </p:ext>
    </p:extLst>
  </p:cSld>
  <p:clrMapOvr>
    <a:masterClrMapping/>
  </p:clrMapOvr>
  <p:transition spd="slow">
    <p:push dir="u"/>
  </p:transition>
</p:sld>
</file>

<file path=ppt/theme/_rels/theme2.xml.rels><?xml version="1.0" encoding="UTF-8" standalone="yes"?>
<Relationships xmlns="http://schemas.openxmlformats.org/package/2006/relationships"><Relationship Id="rId1" Type="http://schemas.openxmlformats.org/officeDocument/2006/relationships/image" Target="../media/image2.jpg"/></Relationships>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8416</TotalTime>
  <Words>1223</Words>
  <Application>Microsoft Office PowerPoint</Application>
  <PresentationFormat>Custom</PresentationFormat>
  <Paragraphs>192</Paragraphs>
  <Slides>28</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Arial Black</vt:lpstr>
      <vt:lpstr>Calibri</vt:lpstr>
      <vt:lpstr>Cooper Black</vt:lpstr>
      <vt:lpstr>Open Sans</vt:lpstr>
      <vt:lpstr>Segoe UI</vt:lpstr>
      <vt:lpstr>Segoe UI Black</vt:lpstr>
      <vt:lpstr>Wingdings</vt:lpstr>
      <vt:lpstr>Office Theme</vt:lpstr>
      <vt:lpstr>1_Office Theme</vt:lpstr>
      <vt:lpstr>SAP S/4HANA CDS, BTP Full Stack Training Day 7</vt:lpstr>
      <vt:lpstr>Day 7</vt:lpstr>
      <vt:lpstr>PowerPoint Presentation</vt:lpstr>
      <vt:lpstr>Evolution of ABAP Programming Model</vt:lpstr>
      <vt:lpstr>Restful ABAP Programming</vt:lpstr>
      <vt:lpstr>Restful ABAP Programming</vt:lpstr>
      <vt:lpstr>RAP – The Big picture</vt:lpstr>
      <vt:lpstr>What is a Business Object</vt:lpstr>
      <vt:lpstr>Types of Implementation (Scenario) </vt:lpstr>
      <vt:lpstr>BO runtime implementation types</vt:lpstr>
      <vt:lpstr>BO runtime implementation types</vt:lpstr>
      <vt:lpstr>Explanation of Flight Data Model</vt:lpstr>
      <vt:lpstr>Flow of Development (Unmanaged Scenario)</vt:lpstr>
      <vt:lpstr>Defining Data Models</vt:lpstr>
      <vt:lpstr>Root CDS Entity</vt:lpstr>
      <vt:lpstr>Create OData Service ( Business Service )</vt:lpstr>
      <vt:lpstr>Service Binding ( Business Service )</vt:lpstr>
      <vt:lpstr>PowerPoint Presentation</vt:lpstr>
      <vt:lpstr>PowerPoint Presentation</vt:lpstr>
      <vt:lpstr>Metadata extension</vt:lpstr>
      <vt:lpstr>PowerPoint Presentation</vt:lpstr>
      <vt:lpstr>PowerPoint Presentation</vt:lpstr>
      <vt:lpstr>Developing Read only List Report </vt:lpstr>
      <vt:lpstr>CDS Views with Annotations</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230</cp:revision>
  <dcterms:created xsi:type="dcterms:W3CDTF">2013-09-12T13:05:01Z</dcterms:created>
  <dcterms:modified xsi:type="dcterms:W3CDTF">2024-02-06T14:06:45Z</dcterms:modified>
</cp:coreProperties>
</file>