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4" r:id="rId3"/>
  </p:sldMasterIdLst>
  <p:notesMasterIdLst>
    <p:notesMasterId r:id="rId38"/>
  </p:notesMasterIdLst>
  <p:sldIdLst>
    <p:sldId id="276" r:id="rId4"/>
    <p:sldId id="1024" r:id="rId5"/>
    <p:sldId id="1032" r:id="rId6"/>
    <p:sldId id="804" r:id="rId7"/>
    <p:sldId id="806" r:id="rId8"/>
    <p:sldId id="812" r:id="rId9"/>
    <p:sldId id="813" r:id="rId10"/>
    <p:sldId id="815" r:id="rId11"/>
    <p:sldId id="816" r:id="rId12"/>
    <p:sldId id="817" r:id="rId13"/>
    <p:sldId id="818" r:id="rId14"/>
    <p:sldId id="819" r:id="rId15"/>
    <p:sldId id="820" r:id="rId16"/>
    <p:sldId id="821" r:id="rId17"/>
    <p:sldId id="822" r:id="rId18"/>
    <p:sldId id="823" r:id="rId19"/>
    <p:sldId id="824" r:id="rId20"/>
    <p:sldId id="1033" r:id="rId21"/>
    <p:sldId id="808" r:id="rId22"/>
    <p:sldId id="826" r:id="rId23"/>
    <p:sldId id="827" r:id="rId24"/>
    <p:sldId id="1034" r:id="rId25"/>
    <p:sldId id="829" r:id="rId26"/>
    <p:sldId id="830" r:id="rId27"/>
    <p:sldId id="809" r:id="rId28"/>
    <p:sldId id="810" r:id="rId29"/>
    <p:sldId id="811" r:id="rId30"/>
    <p:sldId id="356" r:id="rId31"/>
    <p:sldId id="831" r:id="rId32"/>
    <p:sldId id="832" r:id="rId33"/>
    <p:sldId id="1031" r:id="rId34"/>
    <p:sldId id="803" r:id="rId35"/>
    <p:sldId id="280" r:id="rId36"/>
    <p:sldId id="287"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5" autoAdjust="0"/>
    <p:restoredTop sz="95033" autoAdjust="0"/>
  </p:normalViewPr>
  <p:slideViewPr>
    <p:cSldViewPr>
      <p:cViewPr varScale="1">
        <p:scale>
          <a:sx n="110" d="100"/>
          <a:sy n="110" d="100"/>
        </p:scale>
        <p:origin x="576" y="5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C7F17-C56A-EADB-A330-ED375863B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1C93C-5AE9-34D2-C349-284EA8396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9051C-AFA3-E2FB-6EA2-6E3E8EE14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1036-D817-3555-AB00-39F2DF59D903}"/>
              </a:ext>
            </a:extLst>
          </p:cNvPr>
          <p:cNvSpPr>
            <a:spLocks noGrp="1"/>
          </p:cNvSpPr>
          <p:nvPr>
            <p:ph type="sldNum" sz="quarter" idx="5"/>
          </p:nvPr>
        </p:nvSpPr>
        <p:spPr/>
        <p:txBody>
          <a:bodyPr/>
          <a:lstStyle/>
          <a:p>
            <a:fld id="{CA2D21D1-52E2-420B-B491-CFF6D7BB79FB}" type="slidenum">
              <a:rPr lang="en-US" smtClean="0"/>
              <a:pPr/>
              <a:t>31</a:t>
            </a:fld>
            <a:endParaRPr lang="en-US"/>
          </a:p>
        </p:txBody>
      </p:sp>
    </p:spTree>
    <p:extLst>
      <p:ext uri="{BB962C8B-B14F-4D97-AF65-F5344CB8AC3E}">
        <p14:creationId xmlns:p14="http://schemas.microsoft.com/office/powerpoint/2010/main" val="28475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34</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2/8/2024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81341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234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3904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143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56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71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616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3921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64158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622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45028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1752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51301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3714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144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415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977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8485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01284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844025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123803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7102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722660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298"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99">
                <a:solidFill>
                  <a:schemeClr val="tx1">
                    <a:tint val="75000"/>
                  </a:schemeClr>
                </a:solidFill>
              </a:defRPr>
            </a:lvl1pPr>
            <a:lvl2pPr marL="609310" indent="0">
              <a:buNone/>
              <a:defRPr sz="2399">
                <a:solidFill>
                  <a:schemeClr val="tx1">
                    <a:tint val="75000"/>
                  </a:schemeClr>
                </a:solidFill>
              </a:defRPr>
            </a:lvl2pPr>
            <a:lvl3pPr marL="1218621" indent="0">
              <a:buNone/>
              <a:defRPr sz="2099">
                <a:solidFill>
                  <a:schemeClr val="tx1">
                    <a:tint val="75000"/>
                  </a:schemeClr>
                </a:solidFill>
              </a:defRPr>
            </a:lvl3pPr>
            <a:lvl4pPr marL="1827931" indent="0">
              <a:buNone/>
              <a:defRPr sz="1899">
                <a:solidFill>
                  <a:schemeClr val="tx1">
                    <a:tint val="75000"/>
                  </a:schemeClr>
                </a:solidFill>
              </a:defRPr>
            </a:lvl4pPr>
            <a:lvl5pPr marL="2437242" indent="0">
              <a:buNone/>
              <a:defRPr sz="1899">
                <a:solidFill>
                  <a:schemeClr val="tx1">
                    <a:tint val="75000"/>
                  </a:schemeClr>
                </a:solidFill>
              </a:defRPr>
            </a:lvl5pPr>
            <a:lvl6pPr marL="3046553" indent="0">
              <a:buNone/>
              <a:defRPr sz="1899">
                <a:solidFill>
                  <a:schemeClr val="tx1">
                    <a:tint val="75000"/>
                  </a:schemeClr>
                </a:solidFill>
              </a:defRPr>
            </a:lvl6pPr>
            <a:lvl7pPr marL="3655863" indent="0">
              <a:buNone/>
              <a:defRPr sz="1899">
                <a:solidFill>
                  <a:schemeClr val="tx1">
                    <a:tint val="75000"/>
                  </a:schemeClr>
                </a:solidFill>
              </a:defRPr>
            </a:lvl7pPr>
            <a:lvl8pPr marL="4265173" indent="0">
              <a:buNone/>
              <a:defRPr sz="1899">
                <a:solidFill>
                  <a:schemeClr val="tx1">
                    <a:tint val="75000"/>
                  </a:schemeClr>
                </a:solidFill>
              </a:defRPr>
            </a:lvl8pPr>
            <a:lvl9pPr marL="4874484"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8769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635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03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2/8/2024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662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03915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38277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7970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3174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032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1618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0364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6540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2/8/2024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4611184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github.com/soyuztechnologies/BarclaysCorporateTraining/blob/master/Phase%201%20CDS%20and%20RAP%20based%20development/Day%2003/03%20Behavior%20Pool%20logic.tx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oyuztechnologies/BarclaysCorporateTraining/blob/master/Phase%201%20CDS%20and%20RAP%20based%20development/Day%2003/04%20EML%20Code.txt" TargetMode="External"/><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1.xml"/><Relationship Id="rId5" Type="http://schemas.openxmlformats.org/officeDocument/2006/relationships/hyperlink" Target="https://github.com/soyuztechnologies/BarclaysCorporateTraining/blob/master/Phase%201%20CDS%20and%20RAP%20based%20development/Day%2003/01%20Class%20Pool%20Code.txt"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1.xml"/><Relationship Id="rId4" Type="http://schemas.openxmlformats.org/officeDocument/2006/relationships/hyperlink" Target="https://github.com/soyuztechnologies/BarclaysCorporateTraining/blob/master/Phase%201%20CDS%20and%20RAP%20based%20development/Day%2003/02%20BDEF%20Code.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9</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1C78EC37-9C90-4271-BFAC-2A5FD3DC1249}"/>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66137-F867-4239-AC60-85A71EF9BD97}"/>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6" name="Rectangle 5">
            <a:extLst>
              <a:ext uri="{FF2B5EF4-FFF2-40B4-BE49-F238E27FC236}">
                <a16:creationId xmlns:a16="http://schemas.microsoft.com/office/drawing/2014/main" id="{16E49940-6870-4384-BDC1-7B45DB260EA2}"/>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7" name="Rectangle 6">
            <a:extLst>
              <a:ext uri="{FF2B5EF4-FFF2-40B4-BE49-F238E27FC236}">
                <a16:creationId xmlns:a16="http://schemas.microsoft.com/office/drawing/2014/main" id="{F04AFAE3-A195-48A6-9C14-1F07D09DD69C}"/>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8" name="Rectangle 7">
            <a:extLst>
              <a:ext uri="{FF2B5EF4-FFF2-40B4-BE49-F238E27FC236}">
                <a16:creationId xmlns:a16="http://schemas.microsoft.com/office/drawing/2014/main" id="{74C69CE4-B712-4909-8D46-F37E66DAE641}"/>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9340040A-B226-4B52-BA8A-21D6CBA6008A}"/>
              </a:ext>
            </a:extLst>
          </p:cNvPr>
          <p:cNvCxnSpPr>
            <a:stCxn id="5"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1F0EE-CAFD-4393-9831-C39BF8EB2DAB}"/>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19FD66-FEF4-4A7D-9CEF-0B80B0B9A1CF}"/>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EC30CC-C146-4888-84AA-FDB669CBB57B}"/>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7A8A4-F7FF-4BA4-944A-DC17D64849C9}"/>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FF9F05-320B-47D6-BD7E-65EBECA4731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ABB837-CA4F-4C99-8472-C75BE81EE7FB}"/>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A76E56-393B-42CA-A146-19112DEC8888}"/>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7F0FAF-AB1D-4716-96BB-EAC9E3CA0ED3}"/>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30323F-2DC4-4A43-ADFD-46A1696B323F}"/>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1CEAFF9-45BF-40B3-9413-05D1A9DE866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6B7A25-8FE8-49FA-84B5-282D27A8822A}"/>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DA2782C-C5BD-418B-8388-B9F989FE19E0}"/>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9BA9DB8-657E-4B5A-9467-3D278270F13F}"/>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8" name="TextBox 27">
            <a:extLst>
              <a:ext uri="{FF2B5EF4-FFF2-40B4-BE49-F238E27FC236}">
                <a16:creationId xmlns:a16="http://schemas.microsoft.com/office/drawing/2014/main" id="{6BF5A24A-824B-4C36-9B26-E9E6EF78E1AF}"/>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9" name="TextBox 28">
            <a:extLst>
              <a:ext uri="{FF2B5EF4-FFF2-40B4-BE49-F238E27FC236}">
                <a16:creationId xmlns:a16="http://schemas.microsoft.com/office/drawing/2014/main" id="{19588A4F-3A8E-4CCC-97A7-65908950F2F0}"/>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30" name="Rectangle 29">
            <a:extLst>
              <a:ext uri="{FF2B5EF4-FFF2-40B4-BE49-F238E27FC236}">
                <a16:creationId xmlns:a16="http://schemas.microsoft.com/office/drawing/2014/main" id="{503E1ABA-3AE5-4CEB-BC4A-F1077715B9AC}"/>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31" name="Straight Connector 30">
            <a:extLst>
              <a:ext uri="{FF2B5EF4-FFF2-40B4-BE49-F238E27FC236}">
                <a16:creationId xmlns:a16="http://schemas.microsoft.com/office/drawing/2014/main" id="{27E8D534-BF05-42F3-BA08-7A514D34B0AC}"/>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CA8E60-B866-490B-9D68-7DA09B525DE6}"/>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111B4-4A37-441A-9231-4A8F4D4D43DF}"/>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5" name="Rectangle 34">
            <a:extLst>
              <a:ext uri="{FF2B5EF4-FFF2-40B4-BE49-F238E27FC236}">
                <a16:creationId xmlns:a16="http://schemas.microsoft.com/office/drawing/2014/main" id="{13AF5743-4AC0-48DD-B642-5F51BBF91840}"/>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A127107-A8FD-433A-8685-1D9CB03C7539}"/>
              </a:ext>
            </a:extLst>
          </p:cNvPr>
          <p:cNvCxnSpPr>
            <a:cxnSpLocks/>
            <a:stCxn id="35"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40B06-CE9E-4AB1-BB62-C8FD6D43A06E}"/>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B2750-0352-4DB0-A03F-B04A00A79782}"/>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08CC15-8036-46DB-BAB4-3E944EB5904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090CC-EF06-4C34-8F67-6F791869D18A}"/>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45" name="Rectangle 44">
            <a:extLst>
              <a:ext uri="{FF2B5EF4-FFF2-40B4-BE49-F238E27FC236}">
                <a16:creationId xmlns:a16="http://schemas.microsoft.com/office/drawing/2014/main" id="{D5EE5EF3-7261-4816-8C89-F5786A8D51AB}"/>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07CF6276-F92D-48BF-9A07-614159C9EE61}"/>
              </a:ext>
            </a:extLst>
          </p:cNvPr>
          <p:cNvCxnSpPr>
            <a:cxnSpLocks/>
            <a:stCxn id="45"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1F0E6D-2C83-4821-8E21-CA775C88A8A5}"/>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9" name="Straight Arrow Connector 48">
            <a:extLst>
              <a:ext uri="{FF2B5EF4-FFF2-40B4-BE49-F238E27FC236}">
                <a16:creationId xmlns:a16="http://schemas.microsoft.com/office/drawing/2014/main" id="{FBEEC4C3-6A40-4ACD-AA86-AEDC68492FCE}"/>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00E195-7C22-4F13-BFAA-82A7AA1520AE}"/>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52" name="Straight Arrow Connector 51">
            <a:extLst>
              <a:ext uri="{FF2B5EF4-FFF2-40B4-BE49-F238E27FC236}">
                <a16:creationId xmlns:a16="http://schemas.microsoft.com/office/drawing/2014/main" id="{7FAE6437-FA5C-40A3-BEDE-4C49CE94B391}"/>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4D23C1-263C-4CB5-BA30-14432D3D73DA}"/>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E5BA9A0-10F8-444B-9025-DE6C22653D49}"/>
              </a:ext>
            </a:extLst>
          </p:cNvPr>
          <p:cNvCxnSpPr>
            <a:stCxn id="5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35B9D6-3613-4756-9BAB-52F928F1E47B}"/>
              </a:ext>
            </a:extLst>
          </p:cNvPr>
          <p:cNvCxnSpPr>
            <a:stCxn id="21"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F85E96-1CD3-48AA-925D-CF96C29EB8AB}"/>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FBF0DDC1-D0E8-44FB-A4E2-648BF4BFE8CD}"/>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4B0AF0B-24EC-4C83-A047-43A81CEA7DA2}"/>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63" name="Straight Arrow Connector 62">
            <a:extLst>
              <a:ext uri="{FF2B5EF4-FFF2-40B4-BE49-F238E27FC236}">
                <a16:creationId xmlns:a16="http://schemas.microsoft.com/office/drawing/2014/main" id="{FA33BEC6-469A-4FD4-971D-EE2AC2EFF948}"/>
              </a:ext>
            </a:extLst>
          </p:cNvPr>
          <p:cNvCxnSpPr>
            <a:stCxn id="60"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8118C88-327C-4BAF-B9F2-8075AE8F2582}"/>
              </a:ext>
            </a:extLst>
          </p:cNvPr>
          <p:cNvCxnSpPr>
            <a:stCxn id="60"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A701EC-6D59-41E8-8C97-106C0954C2B5}"/>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72812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5175" y="1340768"/>
            <a:ext cx="10225781" cy="5117999"/>
          </a:xfrm>
          <a:prstGeom prst="rect">
            <a:avLst/>
          </a:prstGeom>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 Update and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646331"/>
          </a:xfrm>
          <a:prstGeom prst="rect">
            <a:avLst/>
          </a:prstGeom>
          <a:noFill/>
        </p:spPr>
        <p:txBody>
          <a:bodyPr wrap="square" rtlCol="0">
            <a:spAutoFit/>
          </a:bodyPr>
          <a:lstStyle/>
          <a:p>
            <a:pPr algn="just"/>
            <a:r>
              <a:rPr lang="en-US" sz="1800" dirty="0"/>
              <a:t>For the Functionality of Create ,Update &amp; Delete we Implement the Code in Behavior Definition Class.</a:t>
            </a:r>
          </a:p>
          <a:p>
            <a:pPr algn="just"/>
            <a:r>
              <a:rPr lang="en-US" sz="1800" dirty="0"/>
              <a:t>Step 1: Click Create Button.</a:t>
            </a:r>
          </a:p>
        </p:txBody>
      </p:sp>
    </p:spTree>
    <p:extLst>
      <p:ext uri="{BB962C8B-B14F-4D97-AF65-F5344CB8AC3E}">
        <p14:creationId xmlns:p14="http://schemas.microsoft.com/office/powerpoint/2010/main" val="3814240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raw.githubusercontent.com/soyuztechnologies/restful-abap/master/Unmanaged%20Implementation/DevelopingUnmanagedTransactionalApp/images/5Create.png?token=ASAGDWZYH6IFR4SAWFYDNDDBUYRG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71"/>
          <a:stretch/>
        </p:blipFill>
        <p:spPr bwMode="auto">
          <a:xfrm>
            <a:off x="3025054" y="1124744"/>
            <a:ext cx="5950381" cy="281257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Create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95161"/>
            <a:ext cx="10760868" cy="369332"/>
          </a:xfrm>
          <a:prstGeom prst="rect">
            <a:avLst/>
          </a:prstGeom>
          <a:noFill/>
        </p:spPr>
        <p:txBody>
          <a:bodyPr wrap="square" rtlCol="0">
            <a:spAutoFit/>
          </a:bodyPr>
          <a:lstStyle/>
          <a:p>
            <a:pPr algn="just"/>
            <a:r>
              <a:rPr lang="en-US" sz="1800" dirty="0"/>
              <a:t>Step 2: Fill all Correct Entries and Click on Create Button.</a:t>
            </a:r>
          </a:p>
        </p:txBody>
      </p:sp>
      <p:pic>
        <p:nvPicPr>
          <p:cNvPr id="5124" name="Picture 4" descr="https://raw.githubusercontent.com/soyuztechnologies/restful-abap/master/Unmanaged%20Implementation/DevelopingUnmanagedTransactionalApp/images/5CreateSaved.png?token=ASAGDWYVDYOJJ4VJK64DZM3BUYRW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71" y="4314427"/>
            <a:ext cx="8287548" cy="2337514"/>
          </a:xfrm>
          <a:prstGeom prst="rect">
            <a:avLst/>
          </a:prstGeom>
          <a:noFill/>
          <a:extLst>
            <a:ext uri="{909E8E84-426E-40DD-AFC4-6F175D3DCCD1}">
              <a14:hiddenFill xmlns:a14="http://schemas.microsoft.com/office/drawing/2010/main">
                <a:solidFill>
                  <a:srgbClr val="FFFFFF"/>
                </a:solidFill>
              </a14:hiddenFill>
            </a:ext>
          </a:extLst>
        </p:spPr>
      </p:pic>
      <p:sp>
        <p:nvSpPr>
          <p:cNvPr id="2" name="Chevron 1"/>
          <p:cNvSpPr/>
          <p:nvPr/>
        </p:nvSpPr>
        <p:spPr>
          <a:xfrm rot="5400000">
            <a:off x="5434979" y="3904537"/>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519105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Update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3: Select a Radio Button and Click Edit Option for Update.</a:t>
            </a:r>
          </a:p>
        </p:txBody>
      </p:sp>
      <p:pic>
        <p:nvPicPr>
          <p:cNvPr id="6146" name="Picture 2" descr="https://raw.githubusercontent.com/soyuztechnologies/restful-abap/master/Unmanaged%20Implementation/DevelopingUnmanagedTransactionalApp/images/6Update.png?token=ASAGDWYPMP4XQN42LDOM7YTBUYSGA"/>
          <p:cNvPicPr>
            <a:picLocks noChangeAspect="1" noChangeArrowheads="1"/>
          </p:cNvPicPr>
          <p:nvPr/>
        </p:nvPicPr>
        <p:blipFill rotWithShape="1">
          <a:blip r:embed="rId3">
            <a:extLst>
              <a:ext uri="{28A0092B-C50C-407E-A947-70E740481C1C}">
                <a14:useLocalDpi xmlns:a14="http://schemas.microsoft.com/office/drawing/2010/main" val="0"/>
              </a:ext>
            </a:extLst>
          </a:blip>
          <a:srcRect b="17284"/>
          <a:stretch/>
        </p:blipFill>
        <p:spPr bwMode="auto">
          <a:xfrm>
            <a:off x="609441" y="1196752"/>
            <a:ext cx="1056429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soyuztechnologies/restful-abap/master/Unmanaged%20Implementation/DevelopingUnmanagedTransactionalApp/images/6Edit.png?token=ASAGDWZB7KWYAYGMTTSI2TLBUYSL6"/>
          <p:cNvPicPr>
            <a:picLocks noChangeAspect="1" noChangeArrowheads="1"/>
          </p:cNvPicPr>
          <p:nvPr/>
        </p:nvPicPr>
        <p:blipFill rotWithShape="1">
          <a:blip r:embed="rId4">
            <a:extLst>
              <a:ext uri="{28A0092B-C50C-407E-A947-70E740481C1C}">
                <a14:useLocalDpi xmlns:a14="http://schemas.microsoft.com/office/drawing/2010/main" val="0"/>
              </a:ext>
            </a:extLst>
          </a:blip>
          <a:srcRect t="5595" b="33611"/>
          <a:stretch/>
        </p:blipFill>
        <p:spPr bwMode="auto">
          <a:xfrm>
            <a:off x="1989956" y="4221088"/>
            <a:ext cx="8047417" cy="2430853"/>
          </a:xfrm>
          <a:prstGeom prst="rect">
            <a:avLst/>
          </a:prstGeom>
          <a:noFill/>
          <a:extLst>
            <a:ext uri="{909E8E84-426E-40DD-AFC4-6F175D3DCCD1}">
              <a14:hiddenFill xmlns:a14="http://schemas.microsoft.com/office/drawing/2010/main">
                <a:solidFill>
                  <a:srgbClr val="FFFFFF"/>
                </a:solidFill>
              </a14:hiddenFill>
            </a:ext>
          </a:extLst>
        </p:spPr>
      </p:pic>
      <p:sp>
        <p:nvSpPr>
          <p:cNvPr id="16" name="Chevron 15"/>
          <p:cNvSpPr/>
          <p:nvPr/>
        </p:nvSpPr>
        <p:spPr>
          <a:xfrm rot="5400000">
            <a:off x="5795019" y="3832529"/>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92793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Delete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4" name="AutoShape 2" descr="B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4Seq.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4Seq.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4Seq.png"/>
          <p:cNvSpPr>
            <a:spLocks noChangeAspect="1" noChangeArrowheads="1"/>
          </p:cNvSpPr>
          <p:nvPr/>
        </p:nvSpPr>
        <p:spPr bwMode="auto">
          <a:xfrm>
            <a:off x="6554511" y="4737067"/>
            <a:ext cx="232223" cy="2322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619811" y="836712"/>
            <a:ext cx="10760868" cy="369332"/>
          </a:xfrm>
          <a:prstGeom prst="rect">
            <a:avLst/>
          </a:prstGeom>
          <a:noFill/>
        </p:spPr>
        <p:txBody>
          <a:bodyPr wrap="square" rtlCol="0">
            <a:spAutoFit/>
          </a:bodyPr>
          <a:lstStyle/>
          <a:p>
            <a:pPr algn="just"/>
            <a:r>
              <a:rPr lang="en-US" sz="1800" dirty="0"/>
              <a:t>Step 4: Select a Radio Button and Click on Delete Button.</a:t>
            </a:r>
          </a:p>
        </p:txBody>
      </p:sp>
      <p:sp>
        <p:nvSpPr>
          <p:cNvPr id="16" name="Chevron 15"/>
          <p:cNvSpPr/>
          <p:nvPr/>
        </p:nvSpPr>
        <p:spPr>
          <a:xfrm rot="5400000">
            <a:off x="5795019" y="3760521"/>
            <a:ext cx="486897" cy="543936"/>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descr="https://raw.githubusercontent.com/soyuztechnologies/restful-abap/master/Unmanaged%20Implementation/DevelopingUnmanagedTransactionalApp/images/7Search.png?token=ASAGDW4NFLPTIE2UN44LXMDBUYSZQ"/>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5228"/>
          <a:stretch/>
        </p:blipFill>
        <p:spPr bwMode="auto">
          <a:xfrm>
            <a:off x="619811" y="1268760"/>
            <a:ext cx="10819433" cy="25202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raw.githubusercontent.com/soyuztechnologies/restful-abap/master/Unmanaged%20Implementation/DevelopingUnmanagedTransactionalApp/images/7confirmDelete.png?token=ASAGDW4W6NOFBCGPCR5Z2E3BUYS7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979"/>
          <a:stretch/>
        </p:blipFill>
        <p:spPr bwMode="auto">
          <a:xfrm>
            <a:off x="3430116" y="4339476"/>
            <a:ext cx="5267400" cy="23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7939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raw.githubusercontent.com/soyuztechnologies/restful-abap/master/Unmanaged%20Implementation/DevelopingUnmanagedTransactionalApp/images/8CID.png?token=ASAGDWZQZY6Y4QTBSFHEHKLBUYP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3099938"/>
            <a:ext cx="7560840" cy="33722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9811" y="895161"/>
            <a:ext cx="10760867" cy="2031325"/>
          </a:xfrm>
          <a:prstGeom prst="rect">
            <a:avLst/>
          </a:prstGeom>
          <a:noFill/>
        </p:spPr>
        <p:txBody>
          <a:bodyPr wrap="square" rtlCol="0">
            <a:spAutoFit/>
          </a:bodyPr>
          <a:lstStyle/>
          <a:p>
            <a:pPr lvl="0" defTabSz="914400" eaLnBrk="0" fontAlgn="base" hangingPunct="0">
              <a:spcBef>
                <a:spcPct val="0"/>
              </a:spcBef>
              <a:spcAft>
                <a:spcPct val="0"/>
              </a:spcAft>
            </a:pPr>
            <a:r>
              <a:rPr lang="en-US" sz="1800" dirty="0"/>
              <a:t>“Actions” are </a:t>
            </a:r>
            <a:r>
              <a:rPr lang="en-US" sz="1800" b="1" dirty="0"/>
              <a:t>addition operations in addition to CRUD operations</a:t>
            </a:r>
            <a:r>
              <a:rPr lang="en-US" sz="1800" dirty="0"/>
              <a:t>. Are the operations which are non-standard for a business object</a:t>
            </a:r>
            <a:endParaRPr lang="en-US" altLang="en-US" sz="1800" dirty="0">
              <a:solidFill>
                <a:srgbClr val="24292F"/>
              </a:solidFill>
            </a:endParaRPr>
          </a:p>
          <a:p>
            <a:pPr lvl="0" algn="just" defTabSz="914400" eaLnBrk="0" fontAlgn="base" hangingPunct="0">
              <a:spcBef>
                <a:spcPct val="0"/>
              </a:spcBef>
              <a:spcAft>
                <a:spcPct val="0"/>
              </a:spcAft>
            </a:pPr>
            <a:r>
              <a:rPr lang="en-US" altLang="en-US" sz="1800" dirty="0">
                <a:solidFill>
                  <a:srgbClr val="24292F"/>
                </a:solidFill>
              </a:rPr>
              <a:t>Below steps describes the implementation of an action related to the travel instances. Using this action, the end user should be able to change the status of travel processing.</a:t>
            </a:r>
          </a:p>
          <a:p>
            <a:pPr lvl="0" defTabSz="914400" eaLnBrk="0" fontAlgn="base" hangingPunct="0">
              <a:spcBef>
                <a:spcPct val="0"/>
              </a:spcBef>
              <a:spcAft>
                <a:spcPct val="0"/>
              </a:spcAft>
            </a:pPr>
            <a:endParaRPr lang="en-US" altLang="en-US" sz="1800" dirty="0"/>
          </a:p>
          <a:p>
            <a:pPr lvl="0" defTabSz="914400" eaLnBrk="0" fontAlgn="base" hangingPunct="0">
              <a:spcBef>
                <a:spcPct val="0"/>
              </a:spcBef>
              <a:spcAft>
                <a:spcPct val="0"/>
              </a:spcAft>
              <a:buFontTx/>
              <a:buAutoNum type="arabicPeriod"/>
            </a:pPr>
            <a:r>
              <a:rPr lang="en-US" altLang="en-US" sz="1800" dirty="0">
                <a:solidFill>
                  <a:srgbClr val="24292F"/>
                </a:solidFill>
              </a:rPr>
              <a:t>Adding a Type Definition for Import and Export Parameters Required for the </a:t>
            </a:r>
            <a:r>
              <a:rPr lang="en-US" altLang="en-US" sz="1800" b="1" dirty="0">
                <a:solidFill>
                  <a:srgbClr val="24292F"/>
                </a:solidFill>
              </a:rPr>
              <a:t>Action SET_STATUS_BOOKED</a:t>
            </a:r>
          </a:p>
          <a:p>
            <a:pPr defTabSz="914400" eaLnBrk="0" fontAlgn="base" hangingPunct="0">
              <a:spcBef>
                <a:spcPct val="0"/>
              </a:spcBef>
              <a:spcAft>
                <a:spcPct val="0"/>
              </a:spcAft>
              <a:buFontTx/>
              <a:buAutoNum type="arabicPeriod"/>
            </a:pPr>
            <a:r>
              <a:rPr lang="en-US" sz="1800" dirty="0"/>
              <a:t>Implementing the Action Handling.</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3352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raw.githubusercontent.com/soyuztechnologies/restful-abap/master/Unmanaged%20Implementation/DevelopingUnmanagedTransactionalApp/images/8SelRadio.png?token=ASAGDW2TY5U3VUC3P2YWYQ3BUYTGA"/>
          <p:cNvPicPr>
            <a:picLocks noChangeAspect="1" noChangeArrowheads="1"/>
          </p:cNvPicPr>
          <p:nvPr/>
        </p:nvPicPr>
        <p:blipFill rotWithShape="1">
          <a:blip r:embed="rId2">
            <a:extLst>
              <a:ext uri="{28A0092B-C50C-407E-A947-70E740481C1C}">
                <a14:useLocalDpi xmlns:a14="http://schemas.microsoft.com/office/drawing/2010/main" val="0"/>
              </a:ext>
            </a:extLst>
          </a:blip>
          <a:srcRect t="13067" b="11452"/>
          <a:stretch/>
        </p:blipFill>
        <p:spPr bwMode="auto">
          <a:xfrm>
            <a:off x="1010787" y="1124744"/>
            <a:ext cx="9980169" cy="25202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959574" cy="36933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800" dirty="0">
                <a:solidFill>
                  <a:srgbClr val="24292F"/>
                </a:solidFill>
              </a:rPr>
              <a:t>Select Radio Button and Click on </a:t>
            </a:r>
            <a:r>
              <a:rPr lang="en-US" altLang="en-US" sz="1800" b="1" dirty="0">
                <a:solidFill>
                  <a:srgbClr val="24292F"/>
                </a:solidFill>
              </a:rPr>
              <a:t>Set To Booked &amp; Travel Status </a:t>
            </a:r>
            <a:r>
              <a:rPr lang="en-US" altLang="en-US" sz="1800" dirty="0">
                <a:solidFill>
                  <a:srgbClr val="24292F"/>
                </a:solidFill>
              </a:rPr>
              <a:t>Change to Book </a:t>
            </a:r>
            <a:r>
              <a:rPr lang="en-US" altLang="en-US" sz="1800" b="1" dirty="0">
                <a:solidFill>
                  <a:srgbClr val="24292F"/>
                </a:solidFill>
              </a:rPr>
              <a:t>(B)</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4" descr="8StatusChan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raw.githubusercontent.com/soyuztechnologies/restful-abap/master/Unmanaged%20Implementation/DevelopingUnmanagedTransactionalApp/images/8StatusChanged.png?token=ASAGDW3NA3D32HNYLQ3LBULBUYTVO"/>
          <p:cNvPicPr>
            <a:picLocks noChangeAspect="1" noChangeArrowheads="1"/>
          </p:cNvPicPr>
          <p:nvPr/>
        </p:nvPicPr>
        <p:blipFill rotWithShape="1">
          <a:blip r:embed="rId4">
            <a:extLst>
              <a:ext uri="{28A0092B-C50C-407E-A947-70E740481C1C}">
                <a14:useLocalDpi xmlns:a14="http://schemas.microsoft.com/office/drawing/2010/main" val="0"/>
              </a:ext>
            </a:extLst>
          </a:blip>
          <a:srcRect t="15608"/>
          <a:stretch/>
        </p:blipFill>
        <p:spPr bwMode="auto">
          <a:xfrm>
            <a:off x="1615943" y="4293096"/>
            <a:ext cx="8769856" cy="2257369"/>
          </a:xfrm>
          <a:prstGeom prst="rect">
            <a:avLst/>
          </a:prstGeom>
          <a:noFill/>
          <a:extLst>
            <a:ext uri="{909E8E84-426E-40DD-AFC4-6F175D3DCCD1}">
              <a14:hiddenFill xmlns:a14="http://schemas.microsoft.com/office/drawing/2010/main">
                <a:solidFill>
                  <a:srgbClr val="FFFFFF"/>
                </a:solidFill>
              </a14:hiddenFill>
            </a:ext>
          </a:extLst>
        </p:spPr>
      </p:pic>
      <p:sp>
        <p:nvSpPr>
          <p:cNvPr id="12" name="Chevron 11"/>
          <p:cNvSpPr/>
          <p:nvPr/>
        </p:nvSpPr>
        <p:spPr>
          <a:xfrm rot="5400000">
            <a:off x="5778955" y="3672449"/>
            <a:ext cx="486897" cy="576064"/>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47614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16632"/>
            <a:ext cx="10969943" cy="711081"/>
          </a:xfrm>
        </p:spPr>
        <p:txBody>
          <a:bodyPr>
            <a:noAutofit/>
          </a:bodyPr>
          <a:lstStyle/>
          <a:p>
            <a:r>
              <a:rPr lang="en-US" dirty="0">
                <a:latin typeface="Cooper Black" panose="0208090404030B020404" pitchFamily="18" charset="0"/>
              </a:rPr>
              <a:t>Behavior Pool Logic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887528"/>
            <a:ext cx="6371429" cy="4771429"/>
          </a:xfrm>
          <a:prstGeom prst="rect">
            <a:avLst/>
          </a:prstGeom>
        </p:spPr>
      </p:pic>
      <p:cxnSp>
        <p:nvCxnSpPr>
          <p:cNvPr id="8" name="Straight Connector 7"/>
          <p:cNvCxnSpPr/>
          <p:nvPr/>
        </p:nvCxnSpPr>
        <p:spPr>
          <a:xfrm>
            <a:off x="6933781" y="511283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933781" y="514790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Pool Logic</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6933781" y="464236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31605214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What is EML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08720"/>
            <a:ext cx="11101595" cy="2862322"/>
          </a:xfrm>
          <a:prstGeom prst="rect">
            <a:avLst/>
          </a:prstGeom>
          <a:noFill/>
        </p:spPr>
        <p:txBody>
          <a:bodyPr wrap="square" rtlCol="0">
            <a:spAutoFit/>
          </a:bodyPr>
          <a:lstStyle/>
          <a:p>
            <a:r>
              <a:rPr lang="en-US" sz="1800" dirty="0"/>
              <a:t>The </a:t>
            </a:r>
            <a:r>
              <a:rPr lang="en-US" sz="1800" b="1" dirty="0"/>
              <a:t>Entity Manipulation Language</a:t>
            </a:r>
            <a:r>
              <a:rPr lang="en-US" sz="1800" dirty="0"/>
              <a:t> (EML) is a part of the ABAP language that enables access to RAP business objects. Because the consumption of business objects via the OData protocol requires a Fiori UI or a web API, EML enables a type-safe access to business objects directly by using ABAP.</a:t>
            </a:r>
            <a:endParaRPr lang="en-IN" sz="1800" dirty="0"/>
          </a:p>
          <a:p>
            <a:pPr algn="just"/>
            <a:r>
              <a:rPr lang="en-US" sz="1800" dirty="0"/>
              <a:t>A Business Object in RESTful ABAP is consists of multiple Entities. This is a entity composition tree with one entity acting as a root. EML is part of the ABAP language and used in context of RESTful ABAP to control the BO behavior </a:t>
            </a:r>
            <a:r>
              <a:rPr lang="en-US" sz="1800" b="1" dirty="0"/>
              <a:t>(create, read, update, delete). </a:t>
            </a:r>
          </a:p>
          <a:p>
            <a:pPr algn="just"/>
            <a:endParaRPr lang="en-US" sz="1800" b="1" dirty="0"/>
          </a:p>
          <a:p>
            <a:pPr algn="just"/>
            <a:endParaRPr lang="en-US" sz="1800" b="1" dirty="0"/>
          </a:p>
          <a:p>
            <a:pPr algn="just"/>
            <a:r>
              <a:rPr lang="en-US" sz="1800" dirty="0"/>
              <a:t>We can use the EML in ABAP to test our BO. We can call the BO using EMP from ABAP program in 2 ways</a:t>
            </a:r>
          </a:p>
          <a:p>
            <a:pPr algn="just"/>
            <a:endParaRPr lang="en-US" sz="1800" b="1" dirty="0"/>
          </a:p>
        </p:txBody>
      </p:sp>
      <p:sp>
        <p:nvSpPr>
          <p:cNvPr id="27" name="Freeform: Shape 43">
            <a:extLst>
              <a:ext uri="{FF2B5EF4-FFF2-40B4-BE49-F238E27FC236}">
                <a16:creationId xmlns:a16="http://schemas.microsoft.com/office/drawing/2014/main" id="{407DAA7D-80ED-4684-BC1F-AC12A3BA2A71}"/>
              </a:ext>
            </a:extLst>
          </p:cNvPr>
          <p:cNvSpPr>
            <a:spLocks/>
          </p:cNvSpPr>
          <p:nvPr/>
        </p:nvSpPr>
        <p:spPr bwMode="auto">
          <a:xfrm>
            <a:off x="1779587" y="3723159"/>
            <a:ext cx="5023206" cy="1246187"/>
          </a:xfrm>
          <a:custGeom>
            <a:avLst/>
            <a:gdLst>
              <a:gd name="connsiteX0" fmla="*/ 619125 w 5023206"/>
              <a:gd name="connsiteY0" fmla="*/ 0 h 1246187"/>
              <a:gd name="connsiteX1" fmla="*/ 619125 w 5023206"/>
              <a:gd name="connsiteY1" fmla="*/ 134937 h 1246187"/>
              <a:gd name="connsiteX2" fmla="*/ 1343039 w 5023206"/>
              <a:gd name="connsiteY2" fmla="*/ 134937 h 1246187"/>
              <a:gd name="connsiteX3" fmla="*/ 4835711 w 5023206"/>
              <a:gd name="connsiteY3" fmla="*/ 134937 h 1246187"/>
              <a:gd name="connsiteX4" fmla="*/ 5023142 w 5023206"/>
              <a:gd name="connsiteY4" fmla="*/ 241954 h 1246187"/>
              <a:gd name="connsiteX5" fmla="*/ 4930868 w 5023206"/>
              <a:gd name="connsiteY5" fmla="*/ 522513 h 1246187"/>
              <a:gd name="connsiteX6" fmla="*/ 4858780 w 5023206"/>
              <a:gd name="connsiteY6" fmla="*/ 756794 h 1246187"/>
              <a:gd name="connsiteX7" fmla="*/ 4769390 w 5023206"/>
              <a:gd name="connsiteY7" fmla="*/ 1109662 h 1246187"/>
              <a:gd name="connsiteX8" fmla="*/ 662095 w 5023206"/>
              <a:gd name="connsiteY8" fmla="*/ 1109662 h 1246187"/>
              <a:gd name="connsiteX9" fmla="*/ 619125 w 5023206"/>
              <a:gd name="connsiteY9" fmla="*/ 1109662 h 1246187"/>
              <a:gd name="connsiteX10" fmla="*/ 619125 w 5023206"/>
              <a:gd name="connsiteY10" fmla="*/ 1246187 h 1246187"/>
              <a:gd name="connsiteX11" fmla="*/ 0 w 5023206"/>
              <a:gd name="connsiteY11" fmla="*/ 623887 h 124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3206" h="1246187">
                <a:moveTo>
                  <a:pt x="619125" y="0"/>
                </a:moveTo>
                <a:lnTo>
                  <a:pt x="619125" y="134937"/>
                </a:lnTo>
                <a:lnTo>
                  <a:pt x="1343039" y="134937"/>
                </a:lnTo>
                <a:cubicBezTo>
                  <a:pt x="4835711" y="134937"/>
                  <a:pt x="4835711" y="134937"/>
                  <a:pt x="4835711" y="134937"/>
                </a:cubicBezTo>
                <a:cubicBezTo>
                  <a:pt x="4835711" y="134937"/>
                  <a:pt x="5020258" y="134937"/>
                  <a:pt x="5023142" y="241954"/>
                </a:cubicBezTo>
                <a:cubicBezTo>
                  <a:pt x="5026025" y="279555"/>
                  <a:pt x="4930868" y="522513"/>
                  <a:pt x="4930868" y="522513"/>
                </a:cubicBezTo>
                <a:cubicBezTo>
                  <a:pt x="4858780" y="756794"/>
                  <a:pt x="4858780" y="756794"/>
                  <a:pt x="4858780" y="756794"/>
                </a:cubicBezTo>
                <a:cubicBezTo>
                  <a:pt x="4769390" y="1109662"/>
                  <a:pt x="4769390" y="1109662"/>
                  <a:pt x="4769390" y="1109662"/>
                </a:cubicBezTo>
                <a:cubicBezTo>
                  <a:pt x="1640023" y="1109662"/>
                  <a:pt x="857681" y="1109662"/>
                  <a:pt x="662095" y="1109662"/>
                </a:cubicBezTo>
                <a:lnTo>
                  <a:pt x="619125" y="1109662"/>
                </a:lnTo>
                <a:lnTo>
                  <a:pt x="619125" y="1246187"/>
                </a:lnTo>
                <a:lnTo>
                  <a:pt x="0" y="623887"/>
                </a:lnTo>
                <a:close/>
              </a:path>
            </a:pathLst>
          </a:custGeom>
          <a:gradFill>
            <a:gsLst>
              <a:gs pos="2400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dirty="0"/>
          </a:p>
        </p:txBody>
      </p:sp>
      <p:sp>
        <p:nvSpPr>
          <p:cNvPr id="28" name="Freeform: Shape 76">
            <a:extLst>
              <a:ext uri="{FF2B5EF4-FFF2-40B4-BE49-F238E27FC236}">
                <a16:creationId xmlns:a16="http://schemas.microsoft.com/office/drawing/2014/main" id="{1FDAA983-DA5F-4707-AF23-292FB0B72E1D}"/>
              </a:ext>
            </a:extLst>
          </p:cNvPr>
          <p:cNvSpPr>
            <a:spLocks/>
          </p:cNvSpPr>
          <p:nvPr/>
        </p:nvSpPr>
        <p:spPr bwMode="auto">
          <a:xfrm>
            <a:off x="5357456" y="4850284"/>
            <a:ext cx="5051782" cy="1243012"/>
          </a:xfrm>
          <a:custGeom>
            <a:avLst/>
            <a:gdLst>
              <a:gd name="connsiteX0" fmla="*/ 4437419 w 5051782"/>
              <a:gd name="connsiteY0" fmla="*/ 0 h 1243012"/>
              <a:gd name="connsiteX1" fmla="*/ 5051782 w 5051782"/>
              <a:gd name="connsiteY1" fmla="*/ 612775 h 1243012"/>
              <a:gd name="connsiteX2" fmla="*/ 4437419 w 5051782"/>
              <a:gd name="connsiteY2" fmla="*/ 1243012 h 1243012"/>
              <a:gd name="connsiteX3" fmla="*/ 4437419 w 5051782"/>
              <a:gd name="connsiteY3" fmla="*/ 1108075 h 1243012"/>
              <a:gd name="connsiteX4" fmla="*/ 3737727 w 5051782"/>
              <a:gd name="connsiteY4" fmla="*/ 1108075 h 1243012"/>
              <a:gd name="connsiteX5" fmla="*/ 187522 w 5051782"/>
              <a:gd name="connsiteY5" fmla="*/ 1108075 h 1243012"/>
              <a:gd name="connsiteX6" fmla="*/ 65 w 5051782"/>
              <a:gd name="connsiteY6" fmla="*/ 1001089 h 1243012"/>
              <a:gd name="connsiteX7" fmla="*/ 92352 w 5051782"/>
              <a:gd name="connsiteY7" fmla="*/ 723503 h 1243012"/>
              <a:gd name="connsiteX8" fmla="*/ 164451 w 5051782"/>
              <a:gd name="connsiteY8" fmla="*/ 489290 h 1243012"/>
              <a:gd name="connsiteX9" fmla="*/ 253854 w 5051782"/>
              <a:gd name="connsiteY9" fmla="*/ 136525 h 1243012"/>
              <a:gd name="connsiteX10" fmla="*/ 4429870 w 5051782"/>
              <a:gd name="connsiteY10" fmla="*/ 136525 h 1243012"/>
              <a:gd name="connsiteX11" fmla="*/ 4437419 w 5051782"/>
              <a:gd name="connsiteY11" fmla="*/ 136525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1782" h="1243012">
                <a:moveTo>
                  <a:pt x="4437419" y="0"/>
                </a:moveTo>
                <a:lnTo>
                  <a:pt x="5051782" y="612775"/>
                </a:lnTo>
                <a:lnTo>
                  <a:pt x="4437419" y="1243012"/>
                </a:lnTo>
                <a:lnTo>
                  <a:pt x="4437419" y="1108075"/>
                </a:lnTo>
                <a:lnTo>
                  <a:pt x="3737727" y="1108075"/>
                </a:lnTo>
                <a:cubicBezTo>
                  <a:pt x="187522" y="1108075"/>
                  <a:pt x="187522" y="1108075"/>
                  <a:pt x="187522" y="1108075"/>
                </a:cubicBezTo>
                <a:cubicBezTo>
                  <a:pt x="187522" y="1108075"/>
                  <a:pt x="5833" y="1108075"/>
                  <a:pt x="65" y="1001089"/>
                </a:cubicBezTo>
                <a:cubicBezTo>
                  <a:pt x="-2819" y="963499"/>
                  <a:pt x="92352" y="723503"/>
                  <a:pt x="92352" y="723503"/>
                </a:cubicBezTo>
                <a:cubicBezTo>
                  <a:pt x="164451" y="489290"/>
                  <a:pt x="164451" y="489290"/>
                  <a:pt x="164451" y="489290"/>
                </a:cubicBezTo>
                <a:cubicBezTo>
                  <a:pt x="253854" y="136525"/>
                  <a:pt x="253854" y="136525"/>
                  <a:pt x="253854" y="136525"/>
                </a:cubicBezTo>
                <a:cubicBezTo>
                  <a:pt x="3435580" y="136525"/>
                  <a:pt x="4231012" y="136525"/>
                  <a:pt x="4429870" y="136525"/>
                </a:cubicBezTo>
                <a:lnTo>
                  <a:pt x="4437419" y="136525"/>
                </a:lnTo>
                <a:close/>
              </a:path>
            </a:pathLst>
          </a:custGeom>
          <a:gradFill>
            <a:gsLst>
              <a:gs pos="66000">
                <a:schemeClr val="accent2"/>
              </a:gs>
              <a:gs pos="0">
                <a:schemeClr val="accent2">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dirty="0"/>
          </a:p>
        </p:txBody>
      </p:sp>
      <p:grpSp>
        <p:nvGrpSpPr>
          <p:cNvPr id="29" name="Group 28">
            <a:extLst>
              <a:ext uri="{FF2B5EF4-FFF2-40B4-BE49-F238E27FC236}">
                <a16:creationId xmlns:a16="http://schemas.microsoft.com/office/drawing/2014/main" id="{EC014EF9-CE79-447B-B99A-FA7D6F0FD276}"/>
              </a:ext>
            </a:extLst>
          </p:cNvPr>
          <p:cNvGrpSpPr/>
          <p:nvPr/>
        </p:nvGrpSpPr>
        <p:grpSpPr>
          <a:xfrm>
            <a:off x="2431359" y="4032235"/>
            <a:ext cx="3447029" cy="615553"/>
            <a:chOff x="2339284" y="2952264"/>
            <a:chExt cx="3447029" cy="615553"/>
          </a:xfrm>
        </p:grpSpPr>
        <p:sp>
          <p:nvSpPr>
            <p:cNvPr id="30" name="TextBox 29">
              <a:extLst>
                <a:ext uri="{FF2B5EF4-FFF2-40B4-BE49-F238E27FC236}">
                  <a16:creationId xmlns:a16="http://schemas.microsoft.com/office/drawing/2014/main" id="{E9208030-E724-4CC3-A982-C1CB65F14C52}"/>
                </a:ext>
              </a:extLst>
            </p:cNvPr>
            <p:cNvSpPr txBox="1"/>
            <p:nvPr/>
          </p:nvSpPr>
          <p:spPr>
            <a:xfrm>
              <a:off x="2339284" y="2952264"/>
              <a:ext cx="589905" cy="615553"/>
            </a:xfrm>
            <a:prstGeom prst="rect">
              <a:avLst/>
            </a:prstGeom>
            <a:noFill/>
          </p:spPr>
          <p:txBody>
            <a:bodyPr wrap="none" lIns="0" tIns="0" rIns="0" bIns="0" rtlCol="0" anchor="ctr">
              <a:spAutoFit/>
            </a:bodyPr>
            <a:lstStyle/>
            <a:p>
              <a:pPr algn="ctr"/>
              <a:r>
                <a:rPr lang="en-US" sz="4000" b="1" dirty="0">
                  <a:solidFill>
                    <a:schemeClr val="bg1"/>
                  </a:solidFill>
                </a:rPr>
                <a:t>01</a:t>
              </a:r>
              <a:endParaRPr lang="en-IN" sz="4000" b="1" dirty="0">
                <a:solidFill>
                  <a:schemeClr val="bg1"/>
                </a:solidFill>
              </a:endParaRPr>
            </a:p>
          </p:txBody>
        </p:sp>
        <p:sp>
          <p:nvSpPr>
            <p:cNvPr id="31" name="TextBox 30">
              <a:extLst>
                <a:ext uri="{FF2B5EF4-FFF2-40B4-BE49-F238E27FC236}">
                  <a16:creationId xmlns:a16="http://schemas.microsoft.com/office/drawing/2014/main" id="{C531D543-6283-480C-9906-74460C09187F}"/>
                </a:ext>
              </a:extLst>
            </p:cNvPr>
            <p:cNvSpPr txBox="1"/>
            <p:nvPr/>
          </p:nvSpPr>
          <p:spPr>
            <a:xfrm>
              <a:off x="3070076" y="3029208"/>
              <a:ext cx="2716237" cy="461665"/>
            </a:xfrm>
            <a:prstGeom prst="rect">
              <a:avLst/>
            </a:prstGeom>
            <a:noFill/>
          </p:spPr>
          <p:txBody>
            <a:bodyPr wrap="square" rtlCol="0" anchor="ctr">
              <a:spAutoFit/>
            </a:bodyPr>
            <a:lstStyle/>
            <a:p>
              <a:r>
                <a:rPr lang="en-US" dirty="0">
                  <a:solidFill>
                    <a:schemeClr val="bg1"/>
                  </a:solidFill>
                </a:rPr>
                <a:t>Standard (Statically)</a:t>
              </a:r>
              <a:endParaRPr lang="en-IN" dirty="0">
                <a:solidFill>
                  <a:schemeClr val="bg1"/>
                </a:solidFill>
              </a:endParaRPr>
            </a:p>
          </p:txBody>
        </p:sp>
      </p:grpSp>
      <p:grpSp>
        <p:nvGrpSpPr>
          <p:cNvPr id="32" name="Group 31">
            <a:extLst>
              <a:ext uri="{FF2B5EF4-FFF2-40B4-BE49-F238E27FC236}">
                <a16:creationId xmlns:a16="http://schemas.microsoft.com/office/drawing/2014/main" id="{36EFFE49-1A37-41F4-B53D-E332509B8D24}"/>
              </a:ext>
            </a:extLst>
          </p:cNvPr>
          <p:cNvGrpSpPr/>
          <p:nvPr/>
        </p:nvGrpSpPr>
        <p:grpSpPr>
          <a:xfrm>
            <a:off x="6217836" y="5085184"/>
            <a:ext cx="3439627" cy="830997"/>
            <a:chOff x="6637916" y="4056013"/>
            <a:chExt cx="2927469" cy="830997"/>
          </a:xfrm>
        </p:grpSpPr>
        <p:sp>
          <p:nvSpPr>
            <p:cNvPr id="33" name="TextBox 32">
              <a:extLst>
                <a:ext uri="{FF2B5EF4-FFF2-40B4-BE49-F238E27FC236}">
                  <a16:creationId xmlns:a16="http://schemas.microsoft.com/office/drawing/2014/main" id="{F0F5685C-3FD4-41BA-9451-83AB04A45501}"/>
                </a:ext>
              </a:extLst>
            </p:cNvPr>
            <p:cNvSpPr txBox="1"/>
            <p:nvPr/>
          </p:nvSpPr>
          <p:spPr>
            <a:xfrm>
              <a:off x="8975480" y="4143261"/>
              <a:ext cx="589905" cy="615553"/>
            </a:xfrm>
            <a:prstGeom prst="rect">
              <a:avLst/>
            </a:prstGeom>
            <a:noFill/>
          </p:spPr>
          <p:txBody>
            <a:bodyPr wrap="none" lIns="0" tIns="0" rIns="0" bIns="0" rtlCol="0" anchor="ctr">
              <a:spAutoFit/>
            </a:bodyPr>
            <a:lstStyle/>
            <a:p>
              <a:pPr algn="ctr"/>
              <a:r>
                <a:rPr lang="en-US" sz="4000" b="1" dirty="0">
                  <a:solidFill>
                    <a:schemeClr val="bg1"/>
                  </a:solidFill>
                </a:rPr>
                <a:t>02</a:t>
              </a:r>
              <a:endParaRPr lang="en-IN" sz="4000" b="1" dirty="0">
                <a:solidFill>
                  <a:schemeClr val="bg1"/>
                </a:solidFill>
              </a:endParaRPr>
            </a:p>
          </p:txBody>
        </p:sp>
        <p:sp>
          <p:nvSpPr>
            <p:cNvPr id="34" name="TextBox 33">
              <a:extLst>
                <a:ext uri="{FF2B5EF4-FFF2-40B4-BE49-F238E27FC236}">
                  <a16:creationId xmlns:a16="http://schemas.microsoft.com/office/drawing/2014/main" id="{58175713-F0EF-4A2A-98A2-F8DADA739ABE}"/>
                </a:ext>
              </a:extLst>
            </p:cNvPr>
            <p:cNvSpPr txBox="1"/>
            <p:nvPr/>
          </p:nvSpPr>
          <p:spPr>
            <a:xfrm>
              <a:off x="6637916" y="4056013"/>
              <a:ext cx="2530255" cy="830997"/>
            </a:xfrm>
            <a:prstGeom prst="rect">
              <a:avLst/>
            </a:prstGeom>
            <a:noFill/>
          </p:spPr>
          <p:txBody>
            <a:bodyPr wrap="square" rtlCol="0" anchor="ctr">
              <a:spAutoFit/>
            </a:bodyPr>
            <a:lstStyle/>
            <a:p>
              <a:r>
                <a:rPr lang="en-US" dirty="0">
                  <a:solidFill>
                    <a:schemeClr val="bg1"/>
                  </a:solidFill>
                </a:rPr>
                <a:t>Generically (Dynamic) framework</a:t>
              </a:r>
              <a:r>
                <a:rPr lang="en-IN" dirty="0">
                  <a:solidFill>
                    <a:schemeClr val="bg1"/>
                  </a:solidFill>
                  <a:ea typeface="Open Sans" panose="020B0606030504020204" pitchFamily="34" charset="0"/>
                  <a:cs typeface="Segoe UI Light" panose="020B0502040204020203" pitchFamily="34" charset="0"/>
                </a:rPr>
                <a:t>.</a:t>
              </a:r>
              <a:endParaRPr lang="en-IN" dirty="0">
                <a:solidFill>
                  <a:schemeClr val="bg1"/>
                </a:solidFill>
              </a:endParaRPr>
            </a:p>
          </p:txBody>
        </p:sp>
      </p:grpSp>
      <p:sp>
        <p:nvSpPr>
          <p:cNvPr id="35" name="Freeform 7">
            <a:extLst>
              <a:ext uri="{FF2B5EF4-FFF2-40B4-BE49-F238E27FC236}">
                <a16:creationId xmlns:a16="http://schemas.microsoft.com/office/drawing/2014/main" id="{60D08EA3-4E1D-4F4A-B039-302A1F320366}"/>
              </a:ext>
            </a:extLst>
          </p:cNvPr>
          <p:cNvSpPr>
            <a:spLocks/>
          </p:cNvSpPr>
          <p:nvPr/>
        </p:nvSpPr>
        <p:spPr bwMode="auto">
          <a:xfrm>
            <a:off x="5357813" y="3966046"/>
            <a:ext cx="1484313" cy="1884362"/>
          </a:xfrm>
          <a:custGeom>
            <a:avLst/>
            <a:gdLst>
              <a:gd name="T0" fmla="*/ 0 w 515"/>
              <a:gd name="T1" fmla="*/ 370 h 652"/>
              <a:gd name="T2" fmla="*/ 335 w 515"/>
              <a:gd name="T3" fmla="*/ 141 h 652"/>
              <a:gd name="T4" fmla="*/ 501 w 515"/>
              <a:gd name="T5" fmla="*/ 0 h 652"/>
              <a:gd name="T6" fmla="*/ 501 w 515"/>
              <a:gd name="T7" fmla="*/ 281 h 652"/>
              <a:gd name="T8" fmla="*/ 335 w 515"/>
              <a:gd name="T9" fmla="*/ 423 h 652"/>
              <a:gd name="T10" fmla="*/ 0 w 515"/>
              <a:gd name="T11" fmla="*/ 652 h 652"/>
              <a:gd name="T12" fmla="*/ 0 w 515"/>
              <a:gd name="T13" fmla="*/ 370 h 652"/>
            </a:gdLst>
            <a:ahLst/>
            <a:cxnLst>
              <a:cxn ang="0">
                <a:pos x="T0" y="T1"/>
              </a:cxn>
              <a:cxn ang="0">
                <a:pos x="T2" y="T3"/>
              </a:cxn>
              <a:cxn ang="0">
                <a:pos x="T4" y="T5"/>
              </a:cxn>
              <a:cxn ang="0">
                <a:pos x="T6" y="T7"/>
              </a:cxn>
              <a:cxn ang="0">
                <a:pos x="T8" y="T9"/>
              </a:cxn>
              <a:cxn ang="0">
                <a:pos x="T10" y="T11"/>
              </a:cxn>
              <a:cxn ang="0">
                <a:pos x="T12" y="T13"/>
              </a:cxn>
            </a:cxnLst>
            <a:rect l="0" t="0" r="r" b="b"/>
            <a:pathLst>
              <a:path w="515" h="652">
                <a:moveTo>
                  <a:pt x="0" y="370"/>
                </a:moveTo>
                <a:cubicBezTo>
                  <a:pt x="7" y="338"/>
                  <a:pt x="146" y="253"/>
                  <a:pt x="335" y="141"/>
                </a:cubicBezTo>
                <a:cubicBezTo>
                  <a:pt x="510" y="37"/>
                  <a:pt x="501" y="0"/>
                  <a:pt x="501" y="0"/>
                </a:cubicBezTo>
                <a:cubicBezTo>
                  <a:pt x="501" y="281"/>
                  <a:pt x="501" y="281"/>
                  <a:pt x="501" y="281"/>
                </a:cubicBezTo>
                <a:cubicBezTo>
                  <a:pt x="501" y="281"/>
                  <a:pt x="515" y="321"/>
                  <a:pt x="335" y="423"/>
                </a:cubicBezTo>
                <a:cubicBezTo>
                  <a:pt x="143" y="531"/>
                  <a:pt x="7" y="620"/>
                  <a:pt x="0" y="652"/>
                </a:cubicBezTo>
                <a:lnTo>
                  <a:pt x="0" y="370"/>
                </a:lnTo>
                <a:close/>
              </a:path>
            </a:pathLst>
          </a:custGeom>
          <a:gradFill>
            <a:gsLst>
              <a:gs pos="11000">
                <a:schemeClr val="accent2"/>
              </a:gs>
              <a:gs pos="92000">
                <a:schemeClr val="accent1">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19810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972130"/>
            <a:ext cx="10771237" cy="400110"/>
          </a:xfrm>
          <a:prstGeom prst="rect">
            <a:avLst/>
          </a:prstGeom>
        </p:spPr>
        <p:txBody>
          <a:bodyPr wrap="square">
            <a:spAutoFit/>
          </a:bodyPr>
          <a:lstStyle/>
          <a:p>
            <a:r>
              <a:rPr lang="en-US" sz="2000" dirty="0"/>
              <a:t>The EML provides </a:t>
            </a:r>
            <a:r>
              <a:rPr lang="en-US" sz="2000" i="1" dirty="0"/>
              <a:t>us 3 important access statements </a:t>
            </a:r>
            <a:r>
              <a:rPr lang="en-US" sz="2000" dirty="0"/>
              <a:t>for Data Manipulation using BO( Business Object ).</a:t>
            </a:r>
          </a:p>
        </p:txBody>
      </p:sp>
      <p:sp>
        <p:nvSpPr>
          <p:cNvPr id="7" name="TextBox 20"/>
          <p:cNvSpPr txBox="1"/>
          <p:nvPr/>
        </p:nvSpPr>
        <p:spPr>
          <a:xfrm>
            <a:off x="836888" y="1327178"/>
            <a:ext cx="954107" cy="923330"/>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5400" b="1" dirty="0">
                <a:solidFill>
                  <a:schemeClr val="accent3"/>
                </a:solidFill>
                <a:latin typeface="Arial" pitchFamily="34" charset="0"/>
                <a:cs typeface="Arial" pitchFamily="34" charset="0"/>
              </a:rPr>
              <a:t>01</a:t>
            </a:r>
          </a:p>
        </p:txBody>
      </p:sp>
      <p:sp>
        <p:nvSpPr>
          <p:cNvPr id="9" name="TextBox 27"/>
          <p:cNvSpPr txBox="1"/>
          <p:nvPr/>
        </p:nvSpPr>
        <p:spPr>
          <a:xfrm>
            <a:off x="1944132" y="1327178"/>
            <a:ext cx="7534656" cy="400110"/>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2000" b="1" dirty="0">
                <a:latin typeface="Arial" panose="020B0604020202020204" pitchFamily="34" charset="0"/>
                <a:cs typeface="Arial" panose="020B0604020202020204" pitchFamily="34" charset="0"/>
              </a:rPr>
              <a:t>Perform the CUD ( Create ,Update ,Delete on BO</a:t>
            </a:r>
            <a:endParaRPr lang="en-US" sz="2000" b="1" kern="0" dirty="0">
              <a:latin typeface="Arial" pitchFamily="34" charset="0"/>
              <a:cs typeface="Arial" pitchFamily="34" charset="0"/>
            </a:endParaRPr>
          </a:p>
        </p:txBody>
      </p:sp>
      <p:sp>
        <p:nvSpPr>
          <p:cNvPr id="10" name="TextBox 30"/>
          <p:cNvSpPr txBox="1"/>
          <p:nvPr/>
        </p:nvSpPr>
        <p:spPr>
          <a:xfrm>
            <a:off x="836888" y="3919466"/>
            <a:ext cx="954107" cy="923330"/>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5400" b="1" dirty="0">
                <a:solidFill>
                  <a:schemeClr val="accent1"/>
                </a:solidFill>
                <a:latin typeface="Arial" pitchFamily="34" charset="0"/>
                <a:cs typeface="Arial" pitchFamily="34" charset="0"/>
              </a:rPr>
              <a:t>02</a:t>
            </a:r>
          </a:p>
        </p:txBody>
      </p:sp>
      <p:sp>
        <p:nvSpPr>
          <p:cNvPr id="12" name="TextBox 31"/>
          <p:cNvSpPr txBox="1"/>
          <p:nvPr/>
        </p:nvSpPr>
        <p:spPr>
          <a:xfrm>
            <a:off x="1944132" y="4207498"/>
            <a:ext cx="9436546" cy="258532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a:t>Will actually persist the changes in the DB from transaction buffer.  Any modify operation that are executed within behavior pool or by ABAP program are not causing any DB change because they are applied on transaction Buffer and this buffer content will disappear when ABAP session ends. So if we want the changes to be passed to SAVE SEQUENCE and persisted, we will use the COMMIT ENTITIES statement.</a:t>
            </a:r>
          </a:p>
          <a:p>
            <a:pPr algn="just"/>
            <a:r>
              <a:rPr lang="en-US" sz="1800" dirty="0"/>
              <a:t>finalize ( )</a:t>
            </a:r>
          </a:p>
          <a:p>
            <a:pPr algn="just"/>
            <a:r>
              <a:rPr lang="en-IN" sz="1800" dirty="0"/>
              <a:t>check_before_save( )</a:t>
            </a:r>
          </a:p>
          <a:p>
            <a:pPr algn="just"/>
            <a:r>
              <a:rPr lang="en-IN" sz="1800" dirty="0"/>
              <a:t>Adjust_numbers( )</a:t>
            </a:r>
          </a:p>
          <a:p>
            <a:pPr algn="just"/>
            <a:r>
              <a:rPr lang="en-IN" sz="1800" dirty="0"/>
              <a:t>Save( )</a:t>
            </a:r>
          </a:p>
        </p:txBody>
      </p:sp>
      <p:sp>
        <p:nvSpPr>
          <p:cNvPr id="13" name="TextBox 32"/>
          <p:cNvSpPr txBox="1"/>
          <p:nvPr/>
        </p:nvSpPr>
        <p:spPr>
          <a:xfrm>
            <a:off x="1944132" y="3919466"/>
            <a:ext cx="2710120" cy="400110"/>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b="1" kern="0" dirty="0">
                <a:latin typeface="Arial" pitchFamily="34" charset="0"/>
                <a:cs typeface="Arial" pitchFamily="34" charset="0"/>
              </a:rPr>
              <a:t>Commit Entities</a:t>
            </a:r>
          </a:p>
        </p:txBody>
      </p:sp>
      <p:sp>
        <p:nvSpPr>
          <p:cNvPr id="17" name="TextBox 31"/>
          <p:cNvSpPr txBox="1"/>
          <p:nvPr/>
        </p:nvSpPr>
        <p:spPr>
          <a:xfrm>
            <a:off x="1989956" y="1615210"/>
            <a:ext cx="6696744"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dirty="0"/>
              <a:t>MODIFY ENTITIES OF </a:t>
            </a:r>
            <a:r>
              <a:rPr lang="en-IN" sz="1800" i="1" dirty="0"/>
              <a:t>RootEntityName</a:t>
            </a:r>
          </a:p>
          <a:p>
            <a:r>
              <a:rPr lang="en-IN" sz="1800" dirty="0"/>
              <a:t>ENTITY EntityAliasName</a:t>
            </a:r>
          </a:p>
          <a:p>
            <a:r>
              <a:rPr lang="en-IN" sz="1800" dirty="0"/>
              <a:t>[ CREATE FROM  it_instance_c ]</a:t>
            </a:r>
          </a:p>
          <a:p>
            <a:r>
              <a:rPr lang="en-IN" sz="1800" dirty="0"/>
              <a:t>[ UPDATE FROM it_instance_u ]</a:t>
            </a:r>
          </a:p>
          <a:p>
            <a:r>
              <a:rPr lang="en-IN" sz="1800" dirty="0"/>
              <a:t>[ DELETE FROM it_instance_d ]</a:t>
            </a:r>
          </a:p>
          <a:p>
            <a:r>
              <a:rPr lang="en-IN" sz="1800" dirty="0"/>
              <a:t>[ CREATE BY \AssociationName FROM it_instance_cba ]</a:t>
            </a:r>
          </a:p>
          <a:p>
            <a:r>
              <a:rPr lang="en-IN" sz="1800" dirty="0"/>
              <a:t>[ RESULT et_result_tab ] [ FAILED failed ] [ REPORTED response ] [ MAPPED mapped ]</a:t>
            </a:r>
          </a:p>
        </p:txBody>
      </p:sp>
    </p:spTree>
    <p:extLst>
      <p:ext uri="{BB962C8B-B14F-4D97-AF65-F5344CB8AC3E}">
        <p14:creationId xmlns:p14="http://schemas.microsoft.com/office/powerpoint/2010/main" val="815318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Day 9</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58308" y="1484784"/>
            <a:ext cx="5472608"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t>Add custom UI to Fiori Elements</a:t>
            </a:r>
          </a:p>
          <a:p>
            <a:pPr marL="285750" indent="-285750">
              <a:buFont typeface="Arial" panose="020B0604020202020204" pitchFamily="34" charset="0"/>
              <a:buChar char="•"/>
            </a:pPr>
            <a:r>
              <a:rPr lang="en-US" sz="1800" dirty="0"/>
              <a:t>Understanding Class pools</a:t>
            </a:r>
          </a:p>
          <a:p>
            <a:r>
              <a:rPr lang="en-US" sz="1800" dirty="0"/>
              <a:t>--break</a:t>
            </a:r>
          </a:p>
          <a:p>
            <a:pPr marL="285750" indent="-285750">
              <a:buFont typeface="Arial" panose="020B0604020202020204" pitchFamily="34" charset="0"/>
              <a:buChar char="•"/>
            </a:pPr>
            <a:r>
              <a:rPr lang="en-US" sz="1800" dirty="0"/>
              <a:t>Behavior Definition</a:t>
            </a:r>
          </a:p>
          <a:p>
            <a:pPr marL="285750" indent="-285750">
              <a:buFont typeface="Arial" panose="020B0604020202020204" pitchFamily="34" charset="0"/>
              <a:buChar char="•"/>
            </a:pPr>
            <a:r>
              <a:rPr lang="en-US" sz="1800" dirty="0"/>
              <a:t>Build CURD App</a:t>
            </a:r>
          </a:p>
          <a:p>
            <a:pPr marL="285750" indent="-285750">
              <a:buFont typeface="Arial" panose="020B0604020202020204" pitchFamily="34" charset="0"/>
              <a:buChar char="•"/>
            </a:pPr>
            <a:r>
              <a:rPr lang="en-US" sz="1800" dirty="0"/>
              <a:t>Enable Draft</a:t>
            </a:r>
          </a:p>
          <a:p>
            <a:r>
              <a:rPr lang="en-US" sz="1800" dirty="0"/>
              <a:t>--break</a:t>
            </a:r>
          </a:p>
          <a:p>
            <a:pPr marL="285750" indent="-285750">
              <a:buFont typeface="Arial" panose="020B0604020202020204" pitchFamily="34" charset="0"/>
              <a:buChar char="•"/>
            </a:pPr>
            <a:r>
              <a:rPr lang="en-US" sz="1800" dirty="0"/>
              <a:t>Behavior pool</a:t>
            </a:r>
          </a:p>
          <a:p>
            <a:pPr marL="285750" indent="-285750">
              <a:buFont typeface="Arial" panose="020B0604020202020204" pitchFamily="34" charset="0"/>
              <a:buChar char="•"/>
            </a:pPr>
            <a:r>
              <a:rPr lang="en-US" sz="1800" dirty="0"/>
              <a:t>Introduction to EML</a:t>
            </a:r>
          </a:p>
          <a:p>
            <a:pPr marL="285750" indent="-285750">
              <a:buFont typeface="Arial" panose="020B0604020202020204" pitchFamily="34" charset="0"/>
              <a:buChar char="•"/>
            </a:pPr>
            <a:r>
              <a:rPr lang="en-US" sz="1800" dirty="0"/>
              <a:t>Adding Actions</a:t>
            </a:r>
          </a:p>
          <a:p>
            <a:pPr marL="285750" indent="-285750">
              <a:buFont typeface="Arial" panose="020B0604020202020204" pitchFamily="34" charset="0"/>
              <a:buChar char="•"/>
            </a:pPr>
            <a:r>
              <a:rPr lang="en-US" sz="1800" dirty="0"/>
              <a:t>Provide determinations and validations</a:t>
            </a:r>
          </a:p>
          <a:p>
            <a:pPr marL="285750" indent="-285750">
              <a:buFont typeface="Arial" panose="020B0604020202020204" pitchFamily="34" charset="0"/>
              <a:buChar char="•"/>
            </a:pPr>
            <a:r>
              <a:rPr lang="en-US" sz="1800" dirty="0"/>
              <a:t>Side Effects</a:t>
            </a:r>
          </a:p>
          <a:p>
            <a:pPr marL="285750" indent="-285750">
              <a:buFont typeface="Arial" panose="020B0604020202020204" pitchFamily="34" charset="0"/>
              <a:buChar char="•"/>
            </a:pPr>
            <a:r>
              <a:rPr lang="en-US" sz="1800" dirty="0"/>
              <a:t>Authorizations</a:t>
            </a:r>
          </a:p>
        </p:txBody>
      </p:sp>
    </p:spTree>
    <p:extLst>
      <p:ext uri="{BB962C8B-B14F-4D97-AF65-F5344CB8AC3E}">
        <p14:creationId xmlns:p14="http://schemas.microsoft.com/office/powerpoint/2010/main" val="367998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34"/>
          <p:cNvSpPr txBox="1"/>
          <p:nvPr/>
        </p:nvSpPr>
        <p:spPr>
          <a:xfrm>
            <a:off x="693812" y="849486"/>
            <a:ext cx="954107" cy="923330"/>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5400" b="1" dirty="0">
                <a:solidFill>
                  <a:schemeClr val="accent2"/>
                </a:solidFill>
                <a:latin typeface="Arial" pitchFamily="34" charset="0"/>
                <a:cs typeface="Arial" pitchFamily="34" charset="0"/>
              </a:rPr>
              <a:t>03</a:t>
            </a:r>
          </a:p>
        </p:txBody>
      </p:sp>
      <p:sp>
        <p:nvSpPr>
          <p:cNvPr id="7" name="TextBox 35"/>
          <p:cNvSpPr txBox="1"/>
          <p:nvPr/>
        </p:nvSpPr>
        <p:spPr>
          <a:xfrm>
            <a:off x="1629916" y="1381969"/>
            <a:ext cx="8829860" cy="480131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a:t>All operations that do not need to change the data of an entity are carried out by READ Data.</a:t>
            </a:r>
          </a:p>
          <a:p>
            <a:pPr algn="just"/>
            <a:r>
              <a:rPr lang="en-US" sz="1800" dirty="0"/>
              <a:t>There 2 types of Read</a:t>
            </a:r>
          </a:p>
          <a:p>
            <a:pPr marL="457200" indent="-457200" algn="just">
              <a:buAutoNum type="arabicPeriod"/>
            </a:pPr>
            <a:r>
              <a:rPr lang="en-US" sz="1800" dirty="0"/>
              <a:t>Read Entity by Key </a:t>
            </a:r>
          </a:p>
          <a:p>
            <a:pPr marL="457200" indent="-457200" algn="just">
              <a:buAutoNum type="arabicPeriod"/>
            </a:pPr>
            <a:r>
              <a:rPr lang="en-US" sz="1800" dirty="0"/>
              <a:t>Read Access to child (association) by parent key</a:t>
            </a:r>
          </a:p>
          <a:p>
            <a:pPr algn="just"/>
            <a:endParaRPr lang="en-US" sz="1800" dirty="0"/>
          </a:p>
          <a:p>
            <a:pPr algn="just"/>
            <a:r>
              <a:rPr lang="en-IN" sz="1800" dirty="0"/>
              <a:t>Read Statement always returns the RESULT and you must specify target variable. We can also read the associated entity data using </a:t>
            </a:r>
            <a:r>
              <a:rPr lang="en-IN" sz="1800" b="1" dirty="0"/>
              <a:t>BY \asso_name FROM it_table </a:t>
            </a:r>
            <a:r>
              <a:rPr lang="en-IN" sz="1800" dirty="0"/>
              <a:t>syntax.</a:t>
            </a:r>
          </a:p>
          <a:p>
            <a:pPr algn="just"/>
            <a:r>
              <a:rPr lang="en-IN" sz="1800" dirty="0"/>
              <a:t>The result of associated data with come in another internal table </a:t>
            </a:r>
            <a:r>
              <a:rPr lang="en-IN" sz="1800" b="1" dirty="0"/>
              <a:t>LINK tab_name, </a:t>
            </a:r>
            <a:r>
              <a:rPr lang="en-IN" sz="1800" dirty="0"/>
              <a:t>it will always contain the key value pair</a:t>
            </a:r>
            <a:r>
              <a:rPr lang="en-IN" sz="1800" b="1" dirty="0"/>
              <a:t>.</a:t>
            </a:r>
          </a:p>
          <a:p>
            <a:pPr algn="just"/>
            <a:r>
              <a:rPr lang="en-IN" sz="1800" dirty="0"/>
              <a:t>READ ENTITIES OF </a:t>
            </a:r>
            <a:r>
              <a:rPr lang="en-IN" sz="1800" b="1" dirty="0"/>
              <a:t>RootEntityName</a:t>
            </a:r>
          </a:p>
          <a:p>
            <a:pPr algn="just"/>
            <a:r>
              <a:rPr lang="en-IN" sz="1800" dirty="0"/>
              <a:t>ENTITY </a:t>
            </a:r>
            <a:r>
              <a:rPr lang="en-IN" sz="1800" b="1" dirty="0"/>
              <a:t>EntityAlias </a:t>
            </a:r>
            <a:r>
              <a:rPr lang="en-IN" sz="1800" dirty="0"/>
              <a:t>FROM it_read_condition</a:t>
            </a:r>
          </a:p>
          <a:p>
            <a:pPr algn="just"/>
            <a:r>
              <a:rPr lang="en-IN" sz="1800" dirty="0"/>
              <a:t>RESULT et_result</a:t>
            </a:r>
          </a:p>
          <a:p>
            <a:pPr algn="just"/>
            <a:r>
              <a:rPr lang="en-IN" sz="1800" dirty="0"/>
              <a:t>BY \asso_name FROM it_read_rba</a:t>
            </a:r>
          </a:p>
          <a:p>
            <a:pPr algn="just"/>
            <a:r>
              <a:rPr lang="en-IN" sz="1800" dirty="0"/>
              <a:t>RESULT et_res_rba</a:t>
            </a:r>
          </a:p>
          <a:p>
            <a:pPr algn="just"/>
            <a:r>
              <a:rPr lang="en-IN" sz="1800" dirty="0"/>
              <a:t>LINK et_link_keys</a:t>
            </a:r>
          </a:p>
          <a:p>
            <a:pPr algn="just"/>
            <a:r>
              <a:rPr lang="en-IN" sz="1800" dirty="0"/>
              <a:t>ENTITY </a:t>
            </a:r>
            <a:r>
              <a:rPr lang="en-IN" sz="1800" b="1" dirty="0"/>
              <a:t>EntityAlias </a:t>
            </a:r>
            <a:r>
              <a:rPr lang="en-IN" sz="1800" dirty="0"/>
              <a:t>FROM it_ins_2…. [ FAILED failed ] [REPORTED reported]</a:t>
            </a:r>
            <a:endParaRPr lang="en-US" sz="1800" dirty="0"/>
          </a:p>
          <a:p>
            <a:pPr algn="just"/>
            <a:endParaRPr lang="en-US" sz="1800" kern="0" dirty="0">
              <a:latin typeface="Arial" pitchFamily="34" charset="0"/>
              <a:cs typeface="Arial" pitchFamily="34" charset="0"/>
            </a:endParaRPr>
          </a:p>
        </p:txBody>
      </p:sp>
      <p:sp>
        <p:nvSpPr>
          <p:cNvPr id="8" name="TextBox 36"/>
          <p:cNvSpPr txBox="1"/>
          <p:nvPr/>
        </p:nvSpPr>
        <p:spPr>
          <a:xfrm>
            <a:off x="1629916" y="894289"/>
            <a:ext cx="2710120" cy="400110"/>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b="1" kern="0" dirty="0">
                <a:latin typeface="Arial" pitchFamily="34" charset="0"/>
                <a:cs typeface="Arial" pitchFamily="34" charset="0"/>
              </a:rPr>
              <a:t>Read the Data</a:t>
            </a:r>
          </a:p>
        </p:txBody>
      </p:sp>
    </p:spTree>
    <p:extLst>
      <p:ext uri="{BB962C8B-B14F-4D97-AF65-F5344CB8AC3E}">
        <p14:creationId xmlns:p14="http://schemas.microsoft.com/office/powerpoint/2010/main" val="250783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fade">
                                      <p:cBhvr>
                                        <p:cTn id="58" dur="1000"/>
                                        <p:tgtEl>
                                          <p:spTgt spid="7">
                                            <p:txEl>
                                              <p:pRg st="8" end="8"/>
                                            </p:txEl>
                                          </p:spTgt>
                                        </p:tgtEl>
                                      </p:cBhvr>
                                    </p:animEffect>
                                    <p:anim calcmode="lin" valueType="num">
                                      <p:cBhvr>
                                        <p:cTn id="5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10" end="10"/>
                                            </p:txEl>
                                          </p:spTgt>
                                        </p:tgtEl>
                                        <p:attrNameLst>
                                          <p:attrName>style.visibility</p:attrName>
                                        </p:attrNameLst>
                                      </p:cBhvr>
                                      <p:to>
                                        <p:strVal val="visible"/>
                                      </p:to>
                                    </p:set>
                                    <p:animEffect transition="in" filter="fade">
                                      <p:cBhvr>
                                        <p:cTn id="68" dur="1000"/>
                                        <p:tgtEl>
                                          <p:spTgt spid="7">
                                            <p:txEl>
                                              <p:pRg st="10" end="10"/>
                                            </p:txEl>
                                          </p:spTgt>
                                        </p:tgtEl>
                                      </p:cBhvr>
                                    </p:animEffect>
                                    <p:anim calcmode="lin" valueType="num">
                                      <p:cBhvr>
                                        <p:cTn id="6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Effect transition="in" filter="fade">
                                      <p:cBhvr>
                                        <p:cTn id="73" dur="1000"/>
                                        <p:tgtEl>
                                          <p:spTgt spid="7">
                                            <p:txEl>
                                              <p:pRg st="11" end="11"/>
                                            </p:txEl>
                                          </p:spTgt>
                                        </p:tgtEl>
                                      </p:cBhvr>
                                    </p:animEffect>
                                    <p:anim calcmode="lin" valueType="num">
                                      <p:cBhvr>
                                        <p:cTn id="7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2" end="12"/>
                                            </p:txEl>
                                          </p:spTgt>
                                        </p:tgtEl>
                                        <p:attrNameLst>
                                          <p:attrName>style.visibility</p:attrName>
                                        </p:attrNameLst>
                                      </p:cBhvr>
                                      <p:to>
                                        <p:strVal val="visible"/>
                                      </p:to>
                                    </p:set>
                                    <p:animEffect transition="in" filter="fade">
                                      <p:cBhvr>
                                        <p:cTn id="78" dur="1000"/>
                                        <p:tgtEl>
                                          <p:spTgt spid="7">
                                            <p:txEl>
                                              <p:pRg st="12" end="12"/>
                                            </p:txEl>
                                          </p:spTgt>
                                        </p:tgtEl>
                                      </p:cBhvr>
                                    </p:animEffect>
                                    <p:anim calcmode="lin" valueType="num">
                                      <p:cBhvr>
                                        <p:cTn id="7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Effect transition="in" filter="fade">
                                      <p:cBhvr>
                                        <p:cTn id="83" dur="1000"/>
                                        <p:tgtEl>
                                          <p:spTgt spid="7">
                                            <p:txEl>
                                              <p:pRg st="13" end="13"/>
                                            </p:txEl>
                                          </p:spTgt>
                                        </p:tgtEl>
                                      </p:cBhvr>
                                    </p:animEffect>
                                    <p:anim calcmode="lin" valueType="num">
                                      <p:cBhvr>
                                        <p:cTn id="8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Rule for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48073" y="836712"/>
            <a:ext cx="10732605" cy="2031325"/>
          </a:xfrm>
          <a:prstGeom prst="rect">
            <a:avLst/>
          </a:prstGeom>
          <a:noFill/>
        </p:spPr>
        <p:txBody>
          <a:bodyPr wrap="square" rtlCol="0">
            <a:spAutoFit/>
          </a:bodyPr>
          <a:lstStyle/>
          <a:p>
            <a:pPr algn="just"/>
            <a:r>
              <a:rPr lang="en-US" sz="1800" dirty="0"/>
              <a:t>In addition to the data we also have a compiler generated field in input and output results called %control, this field is responsible to inform the RESTful framework that, which are all the fields we would like to send to DB while creation or update while updating. Also while read we can specify the same to avoid reading everything.</a:t>
            </a:r>
          </a:p>
          <a:p>
            <a:endParaRPr lang="en-US" sz="1800" dirty="0"/>
          </a:p>
          <a:p>
            <a:endParaRPr lang="en-US" sz="1800" dirty="0"/>
          </a:p>
          <a:p>
            <a:r>
              <a:rPr lang="en-US" sz="1800" dirty="0"/>
              <a:t>We can also see the complete BO structure in BO Explorer using keyboard shortcut :-</a:t>
            </a:r>
          </a:p>
          <a:p>
            <a:r>
              <a:rPr lang="en-US" sz="1800" dirty="0"/>
              <a:t>Alt+Shift+W</a:t>
            </a:r>
            <a:endParaRPr lang="en-IN" sz="1800" dirty="0"/>
          </a:p>
        </p:txBody>
      </p:sp>
      <p:pic>
        <p:nvPicPr>
          <p:cNvPr id="1026" name="Picture 2" descr="Design Rules Available for PCB Layout in Altium Designer | Altium Designer  21 User Manual |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15" y="2842705"/>
            <a:ext cx="6052719" cy="369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062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93812" y="899721"/>
            <a:ext cx="10414891" cy="707886"/>
          </a:xfrm>
          <a:prstGeom prst="rect">
            <a:avLst/>
          </a:prstGeom>
          <a:noFill/>
        </p:spPr>
        <p:txBody>
          <a:bodyPr wrap="square" rtlCol="0">
            <a:spAutoFit/>
          </a:bodyPr>
          <a:lstStyle/>
          <a:p>
            <a:pPr algn="just"/>
            <a:r>
              <a:rPr lang="en-US" sz="2000" dirty="0"/>
              <a:t>Exercise </a:t>
            </a:r>
          </a:p>
          <a:p>
            <a:pPr algn="just"/>
            <a:r>
              <a:rPr lang="en-US" sz="2000" dirty="0">
                <a:hlinkClick r:id="rId3"/>
              </a:rPr>
              <a:t>ZATS_00_EML_Learning </a:t>
            </a:r>
            <a:endParaRPr lang="en-US" sz="2000" dirty="0"/>
          </a:p>
        </p:txBody>
      </p:sp>
      <p:pic>
        <p:nvPicPr>
          <p:cNvPr id="2" name="Picture 1"/>
          <p:cNvPicPr>
            <a:picLocks noChangeAspect="1"/>
          </p:cNvPicPr>
          <p:nvPr/>
        </p:nvPicPr>
        <p:blipFill>
          <a:blip r:embed="rId4"/>
          <a:stretch>
            <a:fillRect/>
          </a:stretch>
        </p:blipFill>
        <p:spPr>
          <a:xfrm>
            <a:off x="4164300" y="1086950"/>
            <a:ext cx="7380952" cy="4819048"/>
          </a:xfrm>
          <a:prstGeom prst="rect">
            <a:avLst/>
          </a:prstGeom>
        </p:spPr>
      </p:pic>
    </p:spTree>
    <p:extLst>
      <p:ext uri="{BB962C8B-B14F-4D97-AF65-F5344CB8AC3E}">
        <p14:creationId xmlns:p14="http://schemas.microsoft.com/office/powerpoint/2010/main" val="275522661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45E4BB-76AA-66AD-4B01-3BA8D367FE2D}"/>
              </a:ext>
            </a:extLst>
          </p:cNvPr>
          <p:cNvSpPr/>
          <p:nvPr/>
        </p:nvSpPr>
        <p:spPr>
          <a:xfrm>
            <a:off x="1406905" y="26622"/>
            <a:ext cx="1944216" cy="15121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Calculator</a:t>
            </a:r>
          </a:p>
          <a:p>
            <a:pPr algn="ctr"/>
            <a:r>
              <a:rPr lang="en-US" dirty="0"/>
              <a:t>3</a:t>
            </a:r>
            <a:r>
              <a:rPr lang="en-US" baseline="30000" dirty="0"/>
              <a:t>rd</a:t>
            </a:r>
            <a:r>
              <a:rPr lang="en-US" dirty="0"/>
              <a:t> – 6</a:t>
            </a:r>
            <a:r>
              <a:rPr lang="en-US" baseline="30000" dirty="0"/>
              <a:t>th</a:t>
            </a:r>
            <a:endParaRPr lang="en-US" dirty="0"/>
          </a:p>
          <a:p>
            <a:pPr algn="ctr"/>
            <a:r>
              <a:rPr lang="en-US" sz="1600" dirty="0"/>
              <a:t>Addition, subtraction</a:t>
            </a:r>
          </a:p>
        </p:txBody>
      </p:sp>
      <p:sp>
        <p:nvSpPr>
          <p:cNvPr id="5" name="Rectangle 4">
            <a:extLst>
              <a:ext uri="{FF2B5EF4-FFF2-40B4-BE49-F238E27FC236}">
                <a16:creationId xmlns:a16="http://schemas.microsoft.com/office/drawing/2014/main" id="{F9C05132-8DF8-EC3E-F54C-43CDABB89953}"/>
              </a:ext>
            </a:extLst>
          </p:cNvPr>
          <p:cNvSpPr/>
          <p:nvPr/>
        </p:nvSpPr>
        <p:spPr>
          <a:xfrm>
            <a:off x="8073334" y="188640"/>
            <a:ext cx="1944216" cy="15121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Calculator</a:t>
            </a:r>
          </a:p>
          <a:p>
            <a:pPr algn="ctr"/>
            <a:r>
              <a:rPr lang="en-US" sz="1600" dirty="0"/>
              <a:t>7 and above</a:t>
            </a:r>
          </a:p>
          <a:p>
            <a:pPr algn="ctr"/>
            <a:r>
              <a:rPr lang="en-US" sz="1600" dirty="0"/>
              <a:t>Addition, multiplication, division</a:t>
            </a:r>
          </a:p>
        </p:txBody>
      </p:sp>
      <p:sp>
        <p:nvSpPr>
          <p:cNvPr id="6" name="Rectangle 5">
            <a:extLst>
              <a:ext uri="{FF2B5EF4-FFF2-40B4-BE49-F238E27FC236}">
                <a16:creationId xmlns:a16="http://schemas.microsoft.com/office/drawing/2014/main" id="{96F25A2C-D109-4162-A82B-E128AB04B25A}"/>
              </a:ext>
            </a:extLst>
          </p:cNvPr>
          <p:cNvSpPr/>
          <p:nvPr/>
        </p:nvSpPr>
        <p:spPr>
          <a:xfrm>
            <a:off x="5014292" y="4725144"/>
            <a:ext cx="1728192" cy="165618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1 2 3</a:t>
            </a:r>
          </a:p>
          <a:p>
            <a:pPr algn="ctr"/>
            <a:r>
              <a:rPr lang="en-US" dirty="0"/>
              <a:t>4 5 6</a:t>
            </a:r>
          </a:p>
          <a:p>
            <a:pPr algn="ctr"/>
            <a:r>
              <a:rPr lang="en-US" dirty="0"/>
              <a:t>7 8 9 </a:t>
            </a:r>
          </a:p>
          <a:p>
            <a:pPr algn="ctr"/>
            <a:r>
              <a:rPr lang="en-US" dirty="0"/>
              <a:t>0 $</a:t>
            </a:r>
          </a:p>
        </p:txBody>
      </p:sp>
      <p:sp>
        <p:nvSpPr>
          <p:cNvPr id="7" name="Rectangle: Rounded Corners 6">
            <a:extLst>
              <a:ext uri="{FF2B5EF4-FFF2-40B4-BE49-F238E27FC236}">
                <a16:creationId xmlns:a16="http://schemas.microsoft.com/office/drawing/2014/main" id="{05B6F739-AABA-73A2-F123-7E612CDCCC59}"/>
              </a:ext>
            </a:extLst>
          </p:cNvPr>
          <p:cNvSpPr/>
          <p:nvPr/>
        </p:nvSpPr>
        <p:spPr>
          <a:xfrm>
            <a:off x="4835570" y="4221088"/>
            <a:ext cx="2088232" cy="504056"/>
          </a:xfrm>
          <a:prstGeom prst="roundRect">
            <a:avLst/>
          </a:prstGeom>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E63EC46-3872-F37E-9FEF-B3A5C0DF37EF}"/>
              </a:ext>
            </a:extLst>
          </p:cNvPr>
          <p:cNvSpPr/>
          <p:nvPr/>
        </p:nvSpPr>
        <p:spPr>
          <a:xfrm>
            <a:off x="6310436" y="4869160"/>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Rectangle: Rounded Corners 10">
            <a:extLst>
              <a:ext uri="{FF2B5EF4-FFF2-40B4-BE49-F238E27FC236}">
                <a16:creationId xmlns:a16="http://schemas.microsoft.com/office/drawing/2014/main" id="{6DD57650-48D2-7863-CCB6-C735DC06B827}"/>
              </a:ext>
            </a:extLst>
          </p:cNvPr>
          <p:cNvSpPr/>
          <p:nvPr/>
        </p:nvSpPr>
        <p:spPr>
          <a:xfrm>
            <a:off x="6310436" y="5265204"/>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Rectangle: Rounded Corners 11">
            <a:extLst>
              <a:ext uri="{FF2B5EF4-FFF2-40B4-BE49-F238E27FC236}">
                <a16:creationId xmlns:a16="http://schemas.microsoft.com/office/drawing/2014/main" id="{94F2E6AE-7AE4-FBD5-0E22-8E5BF3AE536F}"/>
              </a:ext>
            </a:extLst>
          </p:cNvPr>
          <p:cNvSpPr/>
          <p:nvPr/>
        </p:nvSpPr>
        <p:spPr>
          <a:xfrm>
            <a:off x="5150280" y="5297851"/>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Rectangle: Rounded Corners 12">
            <a:extLst>
              <a:ext uri="{FF2B5EF4-FFF2-40B4-BE49-F238E27FC236}">
                <a16:creationId xmlns:a16="http://schemas.microsoft.com/office/drawing/2014/main" id="{AEB8F49A-4845-CE68-C35C-3D16F30DFC03}"/>
              </a:ext>
            </a:extLst>
          </p:cNvPr>
          <p:cNvSpPr/>
          <p:nvPr/>
        </p:nvSpPr>
        <p:spPr>
          <a:xfrm>
            <a:off x="5150281" y="4893786"/>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4" name="Rectangle 13">
            <a:extLst>
              <a:ext uri="{FF2B5EF4-FFF2-40B4-BE49-F238E27FC236}">
                <a16:creationId xmlns:a16="http://schemas.microsoft.com/office/drawing/2014/main" id="{BCC932DB-BBC8-EBB2-1173-4D6E6A0D89E1}"/>
              </a:ext>
            </a:extLst>
          </p:cNvPr>
          <p:cNvSpPr/>
          <p:nvPr/>
        </p:nvSpPr>
        <p:spPr>
          <a:xfrm>
            <a:off x="515090" y="3969060"/>
            <a:ext cx="3456384" cy="50405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Projection</a:t>
            </a:r>
          </a:p>
        </p:txBody>
      </p:sp>
      <p:sp>
        <p:nvSpPr>
          <p:cNvPr id="15" name="Rectangle 14">
            <a:extLst>
              <a:ext uri="{FF2B5EF4-FFF2-40B4-BE49-F238E27FC236}">
                <a16:creationId xmlns:a16="http://schemas.microsoft.com/office/drawing/2014/main" id="{A0F1C200-A833-0560-7134-344C3E1C1FD5}"/>
              </a:ext>
            </a:extLst>
          </p:cNvPr>
          <p:cNvSpPr/>
          <p:nvPr/>
        </p:nvSpPr>
        <p:spPr>
          <a:xfrm>
            <a:off x="7470849" y="3945777"/>
            <a:ext cx="3456384" cy="50405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Projection</a:t>
            </a:r>
          </a:p>
        </p:txBody>
      </p:sp>
      <p:cxnSp>
        <p:nvCxnSpPr>
          <p:cNvPr id="17" name="Connector: Elbow 16">
            <a:extLst>
              <a:ext uri="{FF2B5EF4-FFF2-40B4-BE49-F238E27FC236}">
                <a16:creationId xmlns:a16="http://schemas.microsoft.com/office/drawing/2014/main" id="{C45BBFB6-9142-8241-18B3-8521A6F4C1DF}"/>
              </a:ext>
            </a:extLst>
          </p:cNvPr>
          <p:cNvCxnSpPr>
            <a:stCxn id="6" idx="1"/>
            <a:endCxn id="14" idx="2"/>
          </p:cNvCxnSpPr>
          <p:nvPr/>
        </p:nvCxnSpPr>
        <p:spPr>
          <a:xfrm rot="10800000">
            <a:off x="2243282" y="4473116"/>
            <a:ext cx="2771010" cy="1080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4A913A4-304E-1A98-44F4-990330494602}"/>
              </a:ext>
            </a:extLst>
          </p:cNvPr>
          <p:cNvSpPr/>
          <p:nvPr/>
        </p:nvSpPr>
        <p:spPr>
          <a:xfrm>
            <a:off x="1451839" y="2230143"/>
            <a:ext cx="1728192" cy="165618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1 2 3</a:t>
            </a:r>
          </a:p>
          <a:p>
            <a:pPr algn="ctr"/>
            <a:r>
              <a:rPr lang="en-US" dirty="0"/>
              <a:t>4 5 6</a:t>
            </a:r>
          </a:p>
          <a:p>
            <a:pPr algn="ctr"/>
            <a:r>
              <a:rPr lang="en-US" dirty="0"/>
              <a:t>7 8 9 </a:t>
            </a:r>
          </a:p>
          <a:p>
            <a:pPr algn="ctr"/>
            <a:r>
              <a:rPr lang="en-US" dirty="0"/>
              <a:t>0 $</a:t>
            </a:r>
          </a:p>
        </p:txBody>
      </p:sp>
      <p:sp>
        <p:nvSpPr>
          <p:cNvPr id="19" name="Rectangle: Rounded Corners 18">
            <a:extLst>
              <a:ext uri="{FF2B5EF4-FFF2-40B4-BE49-F238E27FC236}">
                <a16:creationId xmlns:a16="http://schemas.microsoft.com/office/drawing/2014/main" id="{00A78DE5-52A3-6993-CFE9-6B3CB5BD8773}"/>
              </a:ext>
            </a:extLst>
          </p:cNvPr>
          <p:cNvSpPr/>
          <p:nvPr/>
        </p:nvSpPr>
        <p:spPr>
          <a:xfrm>
            <a:off x="1273117" y="1726087"/>
            <a:ext cx="2088232" cy="504056"/>
          </a:xfrm>
          <a:prstGeom prst="roundRect">
            <a:avLst/>
          </a:prstGeom>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833E799-C959-38C6-5B8E-CDE7B9A8BD33}"/>
              </a:ext>
            </a:extLst>
          </p:cNvPr>
          <p:cNvSpPr/>
          <p:nvPr/>
        </p:nvSpPr>
        <p:spPr>
          <a:xfrm>
            <a:off x="2747983" y="2374159"/>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Rectangle: Rounded Corners 20">
            <a:extLst>
              <a:ext uri="{FF2B5EF4-FFF2-40B4-BE49-F238E27FC236}">
                <a16:creationId xmlns:a16="http://schemas.microsoft.com/office/drawing/2014/main" id="{F007A400-89DF-C870-4422-B1698A36406A}"/>
              </a:ext>
            </a:extLst>
          </p:cNvPr>
          <p:cNvSpPr/>
          <p:nvPr/>
        </p:nvSpPr>
        <p:spPr>
          <a:xfrm>
            <a:off x="2747983" y="2770203"/>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5" name="Rectangle 24">
            <a:extLst>
              <a:ext uri="{FF2B5EF4-FFF2-40B4-BE49-F238E27FC236}">
                <a16:creationId xmlns:a16="http://schemas.microsoft.com/office/drawing/2014/main" id="{34B50F68-2BBB-CBAC-801C-4C9BF6BFAEF2}"/>
              </a:ext>
            </a:extLst>
          </p:cNvPr>
          <p:cNvSpPr/>
          <p:nvPr/>
        </p:nvSpPr>
        <p:spPr>
          <a:xfrm>
            <a:off x="8143400" y="2240550"/>
            <a:ext cx="1728192" cy="165618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1 2 3</a:t>
            </a:r>
          </a:p>
          <a:p>
            <a:pPr algn="ctr"/>
            <a:r>
              <a:rPr lang="en-US" dirty="0"/>
              <a:t>4 5 6</a:t>
            </a:r>
          </a:p>
          <a:p>
            <a:pPr algn="ctr"/>
            <a:r>
              <a:rPr lang="en-US" dirty="0"/>
              <a:t>7 8 9 </a:t>
            </a:r>
          </a:p>
          <a:p>
            <a:pPr algn="ctr"/>
            <a:r>
              <a:rPr lang="en-US" dirty="0"/>
              <a:t>0 $</a:t>
            </a:r>
          </a:p>
        </p:txBody>
      </p:sp>
      <p:sp>
        <p:nvSpPr>
          <p:cNvPr id="26" name="Rectangle: Rounded Corners 25">
            <a:extLst>
              <a:ext uri="{FF2B5EF4-FFF2-40B4-BE49-F238E27FC236}">
                <a16:creationId xmlns:a16="http://schemas.microsoft.com/office/drawing/2014/main" id="{F94748CA-2C5D-CA73-3A13-84B8B88ADF71}"/>
              </a:ext>
            </a:extLst>
          </p:cNvPr>
          <p:cNvSpPr/>
          <p:nvPr/>
        </p:nvSpPr>
        <p:spPr>
          <a:xfrm>
            <a:off x="7964678" y="1736494"/>
            <a:ext cx="2088232" cy="504056"/>
          </a:xfrm>
          <a:prstGeom prst="roundRect">
            <a:avLst/>
          </a:prstGeom>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E3797BD-48B5-D2A4-2150-2BAAC2D57751}"/>
              </a:ext>
            </a:extLst>
          </p:cNvPr>
          <p:cNvSpPr/>
          <p:nvPr/>
        </p:nvSpPr>
        <p:spPr>
          <a:xfrm>
            <a:off x="9439544" y="2384566"/>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1" name="Rectangle: Rounded Corners 30">
            <a:extLst>
              <a:ext uri="{FF2B5EF4-FFF2-40B4-BE49-F238E27FC236}">
                <a16:creationId xmlns:a16="http://schemas.microsoft.com/office/drawing/2014/main" id="{4720446F-6C7F-BEB8-DA7D-77D962E7B7A4}"/>
              </a:ext>
            </a:extLst>
          </p:cNvPr>
          <p:cNvSpPr/>
          <p:nvPr/>
        </p:nvSpPr>
        <p:spPr>
          <a:xfrm>
            <a:off x="8221903" y="2814364"/>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2" name="Rectangle: Rounded Corners 31">
            <a:extLst>
              <a:ext uri="{FF2B5EF4-FFF2-40B4-BE49-F238E27FC236}">
                <a16:creationId xmlns:a16="http://schemas.microsoft.com/office/drawing/2014/main" id="{B34C8FA7-6C26-374C-2D73-AE72DA8C3291}"/>
              </a:ext>
            </a:extLst>
          </p:cNvPr>
          <p:cNvSpPr/>
          <p:nvPr/>
        </p:nvSpPr>
        <p:spPr>
          <a:xfrm>
            <a:off x="8221904" y="2410299"/>
            <a:ext cx="341389" cy="28803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4" name="Connector: Elbow 33">
            <a:extLst>
              <a:ext uri="{FF2B5EF4-FFF2-40B4-BE49-F238E27FC236}">
                <a16:creationId xmlns:a16="http://schemas.microsoft.com/office/drawing/2014/main" id="{21DED0B6-8AC5-C6A9-9CD9-C9EBDEFE13A0}"/>
              </a:ext>
            </a:extLst>
          </p:cNvPr>
          <p:cNvCxnSpPr>
            <a:stCxn id="6" idx="3"/>
            <a:endCxn id="15" idx="2"/>
          </p:cNvCxnSpPr>
          <p:nvPr/>
        </p:nvCxnSpPr>
        <p:spPr>
          <a:xfrm flipV="1">
            <a:off x="6742484" y="4449833"/>
            <a:ext cx="2456557" cy="11034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808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668" y="107334"/>
            <a:ext cx="10969943" cy="711081"/>
          </a:xfrm>
        </p:spPr>
        <p:txBody>
          <a:bodyPr>
            <a:noAutofit/>
          </a:bodyPr>
          <a:lstStyle/>
          <a:p>
            <a:r>
              <a:rPr lang="en-US" dirty="0">
                <a:latin typeface="Cooper Black" panose="0208090404030B020404" pitchFamily="18" charset="0"/>
              </a:rPr>
              <a:t>Our Demo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3" name="Rounded Rectangle 2"/>
          <p:cNvSpPr/>
          <p:nvPr/>
        </p:nvSpPr>
        <p:spPr>
          <a:xfrm>
            <a:off x="-170284" y="1110752"/>
            <a:ext cx="10781953" cy="54964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tx1"/>
                </a:solidFill>
              </a:rPr>
              <a:t>This demo scenario uses two projections with a different service scope. The resulting apps represent two role-based approaches to managing travels.</a:t>
            </a:r>
          </a:p>
          <a:p>
            <a:pPr algn="just"/>
            <a:endParaRPr lang="en-US" sz="1800" dirty="0">
              <a:solidFill>
                <a:schemeClr val="tx1"/>
              </a:solidFill>
            </a:endParaRPr>
          </a:p>
          <a:p>
            <a:pPr marL="285750" indent="-285750" algn="just">
              <a:buFont typeface="Wingdings" panose="05000000000000000000" pitchFamily="2" charset="2"/>
              <a:buChar char="§"/>
            </a:pPr>
            <a:r>
              <a:rPr lang="en-US" sz="1800" dirty="0">
                <a:solidFill>
                  <a:schemeClr val="tx1"/>
                </a:solidFill>
              </a:rPr>
              <a:t>One business object projection uses the BO characteristics and the operations that are relevant for processing travel data. This resulting UI service serves the role of a data processor. The responsible person can enter the information about travels, bookings into the role-based app for processing travel data. This person needs functionality to create, update and delete entries on all three tiers of the business object. In addition, the action CreateByTravelTemplate is designed to facilitate the creation of new travel entries. The instance-bound action reads the values of the selected entry and creates a new entry based on these values with some deviations for the TravelID and the travel dates.</a:t>
            </a:r>
          </a:p>
          <a:p>
            <a:pPr marL="285750" indent="-285750" algn="just">
              <a:buFont typeface="Wingdings" panose="05000000000000000000" pitchFamily="2" charset="2"/>
              <a:buChar char="§"/>
            </a:pPr>
            <a:endParaRPr lang="en-US" sz="1800" dirty="0">
              <a:solidFill>
                <a:schemeClr val="tx1"/>
              </a:solidFill>
            </a:endParaRPr>
          </a:p>
          <a:p>
            <a:pPr marL="285750" indent="-285750" algn="just">
              <a:buFont typeface="Wingdings" panose="05000000000000000000" pitchFamily="2" charset="2"/>
              <a:buChar char="§"/>
            </a:pPr>
            <a:r>
              <a:rPr lang="en-US" sz="1800" dirty="0">
                <a:solidFill>
                  <a:schemeClr val="tx1"/>
                </a:solidFill>
              </a:rPr>
              <a:t>The other business object projection is the basis for a UI service that contains the functionality that is relevant for an approver. Imagine a person, maybe a manager of a travel agency, that approves the data that was entered by the processor. That means, this person sees the travel information and the corresponding booking data. Based on this data, the approver can either accept or reject the travel. For a minimal scope of fields in the travel entity the approver is enabled to edit the values, for example the BookingFee or the Description. The information about bookings is set to read-only for the approver. The approver is not allowed to change the fields of the booking entity.</a:t>
            </a:r>
          </a:p>
          <a:p>
            <a:pPr algn="just"/>
            <a:endParaRPr lang="en-US" sz="1800" dirty="0">
              <a:solidFill>
                <a:schemeClr val="tx1"/>
              </a:solidFill>
            </a:endParaRPr>
          </a:p>
          <a:p>
            <a:pPr algn="just"/>
            <a:endParaRPr lang="en-US" sz="1800" dirty="0">
              <a:solidFill>
                <a:schemeClr val="tx1"/>
              </a:solidFill>
            </a:endParaRPr>
          </a:p>
          <a:p>
            <a:pPr algn="just"/>
            <a:endParaRPr lang="en-US" sz="1800" dirty="0">
              <a:solidFill>
                <a:schemeClr val="tx1"/>
              </a:solidFill>
            </a:endParaRPr>
          </a:p>
        </p:txBody>
      </p:sp>
      <p:sp>
        <p:nvSpPr>
          <p:cNvPr id="6" name="TextBox 5">
            <a:extLst>
              <a:ext uri="{FF2B5EF4-FFF2-40B4-BE49-F238E27FC236}">
                <a16:creationId xmlns:a16="http://schemas.microsoft.com/office/drawing/2014/main" id="{BB721AB6-43E1-467B-88E6-397DF0F6B2D2}"/>
              </a:ext>
            </a:extLst>
          </p:cNvPr>
          <p:cNvSpPr txBox="1"/>
          <p:nvPr/>
        </p:nvSpPr>
        <p:spPr>
          <a:xfrm>
            <a:off x="10617530" y="3042278"/>
            <a:ext cx="1152128" cy="369332"/>
          </a:xfrm>
          <a:prstGeom prst="rect">
            <a:avLst/>
          </a:prstGeom>
          <a:noFill/>
        </p:spPr>
        <p:txBody>
          <a:bodyPr wrap="square" rtlCol="0">
            <a:spAutoFit/>
          </a:bodyPr>
          <a:lstStyle/>
          <a:p>
            <a:r>
              <a:rPr lang="en-US" sz="1800" b="1" dirty="0"/>
              <a:t>Processor</a:t>
            </a:r>
            <a:endParaRPr lang="en-IN" sz="1800" b="1" dirty="0"/>
          </a:p>
        </p:txBody>
      </p:sp>
      <p:pic>
        <p:nvPicPr>
          <p:cNvPr id="7" name="Picture 2" descr="Free User, Download Free User png images, Free ClipArts on Clipart Library">
            <a:extLst>
              <a:ext uri="{FF2B5EF4-FFF2-40B4-BE49-F238E27FC236}">
                <a16:creationId xmlns:a16="http://schemas.microsoft.com/office/drawing/2014/main" id="{54A2C68F-3B3B-4D2E-93B0-167E3D47D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11669" y="1917165"/>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2A256E-C220-4D96-BE08-291506C3C4EC}"/>
              </a:ext>
            </a:extLst>
          </p:cNvPr>
          <p:cNvSpPr txBox="1"/>
          <p:nvPr/>
        </p:nvSpPr>
        <p:spPr>
          <a:xfrm>
            <a:off x="10648271" y="5447010"/>
            <a:ext cx="1152128" cy="369332"/>
          </a:xfrm>
          <a:prstGeom prst="rect">
            <a:avLst/>
          </a:prstGeom>
          <a:noFill/>
        </p:spPr>
        <p:txBody>
          <a:bodyPr wrap="square" rtlCol="0">
            <a:spAutoFit/>
          </a:bodyPr>
          <a:lstStyle/>
          <a:p>
            <a:r>
              <a:rPr lang="en-US" sz="1800" b="1" dirty="0"/>
              <a:t>Approver</a:t>
            </a:r>
            <a:endParaRPr lang="en-IN" sz="1800" b="1" dirty="0"/>
          </a:p>
        </p:txBody>
      </p:sp>
      <p:pic>
        <p:nvPicPr>
          <p:cNvPr id="9" name="Picture 4" descr="Clipart of manager avatar free image download">
            <a:extLst>
              <a:ext uri="{FF2B5EF4-FFF2-40B4-BE49-F238E27FC236}">
                <a16:creationId xmlns:a16="http://schemas.microsoft.com/office/drawing/2014/main" id="{E9864AC1-5D3F-4C49-92E9-C05732C231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799166" y="4251999"/>
            <a:ext cx="850339" cy="119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188640"/>
            <a:ext cx="10969943" cy="711081"/>
          </a:xfrm>
        </p:spPr>
        <p:txBody>
          <a:bodyPr>
            <a:noAutofit/>
          </a:bodyPr>
          <a:lstStyle/>
          <a:p>
            <a:r>
              <a:rPr lang="en-US" sz="3200" dirty="0">
                <a:latin typeface="Cooper Black" panose="0208090404030B020404" pitchFamily="18" charset="0"/>
              </a:rPr>
              <a:t>Local Types/Classes in ABAP with Global Classes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37CE849F-BD64-4DB2-9A0C-B8566C657077}"/>
              </a:ext>
            </a:extLst>
          </p:cNvPr>
          <p:cNvSpPr txBox="1"/>
          <p:nvPr/>
        </p:nvSpPr>
        <p:spPr>
          <a:xfrm>
            <a:off x="410735" y="896527"/>
            <a:ext cx="11142163" cy="3785652"/>
          </a:xfrm>
          <a:prstGeom prst="rect">
            <a:avLst/>
          </a:prstGeom>
          <a:noFill/>
        </p:spPr>
        <p:txBody>
          <a:bodyPr wrap="square" rtlCol="0">
            <a:spAutoFit/>
          </a:bodyPr>
          <a:lstStyle/>
          <a:p>
            <a:r>
              <a:rPr lang="en-US" sz="2000" dirty="0"/>
              <a:t>Local Types for Global Classes -  Within class pools, as in virtually any other ABAP program, data types, local interfaces, and local classes can be defined to ensure a better structure of the implementation of the global class.</a:t>
            </a:r>
          </a:p>
          <a:p>
            <a:pPr marL="457200" indent="-457200">
              <a:buAutoNum type="arabicPeriod"/>
            </a:pPr>
            <a:endParaRPr lang="en-US" sz="2000" dirty="0"/>
          </a:p>
          <a:p>
            <a:pPr marL="457200" indent="-457200">
              <a:buAutoNum type="arabicPeriod"/>
            </a:pPr>
            <a:r>
              <a:rPr lang="en-US" sz="2000" dirty="0"/>
              <a:t>More number of classes will cause confusion and over-modularization increase the complexity of our design</a:t>
            </a:r>
          </a:p>
          <a:p>
            <a:pPr marL="457200" indent="-457200">
              <a:buAutoNum type="arabicPeriod"/>
            </a:pPr>
            <a:r>
              <a:rPr lang="en-US" sz="2000" dirty="0"/>
              <a:t>More number of global classes, will increase the chance of our code being exposed to reports/classes which we may want to use only a private</a:t>
            </a:r>
          </a:p>
          <a:p>
            <a:pPr marL="457200" indent="-457200" algn="just">
              <a:buAutoNum type="arabicPeriod"/>
            </a:pPr>
            <a:r>
              <a:rPr lang="en-US" sz="2000" dirty="0"/>
              <a:t>Allow a modularized way of designing app but still keeping our code in a single contain, a good balance between number of classes v.s modularization.</a:t>
            </a:r>
          </a:p>
          <a:p>
            <a:pPr marL="457200" indent="-457200">
              <a:buAutoNum type="arabicPeriod"/>
            </a:pPr>
            <a:r>
              <a:rPr lang="en-US" sz="2000" dirty="0"/>
              <a:t>At times we need so many classes for different purpose with very limited no of methods. 2 meh. + 20 classes, Create a class pool would be a good options.</a:t>
            </a:r>
            <a:endParaRPr lang="en-IN" sz="2000" dirty="0"/>
          </a:p>
        </p:txBody>
      </p:sp>
    </p:spTree>
    <p:extLst>
      <p:ext uri="{BB962C8B-B14F-4D97-AF65-F5344CB8AC3E}">
        <p14:creationId xmlns:p14="http://schemas.microsoft.com/office/powerpoint/2010/main" val="276560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57506"/>
            <a:ext cx="10969943" cy="711081"/>
          </a:xfrm>
        </p:spPr>
        <p:txBody>
          <a:bodyPr>
            <a:noAutofit/>
          </a:bodyPr>
          <a:lstStyle/>
          <a:p>
            <a:r>
              <a:rPr lang="en-US" dirty="0">
                <a:latin typeface="Cooper Black" panose="0208090404030B020404" pitchFamily="18" charset="0"/>
              </a:rPr>
              <a:t>Projections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4" name="Picture 3">
            <a:extLst>
              <a:ext uri="{FF2B5EF4-FFF2-40B4-BE49-F238E27FC236}">
                <a16:creationId xmlns:a16="http://schemas.microsoft.com/office/drawing/2014/main" id="{06885F8B-D903-47FD-A0C9-45FDA7C01EE9}"/>
              </a:ext>
            </a:extLst>
          </p:cNvPr>
          <p:cNvPicPr>
            <a:picLocks noChangeAspect="1"/>
          </p:cNvPicPr>
          <p:nvPr/>
        </p:nvPicPr>
        <p:blipFill>
          <a:blip r:embed="rId3"/>
          <a:stretch>
            <a:fillRect/>
          </a:stretch>
        </p:blipFill>
        <p:spPr>
          <a:xfrm>
            <a:off x="1557908" y="908720"/>
            <a:ext cx="8823231" cy="5563449"/>
          </a:xfrm>
          <a:prstGeom prst="rect">
            <a:avLst/>
          </a:prstGeom>
        </p:spPr>
      </p:pic>
    </p:spTree>
    <p:extLst>
      <p:ext uri="{BB962C8B-B14F-4D97-AF65-F5344CB8AC3E}">
        <p14:creationId xmlns:p14="http://schemas.microsoft.com/office/powerpoint/2010/main" val="401511712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E90-0579-4E20-B960-CEBB8EBE57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A2A2DB-BFF3-2B55-0A1F-319A6EE3C024}"/>
              </a:ext>
            </a:extLst>
          </p:cNvPr>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4555A009-8CB5-603E-0C8A-40D64361CB9C}"/>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63F133C2-B4CF-210D-A4F1-54C5D4E3C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5" name="TextBox 4">
            <a:extLst>
              <a:ext uri="{FF2B5EF4-FFF2-40B4-BE49-F238E27FC236}">
                <a16:creationId xmlns:a16="http://schemas.microsoft.com/office/drawing/2014/main" id="{77BF2BA8-6F3B-C26C-6A84-F9EC64963661}"/>
              </a:ext>
            </a:extLst>
          </p:cNvPr>
          <p:cNvSpPr txBox="1"/>
          <p:nvPr/>
        </p:nvSpPr>
        <p:spPr>
          <a:xfrm>
            <a:off x="261764" y="764704"/>
            <a:ext cx="11593288" cy="338554"/>
          </a:xfrm>
          <a:prstGeom prst="rect">
            <a:avLst/>
          </a:prstGeom>
          <a:noFill/>
        </p:spPr>
        <p:txBody>
          <a:bodyPr wrap="square" rtlCol="0">
            <a:spAutoFit/>
          </a:bodyPr>
          <a:lstStyle/>
          <a:p>
            <a:r>
              <a:rPr lang="en-IN" sz="1600" dirty="0"/>
              <a:t>content</a:t>
            </a:r>
          </a:p>
        </p:txBody>
      </p:sp>
    </p:spTree>
    <p:extLst>
      <p:ext uri="{BB962C8B-B14F-4D97-AF65-F5344CB8AC3E}">
        <p14:creationId xmlns:p14="http://schemas.microsoft.com/office/powerpoint/2010/main" val="41936872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Analytic List Page</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TextBox 1">
            <a:extLst>
              <a:ext uri="{FF2B5EF4-FFF2-40B4-BE49-F238E27FC236}">
                <a16:creationId xmlns:a16="http://schemas.microsoft.com/office/drawing/2014/main" id="{122EB5A8-D11B-43B3-BD62-C71ABD1233B4}"/>
              </a:ext>
            </a:extLst>
          </p:cNvPr>
          <p:cNvSpPr txBox="1"/>
          <p:nvPr/>
        </p:nvSpPr>
        <p:spPr>
          <a:xfrm>
            <a:off x="206824" y="840508"/>
            <a:ext cx="11605503" cy="646163"/>
          </a:xfrm>
          <a:prstGeom prst="rect">
            <a:avLst/>
          </a:prstGeom>
          <a:noFill/>
        </p:spPr>
        <p:txBody>
          <a:bodyPr wrap="square" rtlCol="0">
            <a:spAutoFit/>
          </a:bodyPr>
          <a:lstStyle/>
          <a:p>
            <a:pPr defTabSz="914126"/>
            <a:r>
              <a:rPr lang="en-US" sz="1799" dirty="0">
                <a:solidFill>
                  <a:prstClr val="black"/>
                </a:solidFill>
                <a:latin typeface="Calibri"/>
              </a:rPr>
              <a:t>A ALP is used to display analytics as well as line item data in list. We can analyze data distribution across multiple dimensions for our measures. It also allows along with filter bar a special types of filter called </a:t>
            </a:r>
            <a:r>
              <a:rPr lang="en-US" sz="1799" b="1" dirty="0">
                <a:solidFill>
                  <a:prstClr val="black"/>
                </a:solidFill>
                <a:latin typeface="Calibri"/>
              </a:rPr>
              <a:t>visual filter.</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6BE3FD15-9545-41BD-87F7-F0C7BB66BC60}"/>
              </a:ext>
            </a:extLst>
          </p:cNvPr>
          <p:cNvPicPr>
            <a:picLocks noChangeAspect="1"/>
          </p:cNvPicPr>
          <p:nvPr/>
        </p:nvPicPr>
        <p:blipFill>
          <a:blip r:embed="rId3"/>
          <a:stretch>
            <a:fillRect/>
          </a:stretch>
        </p:blipFill>
        <p:spPr>
          <a:xfrm>
            <a:off x="1140524" y="1930309"/>
            <a:ext cx="8836898" cy="4390834"/>
          </a:xfrm>
          <a:prstGeom prst="rect">
            <a:avLst/>
          </a:prstGeom>
        </p:spPr>
      </p:pic>
    </p:spTree>
    <p:extLst>
      <p:ext uri="{BB962C8B-B14F-4D97-AF65-F5344CB8AC3E}">
        <p14:creationId xmlns:p14="http://schemas.microsoft.com/office/powerpoint/2010/main" val="2172632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Class Pool Concept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909836" y="1203542"/>
            <a:ext cx="4533333" cy="3600000"/>
          </a:xfrm>
          <a:prstGeom prst="rect">
            <a:avLst/>
          </a:prstGeom>
        </p:spPr>
      </p:pic>
      <p:cxnSp>
        <p:nvCxnSpPr>
          <p:cNvPr id="15" name="Straight Connector 14"/>
          <p:cNvCxnSpPr/>
          <p:nvPr/>
        </p:nvCxnSpPr>
        <p:spPr>
          <a:xfrm>
            <a:off x="3358108" y="4803542"/>
            <a:ext cx="0" cy="3536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355654" y="5156200"/>
            <a:ext cx="3017520" cy="992"/>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8100" y="942648"/>
            <a:ext cx="4315572" cy="5078640"/>
          </a:xfrm>
          <a:prstGeom prst="rect">
            <a:avLst/>
          </a:prstGeom>
        </p:spPr>
      </p:pic>
      <p:sp>
        <p:nvSpPr>
          <p:cNvPr id="25" name="TextBox 186">
            <a:extLst>
              <a:ext uri="{FF2B5EF4-FFF2-40B4-BE49-F238E27FC236}">
                <a16:creationId xmlns:a16="http://schemas.microsoft.com/office/drawing/2014/main" id="{B4020C96-DCDC-4B12-8888-3A35D1609CCC}"/>
              </a:ext>
            </a:extLst>
          </p:cNvPr>
          <p:cNvSpPr txBox="1"/>
          <p:nvPr/>
        </p:nvSpPr>
        <p:spPr>
          <a:xfrm>
            <a:off x="2001077" y="4869160"/>
            <a:ext cx="1501047"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Global Class</a:t>
            </a:r>
          </a:p>
        </p:txBody>
      </p:sp>
      <p:sp>
        <p:nvSpPr>
          <p:cNvPr id="26" name="TextBox 186">
            <a:extLst>
              <a:ext uri="{FF2B5EF4-FFF2-40B4-BE49-F238E27FC236}">
                <a16:creationId xmlns:a16="http://schemas.microsoft.com/office/drawing/2014/main" id="{B4020C96-DCDC-4B12-8888-3A35D1609CCC}"/>
              </a:ext>
            </a:extLst>
          </p:cNvPr>
          <p:cNvSpPr txBox="1"/>
          <p:nvPr/>
        </p:nvSpPr>
        <p:spPr>
          <a:xfrm>
            <a:off x="7545693" y="6021288"/>
            <a:ext cx="2005103"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Local Types/Class</a:t>
            </a:r>
          </a:p>
        </p:txBody>
      </p:sp>
      <p:sp>
        <p:nvSpPr>
          <p:cNvPr id="27" name="TextBox 186">
            <a:extLst>
              <a:ext uri="{FF2B5EF4-FFF2-40B4-BE49-F238E27FC236}">
                <a16:creationId xmlns:a16="http://schemas.microsoft.com/office/drawing/2014/main" id="{B4020C96-DCDC-4B12-8888-3A35D1609CCC}"/>
              </a:ext>
            </a:extLst>
          </p:cNvPr>
          <p:cNvSpPr txBox="1"/>
          <p:nvPr/>
        </p:nvSpPr>
        <p:spPr>
          <a:xfrm>
            <a:off x="909836" y="5601434"/>
            <a:ext cx="2088232" cy="707886"/>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kern="0" dirty="0">
                <a:cs typeface="Arial" pitchFamily="34" charset="0"/>
              </a:rPr>
              <a:t>Exercise </a:t>
            </a:r>
          </a:p>
          <a:p>
            <a:r>
              <a:rPr lang="en-US" sz="2000" kern="0" dirty="0">
                <a:cs typeface="Arial" pitchFamily="34" charset="0"/>
                <a:hlinkClick r:id="rId5"/>
              </a:rPr>
              <a:t>Class Pool Code</a:t>
            </a:r>
            <a:endParaRPr lang="en-US" sz="2000" kern="0" dirty="0">
              <a:cs typeface="Arial" pitchFamily="34" charset="0"/>
            </a:endParaRPr>
          </a:p>
        </p:txBody>
      </p:sp>
      <p:cxnSp>
        <p:nvCxnSpPr>
          <p:cNvPr id="4" name="Straight Connector 3"/>
          <p:cNvCxnSpPr/>
          <p:nvPr/>
        </p:nvCxnSpPr>
        <p:spPr>
          <a:xfrm>
            <a:off x="909836" y="5526524"/>
            <a:ext cx="4533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525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8" y="51846"/>
            <a:ext cx="10969943" cy="711081"/>
          </a:xfrm>
        </p:spPr>
        <p:txBody>
          <a:bodyPr>
            <a:noAutofit/>
          </a:bodyPr>
          <a:lstStyle/>
          <a:p>
            <a:r>
              <a:rPr lang="en-US" dirty="0">
                <a:latin typeface="Cooper Black" panose="0208090404030B020404" pitchFamily="18" charset="0"/>
              </a:rPr>
              <a:t>Behavior Definition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7" name="Rectangle 6"/>
          <p:cNvSpPr/>
          <p:nvPr/>
        </p:nvSpPr>
        <p:spPr>
          <a:xfrm>
            <a:off x="91449" y="818302"/>
            <a:ext cx="7645211" cy="5355312"/>
          </a:xfrm>
          <a:prstGeom prst="rect">
            <a:avLst/>
          </a:prstGeom>
        </p:spPr>
        <p:txBody>
          <a:bodyPr wrap="square">
            <a:spAutoFit/>
          </a:bodyPr>
          <a:lstStyle/>
          <a:p>
            <a:pPr marL="342900" indent="-342900" algn="just">
              <a:buFont typeface="Arial" panose="020B0604020202020204" pitchFamily="34" charset="0"/>
              <a:buChar char="•"/>
            </a:pPr>
            <a:r>
              <a:rPr lang="en-US" sz="1800" dirty="0"/>
              <a:t>A business object behavior definition (behavior definition for short) is an ABAP Repository object that describes the behavior of a business object in the context of the ABAP RESTful programming model.</a:t>
            </a:r>
          </a:p>
          <a:p>
            <a:pPr marL="342900" indent="-342900" algn="just">
              <a:buFont typeface="Arial" panose="020B0604020202020204" pitchFamily="34" charset="0"/>
              <a:buChar char="•"/>
            </a:pPr>
            <a:r>
              <a:rPr lang="en-US" sz="18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buFont typeface="Arial" panose="020B0604020202020204" pitchFamily="34" charset="0"/>
              <a:buChar char="•"/>
            </a:pPr>
            <a:r>
              <a:rPr lang="en-US" sz="1800" dirty="0"/>
              <a:t>A behavior definition always refers to a CDS data model. This reference results from the name equality with the root entity. This means that a CDS data model must always exist before the behavior definition is created.</a:t>
            </a:r>
          </a:p>
          <a:p>
            <a:pPr marL="342900" indent="-342900" algn="just">
              <a:buFont typeface="Arial" panose="020B0604020202020204" pitchFamily="34" charset="0"/>
              <a:buChar char="•"/>
            </a:pPr>
            <a:r>
              <a:rPr lang="en-US" sz="1800" dirty="0"/>
              <a:t>A behavior definition relies directly on the CDS root entity.</a:t>
            </a:r>
          </a:p>
          <a:p>
            <a:pPr marL="342900" indent="-342900" algn="just">
              <a:buFont typeface="Arial" panose="020B0604020202020204" pitchFamily="34" charset="0"/>
              <a:buChar char="•"/>
            </a:pPr>
            <a:r>
              <a:rPr lang="en-US" sz="1800" dirty="0"/>
              <a:t>One behavior definition refers exactly to one root entity and one CDS root entity has a maximum of one behavior definition (a 0..1 relationship), which also handles all associated (child) entities.</a:t>
            </a:r>
          </a:p>
          <a:p>
            <a:pPr marL="342900" indent="-342900" algn="just">
              <a:buFont typeface="Arial" panose="020B0604020202020204" pitchFamily="34" charset="0"/>
              <a:buChar char="•"/>
            </a:pPr>
            <a:r>
              <a:rPr lang="en-US" sz="18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800" b="1" dirty="0"/>
          </a:p>
        </p:txBody>
      </p:sp>
      <p:pic>
        <p:nvPicPr>
          <p:cNvPr id="2" name="Picture 1">
            <a:extLst>
              <a:ext uri="{FF2B5EF4-FFF2-40B4-BE49-F238E27FC236}">
                <a16:creationId xmlns:a16="http://schemas.microsoft.com/office/drawing/2014/main" id="{B4F0DFAA-E576-455B-A796-6995808877F7}"/>
              </a:ext>
            </a:extLst>
          </p:cNvPr>
          <p:cNvPicPr>
            <a:picLocks noChangeAspect="1"/>
          </p:cNvPicPr>
          <p:nvPr/>
        </p:nvPicPr>
        <p:blipFill>
          <a:blip r:embed="rId3"/>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34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7077" y="125631"/>
            <a:ext cx="10969943" cy="711081"/>
          </a:xfrm>
        </p:spPr>
        <p:txBody>
          <a:bodyPr>
            <a:noAutofit/>
          </a:bodyPr>
          <a:lstStyle/>
          <a:p>
            <a:r>
              <a:rPr lang="en-US" dirty="0">
                <a:latin typeface="Cooper Black" panose="0208090404030B020404" pitchFamily="18" charset="0"/>
              </a:rPr>
              <a:t>Behavior Pool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597077" y="820342"/>
            <a:ext cx="11289230" cy="3139321"/>
          </a:xfrm>
          <a:prstGeom prst="rect">
            <a:avLst/>
          </a:prstGeom>
        </p:spPr>
        <p:txBody>
          <a:bodyPr wrap="square">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63E83260-4D5D-45C4-B3CD-B33C6EB67CA8}"/>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sp>
        <p:nvSpPr>
          <p:cNvPr id="9" name="Rectangle 8">
            <a:extLst>
              <a:ext uri="{FF2B5EF4-FFF2-40B4-BE49-F238E27FC236}">
                <a16:creationId xmlns:a16="http://schemas.microsoft.com/office/drawing/2014/main" id="{EA4AD41E-3D34-41B3-A460-FBC740A05DE6}"/>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Pool</a:t>
            </a:r>
          </a:p>
        </p:txBody>
      </p:sp>
      <p:sp>
        <p:nvSpPr>
          <p:cNvPr id="12" name="Rectangle 11">
            <a:extLst>
              <a:ext uri="{FF2B5EF4-FFF2-40B4-BE49-F238E27FC236}">
                <a16:creationId xmlns:a16="http://schemas.microsoft.com/office/drawing/2014/main" id="{34C9FE71-528F-49E4-B8DC-3EAA7ADE22D0}"/>
              </a:ext>
            </a:extLst>
          </p:cNvPr>
          <p:cNvSpPr/>
          <p:nvPr/>
        </p:nvSpPr>
        <p:spPr>
          <a:xfrm>
            <a:off x="8542684" y="4163471"/>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13" name="Rectangle 12">
            <a:extLst>
              <a:ext uri="{FF2B5EF4-FFF2-40B4-BE49-F238E27FC236}">
                <a16:creationId xmlns:a16="http://schemas.microsoft.com/office/drawing/2014/main" id="{993E2034-FCCB-4BCD-8376-4CADA812368E}"/>
              </a:ext>
            </a:extLst>
          </p:cNvPr>
          <p:cNvSpPr/>
          <p:nvPr/>
        </p:nvSpPr>
        <p:spPr>
          <a:xfrm>
            <a:off x="8542684" y="4882514"/>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14" name="Rectangle 13">
            <a:extLst>
              <a:ext uri="{FF2B5EF4-FFF2-40B4-BE49-F238E27FC236}">
                <a16:creationId xmlns:a16="http://schemas.microsoft.com/office/drawing/2014/main" id="{079454D0-E0A6-43C0-9028-2AC1BAAE6CDE}"/>
              </a:ext>
            </a:extLst>
          </p:cNvPr>
          <p:cNvSpPr/>
          <p:nvPr/>
        </p:nvSpPr>
        <p:spPr>
          <a:xfrm>
            <a:off x="8542684" y="5613919"/>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8" name="Connector: Elbow 7">
            <a:extLst>
              <a:ext uri="{FF2B5EF4-FFF2-40B4-BE49-F238E27FC236}">
                <a16:creationId xmlns:a16="http://schemas.microsoft.com/office/drawing/2014/main" id="{8C23506D-99B2-4B37-88BB-F85F951223CF}"/>
              </a:ext>
            </a:extLst>
          </p:cNvPr>
          <p:cNvCxnSpPr>
            <a:stCxn id="9" idx="3"/>
            <a:endCxn id="12"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5C3A7C-7397-4C19-A4E5-1CE34C6B2FD3}"/>
              </a:ext>
            </a:extLst>
          </p:cNvPr>
          <p:cNvCxnSpPr>
            <a:stCxn id="9" idx="3"/>
            <a:endCxn id="14"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0A4E18-9C0A-4EF0-8A4E-DDECCA85C2BE}"/>
              </a:ext>
            </a:extLst>
          </p:cNvPr>
          <p:cNvCxnSpPr>
            <a:stCxn id="9" idx="3"/>
            <a:endCxn id="13"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74D7BC-0E9B-499E-94BB-A21E1C164E7B}"/>
              </a:ext>
            </a:extLst>
          </p:cNvPr>
          <p:cNvCxnSpPr>
            <a:stCxn id="4" idx="3"/>
            <a:endCxn id="9"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146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Business Object’s Runtime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87945"/>
            <a:ext cx="10614858" cy="1477328"/>
          </a:xfrm>
          <a:prstGeom prst="rect">
            <a:avLst/>
          </a:prstGeom>
        </p:spPr>
        <p:txBody>
          <a:bodyPr wrap="square">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1028" name="Picture 4" descr="https://blogs.sap.com/wp-content/uploads/2019/05/Picture8-3.png"/>
          <p:cNvPicPr>
            <a:picLocks noChangeAspect="1" noChangeArrowheads="1"/>
          </p:cNvPicPr>
          <p:nvPr/>
        </p:nvPicPr>
        <p:blipFill rotWithShape="1">
          <a:blip r:embed="rId3">
            <a:extLst>
              <a:ext uri="{28A0092B-C50C-407E-A947-70E740481C1C}">
                <a14:useLocalDpi xmlns:a14="http://schemas.microsoft.com/office/drawing/2010/main" val="0"/>
              </a:ext>
            </a:extLst>
          </a:blip>
          <a:srcRect r="8889"/>
          <a:stretch/>
        </p:blipFill>
        <p:spPr bwMode="auto">
          <a:xfrm>
            <a:off x="981844" y="2718528"/>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s.sap.com/wp-content/uploads/2019/05/Picture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80" y="2935159"/>
            <a:ext cx="707707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72321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Create of Behavior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3" name="Picture 2"/>
          <p:cNvPicPr>
            <a:picLocks noChangeAspect="1"/>
          </p:cNvPicPr>
          <p:nvPr/>
        </p:nvPicPr>
        <p:blipFill rotWithShape="1">
          <a:blip r:embed="rId4"/>
          <a:srcRect b="1361"/>
          <a:stretch/>
        </p:blipFill>
        <p:spPr>
          <a:xfrm>
            <a:off x="7120255" y="1052736"/>
            <a:ext cx="4672814" cy="4176464"/>
          </a:xfrm>
          <a:prstGeom prst="rect">
            <a:avLst/>
          </a:prstGeom>
        </p:spPr>
      </p:pic>
      <p:sp>
        <p:nvSpPr>
          <p:cNvPr id="6" name="Chevron 5"/>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914085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Behavior Definition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997760"/>
            <a:ext cx="5304762" cy="3752381"/>
          </a:xfrm>
          <a:prstGeom prst="rect">
            <a:avLst/>
          </a:prstGeom>
        </p:spPr>
      </p:pic>
      <p:cxnSp>
        <p:nvCxnSpPr>
          <p:cNvPr id="8" name="Straight Connector 7"/>
          <p:cNvCxnSpPr/>
          <p:nvPr/>
        </p:nvCxnSpPr>
        <p:spPr>
          <a:xfrm>
            <a:off x="741093" y="547287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41093" y="550794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Definition  Code</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741093" y="500240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3680691297"/>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9355</TotalTime>
  <Words>2523</Words>
  <Application>Microsoft Office PowerPoint</Application>
  <PresentationFormat>Custom</PresentationFormat>
  <Paragraphs>274</Paragraphs>
  <Slides>34</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34</vt:i4>
      </vt:variant>
    </vt:vector>
  </HeadingPairs>
  <TitlesOfParts>
    <vt:vector size="47" baseType="lpstr">
      <vt:lpstr>72 Black</vt:lpstr>
      <vt:lpstr>-apple-system</vt:lpstr>
      <vt:lpstr>Arial</vt:lpstr>
      <vt:lpstr>Arial Black</vt:lpstr>
      <vt:lpstr>Calibri</vt:lpstr>
      <vt:lpstr>Cooper Black</vt:lpstr>
      <vt:lpstr>Open Sans</vt:lpstr>
      <vt:lpstr>Segoe UI</vt:lpstr>
      <vt:lpstr>Segoe UI Black</vt:lpstr>
      <vt:lpstr>Wingdings</vt:lpstr>
      <vt:lpstr>Office Theme</vt:lpstr>
      <vt:lpstr>1_Office Theme</vt:lpstr>
      <vt:lpstr>4_Office Theme</vt:lpstr>
      <vt:lpstr>SAP S/4HANA CDS, BTP Full Stack Training Day 9</vt:lpstr>
      <vt:lpstr>Day 9</vt:lpstr>
      <vt:lpstr>Local Types/Classes in ABAP with Global Classes</vt:lpstr>
      <vt:lpstr>Implementing Class Pool Concept</vt:lpstr>
      <vt:lpstr>Behavior Definition  </vt:lpstr>
      <vt:lpstr>Behavior Pool  </vt:lpstr>
      <vt:lpstr>Business Object’s Runtime Implementation</vt:lpstr>
      <vt:lpstr>Create of Behavior Definition</vt:lpstr>
      <vt:lpstr>Implementing Behavior Definition  </vt:lpstr>
      <vt:lpstr>PowerPoint Presentation</vt:lpstr>
      <vt:lpstr>Implementing Create, Update and Delete</vt:lpstr>
      <vt:lpstr>Implementing Create</vt:lpstr>
      <vt:lpstr>Implementing Update</vt:lpstr>
      <vt:lpstr>Implementing Delete</vt:lpstr>
      <vt:lpstr>Action Implementation</vt:lpstr>
      <vt:lpstr>Action Implementation</vt:lpstr>
      <vt:lpstr>Behavior Pool Logic </vt:lpstr>
      <vt:lpstr>What is EML ?</vt:lpstr>
      <vt:lpstr>Syntax of EML</vt:lpstr>
      <vt:lpstr>Syntax of EML</vt:lpstr>
      <vt:lpstr>Rule for EML</vt:lpstr>
      <vt:lpstr>Implementing EML</vt:lpstr>
      <vt:lpstr>Introduction to Managed Scenario </vt:lpstr>
      <vt:lpstr>Use Case for Managed Scenario</vt:lpstr>
      <vt:lpstr>Steps for Build Use Case</vt:lpstr>
      <vt:lpstr>Development flow</vt:lpstr>
      <vt:lpstr>Our new Business Object</vt:lpstr>
      <vt:lpstr>PowerPoint Presentation</vt:lpstr>
      <vt:lpstr>Our Demo Scenario</vt:lpstr>
      <vt:lpstr>Projections</vt:lpstr>
      <vt:lpstr>Title</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247</cp:revision>
  <dcterms:created xsi:type="dcterms:W3CDTF">2013-09-12T13:05:01Z</dcterms:created>
  <dcterms:modified xsi:type="dcterms:W3CDTF">2024-02-08T07:45:59Z</dcterms:modified>
</cp:coreProperties>
</file>