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6" r:id="rId2"/>
    <p:sldId id="306" r:id="rId3"/>
    <p:sldId id="284" r:id="rId4"/>
    <p:sldId id="277" r:id="rId5"/>
    <p:sldId id="307" r:id="rId6"/>
    <p:sldId id="308" r:id="rId7"/>
    <p:sldId id="321" r:id="rId8"/>
    <p:sldId id="311" r:id="rId9"/>
    <p:sldId id="561" r:id="rId10"/>
    <p:sldId id="312" r:id="rId11"/>
    <p:sldId id="564" r:id="rId12"/>
    <p:sldId id="565" r:id="rId13"/>
    <p:sldId id="314" r:id="rId14"/>
    <p:sldId id="1017" r:id="rId15"/>
    <p:sldId id="1019" r:id="rId16"/>
    <p:sldId id="1020" r:id="rId17"/>
    <p:sldId id="1018" r:id="rId18"/>
    <p:sldId id="1021" r:id="rId19"/>
    <p:sldId id="320" r:id="rId20"/>
    <p:sldId id="1024" r:id="rId21"/>
    <p:sldId id="1026" r:id="rId22"/>
    <p:sldId id="1039" r:id="rId23"/>
    <p:sldId id="1040" r:id="rId24"/>
    <p:sldId id="1041" r:id="rId25"/>
    <p:sldId id="1042" r:id="rId26"/>
    <p:sldId id="1043" r:id="rId27"/>
    <p:sldId id="1044" r:id="rId28"/>
    <p:sldId id="1045" r:id="rId29"/>
    <p:sldId id="1046" r:id="rId30"/>
    <p:sldId id="280" r:id="rId31"/>
    <p:sldId id="287"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5033" autoAdjust="0"/>
  </p:normalViewPr>
  <p:slideViewPr>
    <p:cSldViewPr>
      <p:cViewPr varScale="1">
        <p:scale>
          <a:sx n="110" d="100"/>
          <a:sy n="110" d="100"/>
        </p:scale>
        <p:origin x="216"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182"/>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508"/>
    </inkml:context>
    <inkml:brush xml:id="br0">
      <inkml:brushProperty name="width" value="0.05" units="cm"/>
      <inkml:brushProperty name="height" value="0.0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https://unsplash.com/photos/0Zx1bDv5BNY</a:t>
            </a:r>
          </a:p>
          <a:p>
            <a:r>
              <a:rPr lang="en-US" dirty="0"/>
              <a:t>https://unsplash.com/photos/315vPGsAFUk</a:t>
            </a:r>
          </a:p>
          <a:p>
            <a:r>
              <a:rPr lang="en-US" dirty="0"/>
              <a:t>https://unsplash.com/photos/DItYlc26zVI</a:t>
            </a:r>
          </a:p>
          <a:p>
            <a:r>
              <a:rPr lang="en-US" dirty="0"/>
              <a:t>https://unsplash.com/photos/FttBXHp7VZw</a:t>
            </a:r>
          </a:p>
          <a:p>
            <a:r>
              <a:rPr lang="en-US" dirty="0"/>
              <a:t>https://unsplash.com/photos/et_78QkMMQs</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427100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301339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31</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1/28/2024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462E-5154-AC71-FFA6-22CFD9922644}"/>
              </a:ext>
            </a:extLst>
          </p:cNvPr>
          <p:cNvSpPr>
            <a:spLocks noGrp="1"/>
          </p:cNvSpPr>
          <p:nvPr>
            <p:ph type="ctrTitle"/>
          </p:nvPr>
        </p:nvSpPr>
        <p:spPr>
          <a:xfrm>
            <a:off x="1523603" y="1121833"/>
            <a:ext cx="9141619" cy="2387600"/>
          </a:xfrm>
          <a:prstGeom prst="rect">
            <a:avLst/>
          </a:prstGeom>
        </p:spPr>
        <p:txBody>
          <a:bodyPr anchor="b"/>
          <a:lstStyle>
            <a:lvl1pPr algn="ctr">
              <a:defRPr sz="7998"/>
            </a:lvl1pPr>
          </a:lstStyle>
          <a:p>
            <a:r>
              <a:rPr lang="en-US"/>
              <a:t>Click to edit Master title style</a:t>
            </a:r>
            <a:endParaRPr lang="en-IN"/>
          </a:p>
        </p:txBody>
      </p:sp>
      <p:sp>
        <p:nvSpPr>
          <p:cNvPr id="3" name="Subtitle 2">
            <a:extLst>
              <a:ext uri="{FF2B5EF4-FFF2-40B4-BE49-F238E27FC236}">
                <a16:creationId xmlns:a16="http://schemas.microsoft.com/office/drawing/2014/main" id="{7979E6F7-84BD-9422-8DD8-5061D3A501D8}"/>
              </a:ext>
            </a:extLst>
          </p:cNvPr>
          <p:cNvSpPr>
            <a:spLocks noGrp="1"/>
          </p:cNvSpPr>
          <p:nvPr>
            <p:ph type="subTitle" idx="1"/>
          </p:nvPr>
        </p:nvSpPr>
        <p:spPr>
          <a:xfrm>
            <a:off x="1523603" y="3602568"/>
            <a:ext cx="9141619" cy="1655233"/>
          </a:xfrm>
          <a:prstGeom prst="rect">
            <a:avLst/>
          </a:prstGeom>
        </p:spPr>
        <p:txBody>
          <a:bodyPr/>
          <a:lstStyle>
            <a:lvl1pPr marL="0" indent="0" algn="ctr">
              <a:buNone/>
              <a:defRPr sz="3199"/>
            </a:lvl1pPr>
            <a:lvl2pPr marL="609448" indent="0" algn="ctr">
              <a:buNone/>
              <a:defRPr sz="2666"/>
            </a:lvl2pPr>
            <a:lvl3pPr marL="1218895" indent="0" algn="ctr">
              <a:buNone/>
              <a:defRPr sz="2399"/>
            </a:lvl3pPr>
            <a:lvl4pPr marL="1828343" indent="0" algn="ctr">
              <a:buNone/>
              <a:defRPr sz="2133"/>
            </a:lvl4pPr>
            <a:lvl5pPr marL="2437790" indent="0" algn="ctr">
              <a:buNone/>
              <a:defRPr sz="2133"/>
            </a:lvl5pPr>
            <a:lvl6pPr marL="3047238" indent="0" algn="ctr">
              <a:buNone/>
              <a:defRPr sz="2133"/>
            </a:lvl6pPr>
            <a:lvl7pPr marL="3656686" indent="0" algn="ctr">
              <a:buNone/>
              <a:defRPr sz="2133"/>
            </a:lvl7pPr>
            <a:lvl8pPr marL="4266133" indent="0" algn="ctr">
              <a:buNone/>
              <a:defRPr sz="2133"/>
            </a:lvl8pPr>
            <a:lvl9pPr marL="4875581"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0C307-7CB0-B200-618E-522BD365B1AF}"/>
              </a:ext>
            </a:extLst>
          </p:cNvPr>
          <p:cNvSpPr>
            <a:spLocks noGrp="1"/>
          </p:cNvSpPr>
          <p:nvPr>
            <p:ph type="dt" sz="half" idx="10"/>
          </p:nvPr>
        </p:nvSpPr>
        <p:spPr>
          <a:xfrm>
            <a:off x="837982" y="6356351"/>
            <a:ext cx="2742486" cy="366183"/>
          </a:xfrm>
          <a:prstGeom prst="rect">
            <a:avLst/>
          </a:prstGeom>
        </p:spPr>
        <p:txBody>
          <a:bodyPr/>
          <a:lstStyle/>
          <a:p>
            <a:fld id="{FE031C55-2ED4-439C-848E-820FDE6CA0B4}" type="datetimeFigureOut">
              <a:rPr lang="en-IN" smtClean="0"/>
              <a:t>28-01-2024</a:t>
            </a:fld>
            <a:endParaRPr lang="en-IN"/>
          </a:p>
        </p:txBody>
      </p:sp>
      <p:sp>
        <p:nvSpPr>
          <p:cNvPr id="5" name="Footer Placeholder 4">
            <a:extLst>
              <a:ext uri="{FF2B5EF4-FFF2-40B4-BE49-F238E27FC236}">
                <a16:creationId xmlns:a16="http://schemas.microsoft.com/office/drawing/2014/main" id="{F42391F4-2588-4DD0-A573-80976921B821}"/>
              </a:ext>
            </a:extLst>
          </p:cNvPr>
          <p:cNvSpPr>
            <a:spLocks noGrp="1"/>
          </p:cNvSpPr>
          <p:nvPr>
            <p:ph type="ftr" sz="quarter" idx="11"/>
          </p:nvPr>
        </p:nvSpPr>
        <p:spPr>
          <a:xfrm>
            <a:off x="4037549" y="6356351"/>
            <a:ext cx="4113728" cy="36618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99E7F3E-3313-4B1F-BA34-08FF9BEC1236}"/>
              </a:ext>
            </a:extLst>
          </p:cNvPr>
          <p:cNvSpPr>
            <a:spLocks noGrp="1"/>
          </p:cNvSpPr>
          <p:nvPr>
            <p:ph type="sldNum" sz="quarter" idx="12"/>
          </p:nvPr>
        </p:nvSpPr>
        <p:spPr>
          <a:xfrm>
            <a:off x="8608357" y="6356351"/>
            <a:ext cx="2742486" cy="366183"/>
          </a:xfrm>
          <a:prstGeom prst="rect">
            <a:avLst/>
          </a:prstGeom>
        </p:spPr>
        <p:txBody>
          <a:bodyPr/>
          <a:lstStyle/>
          <a:p>
            <a:fld id="{F84F8881-AFEB-4DBC-BB9F-5538E64834FD}" type="slidenum">
              <a:rPr lang="en-IN" smtClean="0"/>
              <a:t>‹#›</a:t>
            </a:fld>
            <a:endParaRPr lang="en-IN"/>
          </a:p>
        </p:txBody>
      </p:sp>
    </p:spTree>
    <p:extLst>
      <p:ext uri="{BB962C8B-B14F-4D97-AF65-F5344CB8AC3E}">
        <p14:creationId xmlns:p14="http://schemas.microsoft.com/office/powerpoint/2010/main" val="136752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1/28/2024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1/28/2024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cpp/windows/latest-supported-vc-redist?view=msvc-170#visual-studio-2013-vc-120" TargetMode="External"/><Relationship Id="rId2" Type="http://schemas.openxmlformats.org/officeDocument/2006/relationships/hyperlink" Target="https://tools.hana.ondemand.com/#abap" TargetMode="Externa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hyperlink" Target="https://www.eclipse.org/downloads/packages/release/2023-06/r/eclipse-ide-java-developers" TargetMode="External"/><Relationship Id="rId4" Type="http://schemas.openxmlformats.org/officeDocument/2006/relationships/hyperlink" Target="https://www.eclipse.org/downloads/packages/release/2023-06/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rTsAg_OGh-A"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pi.sap.com/"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customXml" Target="../ink/ink2.xml"/><Relationship Id="rId4" Type="http://schemas.openxmlformats.org/officeDocument/2006/relationships/image" Target="../media/image110.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image" Target="../media/image255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110.png"/><Relationship Id="rId9"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customXml" Target="../ink/ink8.xml"/><Relationship Id="rId4" Type="http://schemas.openxmlformats.org/officeDocument/2006/relationships/image" Target="../media/image110.png"/></Relationships>
</file>

<file path=ppt/slides/_rels/slide2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customXml" Target="../ink/ink10.xml"/><Relationship Id="rId4" Type="http://schemas.openxmlformats.org/officeDocument/2006/relationships/image" Target="../media/image110.png"/></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customXml" Target="../ink/ink12.xml"/><Relationship Id="rId4" Type="http://schemas.openxmlformats.org/officeDocument/2006/relationships/image" Target="../media/image110.png"/></Relationships>
</file>

<file path=ppt/slides/_rels/slide2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customXml" Target="../ink/ink14.xml"/><Relationship Id="rId4" Type="http://schemas.openxmlformats.org/officeDocument/2006/relationships/image" Target="../media/image11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ADT Installation and System Access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646331"/>
          </a:xfrm>
          <a:prstGeom prst="rect">
            <a:avLst/>
          </a:prstGeom>
          <a:noFill/>
        </p:spPr>
        <p:txBody>
          <a:bodyPr wrap="square" rtlCol="0">
            <a:spAutoFit/>
          </a:bodyPr>
          <a:lstStyle/>
          <a:p>
            <a:r>
              <a:rPr lang="en-US" sz="1800" dirty="0"/>
              <a:t>ABAP Development Tools for SAP NetWeaver (ADT) enables ABAP developers to perform development tasks using the ABAP application server capabilities in an Eclipse-based IDE or on the classic ABAP Workbench. </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1026" name="Picture 2" descr="Get Started with the ABAP Development Tools for SAP NetWeaver | SAP Blogs">
            <a:extLst>
              <a:ext uri="{FF2B5EF4-FFF2-40B4-BE49-F238E27FC236}">
                <a16:creationId xmlns:a16="http://schemas.microsoft.com/office/drawing/2014/main" id="{1F93032E-6A71-D053-DFBA-CE149777C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76" y="1988840"/>
            <a:ext cx="9489660" cy="394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168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5078313"/>
          </a:xfrm>
          <a:prstGeom prst="rect">
            <a:avLst/>
          </a:prstGeom>
          <a:noFill/>
        </p:spPr>
        <p:txBody>
          <a:bodyPr wrap="square" rtlCol="0">
            <a:spAutoFit/>
          </a:bodyPr>
          <a:lstStyle/>
          <a:p>
            <a:r>
              <a:rPr lang="en-US" sz="1800" dirty="0"/>
              <a:t>Official documentation - </a:t>
            </a:r>
            <a:r>
              <a:rPr lang="en-US" sz="1800" dirty="0">
                <a:hlinkClick r:id="rId2"/>
              </a:rPr>
              <a:t>https://tools.hana.ondemand.com/#abap</a:t>
            </a:r>
            <a:endParaRPr lang="en-US" sz="1800" dirty="0"/>
          </a:p>
          <a:p>
            <a:r>
              <a:rPr lang="en-IN" sz="1800" b="1" dirty="0"/>
              <a:t>Pre-Requisites:</a:t>
            </a:r>
          </a:p>
          <a:p>
            <a:pPr marL="342900" indent="-342900">
              <a:buAutoNum type="arabicPeriod"/>
            </a:pPr>
            <a:r>
              <a:rPr lang="en-IN" sz="1800" dirty="0"/>
              <a:t>You must have to have Java 1.8 and above</a:t>
            </a:r>
          </a:p>
          <a:p>
            <a:pPr marL="342900" indent="-342900">
              <a:buAutoNum type="arabicPeriod"/>
            </a:pPr>
            <a:r>
              <a:rPr lang="en-IN" sz="1800" dirty="0"/>
              <a:t>You must have SAP GUI already installed in your system</a:t>
            </a:r>
          </a:p>
          <a:p>
            <a:pPr marL="342900" indent="-342900">
              <a:buAutoNum type="arabicPeriod"/>
            </a:pPr>
            <a:r>
              <a:rPr lang="en-IN" sz="1800" dirty="0"/>
              <a:t>Also for windows laptop needs the </a:t>
            </a:r>
            <a:r>
              <a:rPr lang="en-US" sz="1800" dirty="0"/>
              <a:t>For </a:t>
            </a:r>
            <a:r>
              <a:rPr lang="en-US" sz="1800" dirty="0">
                <a:hlinkClick r:id="rId3"/>
              </a:rPr>
              <a:t>Windows: Microsoft Visual C++ 2013 Redistributable </a:t>
            </a:r>
            <a:r>
              <a:rPr lang="en-US" sz="1800" dirty="0"/>
              <a:t>(x64) (Note: Precisely version Visual Studio 2013 (VC++ 12.0) x64 is required).</a:t>
            </a:r>
          </a:p>
          <a:p>
            <a:pPr marL="342900" indent="-342900">
              <a:buAutoNum type="arabicPeriod"/>
            </a:pPr>
            <a:endParaRPr lang="en-US" sz="1800" dirty="0"/>
          </a:p>
          <a:p>
            <a:pPr algn="l"/>
            <a:r>
              <a:rPr lang="en-US" sz="2000" b="1" i="0" dirty="0">
                <a:solidFill>
                  <a:srgbClr val="000000"/>
                </a:solidFill>
                <a:effectLst/>
                <a:latin typeface="Arial" panose="020B0604020202020204" pitchFamily="34" charset="0"/>
              </a:rPr>
              <a:t>Procedure</a:t>
            </a:r>
          </a:p>
          <a:p>
            <a:pPr algn="l"/>
            <a:r>
              <a:rPr lang="en-US" sz="2000" b="0" i="0" dirty="0">
                <a:solidFill>
                  <a:srgbClr val="000000"/>
                </a:solidFill>
                <a:effectLst/>
                <a:latin typeface="Arial" panose="020B0604020202020204" pitchFamily="34" charset="0"/>
              </a:rPr>
              <a:t>To install the front-end component of ADT, proceed as follows:</a:t>
            </a:r>
          </a:p>
          <a:p>
            <a:pPr algn="l">
              <a:buFont typeface="+mj-lt"/>
              <a:buAutoNum type="arabicPeriod"/>
            </a:pPr>
            <a:r>
              <a:rPr lang="en-US" sz="2000" b="0" i="0" dirty="0">
                <a:solidFill>
                  <a:srgbClr val="000000"/>
                </a:solidFill>
                <a:effectLst/>
                <a:latin typeface="Arial" panose="020B0604020202020204" pitchFamily="34" charset="0"/>
              </a:rPr>
              <a:t>Get an installation of </a:t>
            </a:r>
            <a:r>
              <a:rPr lang="en-US" sz="2000" b="0" i="0" dirty="0">
                <a:solidFill>
                  <a:srgbClr val="000000"/>
                </a:solidFill>
                <a:effectLst/>
                <a:latin typeface="Arial" panose="020B0604020202020204" pitchFamily="34" charset="0"/>
                <a:hlinkClick r:id="rId4"/>
              </a:rPr>
              <a:t>Eclipse 2023-06 (x86_64)</a:t>
            </a:r>
            <a:r>
              <a:rPr lang="en-US" sz="2000" b="0" i="0" dirty="0">
                <a:solidFill>
                  <a:srgbClr val="000000"/>
                </a:solidFill>
                <a:effectLst/>
                <a:latin typeface="Arial" panose="020B0604020202020204" pitchFamily="34" charset="0"/>
              </a:rPr>
              <a:t> (e.g. </a:t>
            </a:r>
            <a:r>
              <a:rPr lang="en-US" sz="2000" b="0" i="0" dirty="0">
                <a:solidFill>
                  <a:srgbClr val="000000"/>
                </a:solidFill>
                <a:effectLst/>
                <a:latin typeface="Arial" panose="020B0604020202020204" pitchFamily="34" charset="0"/>
                <a:hlinkClick r:id="rId5"/>
              </a:rPr>
              <a:t>Eclipse IDE for Java Developers</a:t>
            </a:r>
            <a:r>
              <a:rPr lang="en-US" sz="2000" b="0" i="0" dirty="0">
                <a:solidFill>
                  <a:srgbClr val="000000"/>
                </a:solidFill>
                <a:effectLst/>
                <a:latin typeface="Arial" panose="020B0604020202020204" pitchFamily="34" charset="0"/>
              </a:rPr>
              <a:t>)</a:t>
            </a:r>
          </a:p>
          <a:p>
            <a:pPr algn="l">
              <a:buFont typeface="+mj-lt"/>
              <a:buAutoNum type="arabicPeriod"/>
            </a:pPr>
            <a:r>
              <a:rPr lang="en-US" sz="2000" b="0" i="0" dirty="0">
                <a:solidFill>
                  <a:srgbClr val="000000"/>
                </a:solidFill>
                <a:effectLst/>
                <a:latin typeface="Arial" panose="020B0604020202020204" pitchFamily="34" charset="0"/>
              </a:rPr>
              <a:t>In Eclipse, choose in the menu bar </a:t>
            </a:r>
            <a:r>
              <a:rPr lang="en-US" sz="2000" b="1" i="0" dirty="0">
                <a:solidFill>
                  <a:srgbClr val="000000"/>
                </a:solidFill>
                <a:effectLst/>
                <a:latin typeface="Arial" panose="020B0604020202020204" pitchFamily="34" charset="0"/>
              </a:rPr>
              <a:t>Help &gt; Install New Software...</a:t>
            </a:r>
            <a:endParaRPr lang="en-US" sz="2000" b="0" i="0" dirty="0">
              <a:solidFill>
                <a:srgbClr val="000000"/>
              </a:solidFill>
              <a:effectLst/>
              <a:latin typeface="Arial" panose="020B0604020202020204" pitchFamily="34" charset="0"/>
            </a:endParaRPr>
          </a:p>
          <a:p>
            <a:pPr algn="l">
              <a:buFont typeface="+mj-lt"/>
              <a:buAutoNum type="arabicPeriod"/>
            </a:pPr>
            <a:r>
              <a:rPr lang="en-US" sz="2000" b="0" i="0" dirty="0">
                <a:solidFill>
                  <a:srgbClr val="000000"/>
                </a:solidFill>
                <a:effectLst/>
                <a:latin typeface="Arial" panose="020B0604020202020204" pitchFamily="34" charset="0"/>
              </a:rPr>
              <a:t>Enter the URL </a:t>
            </a:r>
            <a:r>
              <a:rPr lang="en-US" sz="2000" b="1" i="0" dirty="0">
                <a:solidFill>
                  <a:srgbClr val="000000"/>
                </a:solidFill>
                <a:effectLst/>
                <a:latin typeface="Arial" panose="020B0604020202020204" pitchFamily="34" charset="0"/>
              </a:rPr>
              <a:t>https://tools.hana.ondemand.com/latest</a:t>
            </a:r>
            <a:endParaRPr lang="en-US" sz="2000" b="0" i="0" dirty="0">
              <a:solidFill>
                <a:srgbClr val="000000"/>
              </a:solidFill>
              <a:effectLst/>
              <a:latin typeface="Arial" panose="020B0604020202020204" pitchFamily="34" charset="0"/>
            </a:endParaRPr>
          </a:p>
          <a:p>
            <a:pPr algn="l">
              <a:buFont typeface="+mj-lt"/>
              <a:buAutoNum type="arabicPeriod"/>
            </a:pPr>
            <a:r>
              <a:rPr lang="en-US" sz="2000" b="0" i="0" dirty="0">
                <a:solidFill>
                  <a:srgbClr val="000000"/>
                </a:solidFill>
                <a:effectLst/>
                <a:latin typeface="Arial" panose="020B0604020202020204" pitchFamily="34" charset="0"/>
              </a:rPr>
              <a:t>Press </a:t>
            </a:r>
            <a:r>
              <a:rPr lang="en-US" sz="2000" b="1" i="0" dirty="0">
                <a:solidFill>
                  <a:srgbClr val="000000"/>
                </a:solidFill>
                <a:effectLst/>
                <a:latin typeface="Arial" panose="020B0604020202020204" pitchFamily="34" charset="0"/>
              </a:rPr>
              <a:t>Enter</a:t>
            </a:r>
            <a:r>
              <a:rPr lang="en-US" sz="2000" b="0" i="0" dirty="0">
                <a:solidFill>
                  <a:srgbClr val="000000"/>
                </a:solidFill>
                <a:effectLst/>
                <a:latin typeface="Arial" panose="020B0604020202020204" pitchFamily="34" charset="0"/>
              </a:rPr>
              <a:t> to display the available features.</a:t>
            </a:r>
          </a:p>
          <a:p>
            <a:pPr algn="l">
              <a:buFont typeface="+mj-lt"/>
              <a:buAutoNum type="arabicPeriod"/>
            </a:pPr>
            <a:r>
              <a:rPr lang="en-US" sz="2000" b="0" i="0" dirty="0">
                <a:solidFill>
                  <a:srgbClr val="000000"/>
                </a:solidFill>
                <a:effectLst/>
                <a:latin typeface="Arial" panose="020B0604020202020204" pitchFamily="34" charset="0"/>
              </a:rPr>
              <a:t>Select </a:t>
            </a:r>
            <a:r>
              <a:rPr lang="en-US" sz="2000" b="1" i="0" dirty="0">
                <a:solidFill>
                  <a:srgbClr val="000000"/>
                </a:solidFill>
                <a:effectLst/>
                <a:latin typeface="Arial" panose="020B0604020202020204" pitchFamily="34" charset="0"/>
              </a:rPr>
              <a:t>ABAP Development Tools</a:t>
            </a:r>
            <a:r>
              <a:rPr lang="en-US" sz="2000" b="0" i="0" dirty="0">
                <a:solidFill>
                  <a:srgbClr val="000000"/>
                </a:solidFill>
                <a:effectLst/>
                <a:latin typeface="Arial" panose="020B0604020202020204" pitchFamily="34" charset="0"/>
              </a:rPr>
              <a:t> and choose </a:t>
            </a:r>
            <a:r>
              <a:rPr lang="en-US" sz="2000" b="1" i="0" dirty="0">
                <a:solidFill>
                  <a:srgbClr val="000000"/>
                </a:solidFill>
                <a:effectLst/>
                <a:latin typeface="Arial" panose="020B0604020202020204" pitchFamily="34" charset="0"/>
              </a:rPr>
              <a:t>Next</a:t>
            </a:r>
            <a:r>
              <a:rPr lang="en-US" sz="2000" b="0" i="0" dirty="0">
                <a:solidFill>
                  <a:srgbClr val="000000"/>
                </a:solidFill>
                <a:effectLst/>
                <a:latin typeface="Arial" panose="020B0604020202020204" pitchFamily="34" charset="0"/>
              </a:rPr>
              <a:t>.</a:t>
            </a:r>
          </a:p>
          <a:p>
            <a:pPr algn="l">
              <a:buFont typeface="+mj-lt"/>
              <a:buAutoNum type="arabicPeriod"/>
            </a:pPr>
            <a:r>
              <a:rPr lang="en-US" sz="2000" b="0" i="0" dirty="0">
                <a:solidFill>
                  <a:srgbClr val="000000"/>
                </a:solidFill>
                <a:effectLst/>
                <a:latin typeface="Arial" panose="020B0604020202020204" pitchFamily="34" charset="0"/>
              </a:rPr>
              <a:t>On the next wizard page, you get an overview of the features to be installed. Choose </a:t>
            </a:r>
            <a:r>
              <a:rPr lang="en-US" sz="2000" b="1" i="0" dirty="0">
                <a:solidFill>
                  <a:srgbClr val="000000"/>
                </a:solidFill>
                <a:effectLst/>
                <a:latin typeface="Arial" panose="020B0604020202020204" pitchFamily="34" charset="0"/>
              </a:rPr>
              <a:t>Next</a:t>
            </a:r>
            <a:r>
              <a:rPr lang="en-US" sz="2000" b="0" i="0" dirty="0">
                <a:solidFill>
                  <a:srgbClr val="000000"/>
                </a:solidFill>
                <a:effectLst/>
                <a:latin typeface="Arial" panose="020B0604020202020204" pitchFamily="34" charset="0"/>
              </a:rPr>
              <a:t>.</a:t>
            </a:r>
          </a:p>
          <a:p>
            <a:pPr algn="l">
              <a:buFont typeface="+mj-lt"/>
              <a:buAutoNum type="arabicPeriod"/>
            </a:pPr>
            <a:r>
              <a:rPr lang="en-US" sz="2000" b="0" i="0" dirty="0">
                <a:solidFill>
                  <a:srgbClr val="000000"/>
                </a:solidFill>
                <a:effectLst/>
                <a:latin typeface="Arial" panose="020B0604020202020204" pitchFamily="34" charset="0"/>
              </a:rPr>
              <a:t>Confirm the </a:t>
            </a:r>
            <a:r>
              <a:rPr lang="en-US" sz="2000" b="1" i="0" dirty="0">
                <a:solidFill>
                  <a:srgbClr val="000000"/>
                </a:solidFill>
                <a:effectLst/>
                <a:latin typeface="Arial" panose="020B0604020202020204" pitchFamily="34" charset="0"/>
              </a:rPr>
              <a:t>license agreements</a:t>
            </a:r>
            <a:r>
              <a:rPr lang="en-US" sz="2000" b="0" i="0" dirty="0">
                <a:solidFill>
                  <a:srgbClr val="000000"/>
                </a:solidFill>
                <a:effectLst/>
                <a:latin typeface="Arial" panose="020B0604020202020204" pitchFamily="34" charset="0"/>
              </a:rPr>
              <a:t> and choose </a:t>
            </a:r>
            <a:r>
              <a:rPr lang="en-US" sz="2000" b="1" i="0" dirty="0">
                <a:solidFill>
                  <a:srgbClr val="000000"/>
                </a:solidFill>
                <a:effectLst/>
                <a:latin typeface="Arial" panose="020B0604020202020204" pitchFamily="34" charset="0"/>
              </a:rPr>
              <a:t>Finish</a:t>
            </a:r>
            <a:r>
              <a:rPr lang="en-US" sz="2000" b="0" i="0" dirty="0">
                <a:solidFill>
                  <a:srgbClr val="000000"/>
                </a:solidFill>
                <a:effectLst/>
                <a:latin typeface="Arial" panose="020B0604020202020204" pitchFamily="34" charset="0"/>
              </a:rPr>
              <a:t> to start the installation.</a:t>
            </a:r>
          </a:p>
          <a:p>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Setup of Eclipse and ADT</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342789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t>Eclipse is a free tool and open source used by billions of developers in industry</a:t>
            </a:r>
          </a:p>
          <a:p>
            <a:pPr marL="285750" indent="-285750">
              <a:buFont typeface="Arial" panose="020B0604020202020204" pitchFamily="34" charset="0"/>
              <a:buChar char="•"/>
            </a:pPr>
            <a:r>
              <a:rPr lang="en-US" sz="1800" dirty="0"/>
              <a:t>You can work simultaneously with Dev, </a:t>
            </a:r>
            <a:r>
              <a:rPr lang="en-US" sz="1800" dirty="0" err="1"/>
              <a:t>Qlt</a:t>
            </a:r>
            <a:r>
              <a:rPr lang="en-US" sz="1800" dirty="0"/>
              <a:t>, and production</a:t>
            </a:r>
          </a:p>
          <a:p>
            <a:pPr marL="285750" indent="-285750">
              <a:buFont typeface="Arial" panose="020B0604020202020204" pitchFamily="34" charset="0"/>
              <a:buChar char="•"/>
            </a:pPr>
            <a:r>
              <a:rPr lang="en-US" sz="1800" dirty="0"/>
              <a:t>It is also seamlessly integrated with SAP GUI, you can use Ctrl+6 to open a GUI window.</a:t>
            </a:r>
          </a:p>
          <a:p>
            <a:pPr marL="285750" indent="-285750">
              <a:buFont typeface="Arial" panose="020B0604020202020204" pitchFamily="34" charset="0"/>
              <a:buChar char="•"/>
            </a:pPr>
            <a:r>
              <a:rPr lang="en-US" sz="1800" dirty="0"/>
              <a:t>Different systems, different landscapes, different types comes together in a single development environment, it will help to avoid context switching as a result we have better developer experience</a:t>
            </a:r>
          </a:p>
          <a:p>
            <a:pPr marL="285750" indent="-285750">
              <a:buFont typeface="Arial" panose="020B0604020202020204" pitchFamily="34" charset="0"/>
              <a:buChar char="•"/>
            </a:pPr>
            <a:r>
              <a:rPr lang="en-US" sz="1800" dirty="0"/>
              <a:t>Flexible and customizable development environment (</a:t>
            </a:r>
            <a:r>
              <a:rPr lang="en-US" sz="1800" b="1" dirty="0" err="1"/>
              <a:t>Ctrl+M</a:t>
            </a:r>
            <a:r>
              <a:rPr lang="en-US" sz="1800" dirty="0"/>
              <a:t>)</a:t>
            </a:r>
          </a:p>
          <a:p>
            <a:pPr marL="285750" indent="-285750">
              <a:buFont typeface="Arial" panose="020B0604020202020204" pitchFamily="34" charset="0"/>
              <a:buChar char="•"/>
            </a:pPr>
            <a:r>
              <a:rPr lang="en-US" sz="1800" dirty="0"/>
              <a:t>Fast search and navigation capabilities using </a:t>
            </a:r>
            <a:r>
              <a:rPr lang="en-US" sz="1800" b="1" dirty="0" err="1"/>
              <a:t>Ctrl+Shift+A</a:t>
            </a:r>
            <a:endParaRPr lang="en-US" sz="1800" b="1" dirty="0"/>
          </a:p>
          <a:p>
            <a:pPr marL="285750" indent="-285750">
              <a:buFont typeface="Arial" panose="020B0604020202020204" pitchFamily="34" charset="0"/>
              <a:buChar char="•"/>
            </a:pPr>
            <a:r>
              <a:rPr lang="en-US" sz="1800" dirty="0"/>
              <a:t>For ABAP on HANA development this is the Only tool you must have to use –CDS Views, AMDP etc.</a:t>
            </a:r>
          </a:p>
          <a:p>
            <a:pPr marL="285750" indent="-285750">
              <a:buFont typeface="Arial" panose="020B0604020202020204" pitchFamily="34" charset="0"/>
              <a:buChar char="•"/>
            </a:pPr>
            <a:r>
              <a:rPr lang="en-US" sz="1800" dirty="0"/>
              <a:t>Support for Transport, Debugging, Profiling and ATC check features</a:t>
            </a:r>
          </a:p>
          <a:p>
            <a:pPr marL="285750" indent="-285750">
              <a:buFont typeface="Arial" panose="020B0604020202020204" pitchFamily="34" charset="0"/>
              <a:buChar char="•"/>
            </a:pPr>
            <a:r>
              <a:rPr lang="en-US" sz="1800" dirty="0"/>
              <a:t>Eclipse is multi purpose tool – ABAP, Java, Java Script, Web, C, EJB, UI5</a:t>
            </a:r>
          </a:p>
          <a:p>
            <a:pPr marL="285750" indent="-285750">
              <a:buFont typeface="Arial" panose="020B0604020202020204" pitchFamily="34" charset="0"/>
              <a:buChar char="•"/>
            </a:pPr>
            <a:r>
              <a:rPr lang="en-US" sz="1800" dirty="0"/>
              <a:t>It supports all SAP developments – Scripts, Dialog, </a:t>
            </a:r>
            <a:r>
              <a:rPr lang="en-US" sz="1800" dirty="0" err="1"/>
              <a:t>Webdynpro</a:t>
            </a:r>
            <a:r>
              <a:rPr lang="en-US" sz="1800" dirty="0"/>
              <a:t>, DDIC, Classes, RICEF</a:t>
            </a:r>
          </a:p>
          <a:p>
            <a:pPr marL="285750" indent="-285750">
              <a:buFont typeface="Arial" panose="020B0604020202020204" pitchFamily="34" charset="0"/>
              <a:buChar char="•"/>
            </a:pPr>
            <a:r>
              <a:rPr lang="en-US" sz="1800" dirty="0"/>
              <a:t>Inbuilt Quick fix feature</a:t>
            </a:r>
          </a:p>
          <a:p>
            <a:pPr marL="285750" indent="-285750">
              <a:buFont typeface="Arial" panose="020B0604020202020204" pitchFamily="34" charset="0"/>
              <a:buChar char="•"/>
            </a:pPr>
            <a:r>
              <a:rPr lang="en-US" sz="1800" dirty="0"/>
              <a:t>Modularize your code easily</a:t>
            </a:r>
          </a:p>
          <a:p>
            <a:pPr marL="285750" indent="-285750">
              <a:buFont typeface="Arial" panose="020B0604020202020204" pitchFamily="34" charset="0"/>
              <a:buChar char="•"/>
            </a:pPr>
            <a:r>
              <a:rPr lang="en-US" sz="1800" dirty="0"/>
              <a:t>Code templates</a:t>
            </a:r>
          </a:p>
          <a:p>
            <a:pPr marL="285750" indent="-285750">
              <a:buFont typeface="Arial" panose="020B0604020202020204" pitchFamily="34" charset="0"/>
              <a:buChar char="•"/>
            </a:pP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Benefits of ADT</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257095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Setting up VS Code Development tool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1631216"/>
          </a:xfrm>
          <a:prstGeom prst="rect">
            <a:avLst/>
          </a:prstGeom>
          <a:noFill/>
        </p:spPr>
        <p:txBody>
          <a:bodyPr wrap="square" rtlCol="0">
            <a:spAutoFit/>
          </a:bodyPr>
          <a:lstStyle/>
          <a:p>
            <a:r>
              <a:rPr lang="en-US" sz="2000" dirty="0"/>
              <a:t>Development tool – VS Code (free, offline, billions of dev) + Extensions (Java Extension pack, Spring Extension pack, Fiori Extension pack and SAP CDS language support)</a:t>
            </a:r>
          </a:p>
          <a:p>
            <a:pPr lvl="1"/>
            <a:endParaRPr lang="en-US" sz="2000" dirty="0">
              <a:hlinkClick r:id="rId3"/>
            </a:endParaRPr>
          </a:p>
          <a:p>
            <a:pPr lvl="1"/>
            <a:endParaRPr lang="en-US" sz="2000" dirty="0">
              <a:hlinkClick r:id="rId3"/>
            </a:endParaRPr>
          </a:p>
          <a:p>
            <a:r>
              <a:rPr lang="en-IN" sz="2000" dirty="0">
                <a:hlinkClick r:id="rId3"/>
              </a:rPr>
              <a:t>https://code.visualstudio.com/download</a:t>
            </a:r>
            <a:endParaRPr lang="en-IN" sz="20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9218" name="Picture 2" descr="Microsoft Apps">
            <a:extLst>
              <a:ext uri="{FF2B5EF4-FFF2-40B4-BE49-F238E27FC236}">
                <a16:creationId xmlns:a16="http://schemas.microsoft.com/office/drawing/2014/main" id="{20A48273-D828-8C13-9C67-9DE0EB0138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4532" y="2132856"/>
            <a:ext cx="3717032" cy="371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579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5016758"/>
          </a:xfrm>
          <a:prstGeom prst="rect">
            <a:avLst/>
          </a:prstGeom>
          <a:noFill/>
        </p:spPr>
        <p:txBody>
          <a:bodyPr wrap="square" rtlCol="0">
            <a:spAutoFit/>
          </a:bodyPr>
          <a:lstStyle/>
          <a:p>
            <a:r>
              <a:rPr lang="en-US" sz="1600" dirty="0"/>
              <a:t>CDS stands for </a:t>
            </a:r>
            <a:r>
              <a:rPr lang="en-US" sz="1600" b="1" i="1" dirty="0"/>
              <a:t>Core Data and Services, </a:t>
            </a:r>
            <a:r>
              <a:rPr lang="en-US" sz="1600" dirty="0"/>
              <a:t>They are used ABAP on HANA systems (mainly S/4HANA) to define data definitions and semantically rich data (annotations) models. They supplements the SQL code in ABAP. It is an extension of SQL in ABAP layer. </a:t>
            </a:r>
          </a:p>
          <a:p>
            <a:r>
              <a:rPr lang="en-US" sz="1600" dirty="0"/>
              <a:t> </a:t>
            </a:r>
          </a:p>
          <a:p>
            <a:pPr marL="285750" indent="-285750">
              <a:buFont typeface="Arial" panose="020B0604020202020204" pitchFamily="34" charset="0"/>
              <a:buChar char="•"/>
            </a:pPr>
            <a:r>
              <a:rPr lang="en-IN" sz="1600" b="1" dirty="0"/>
              <a:t>What has been extended?</a:t>
            </a:r>
          </a:p>
          <a:p>
            <a:pPr marL="895243" lvl="1" indent="-285750">
              <a:buFont typeface="Wingdings" panose="05000000000000000000" pitchFamily="2" charset="2"/>
              <a:buChar char="q"/>
            </a:pPr>
            <a:r>
              <a:rPr lang="en-IN" sz="1600" dirty="0"/>
              <a:t>DDL (Data Definition Language) – people don’t use this much because we have SE11 and its one time job</a:t>
            </a:r>
          </a:p>
          <a:p>
            <a:pPr marL="895243" lvl="1" indent="-285750">
              <a:buFont typeface="Wingdings" panose="05000000000000000000" pitchFamily="2" charset="2"/>
              <a:buChar char="q"/>
            </a:pPr>
            <a:r>
              <a:rPr lang="en-IN" sz="1600" dirty="0"/>
              <a:t>DQL (Data Query Language) – View concept – 95%</a:t>
            </a:r>
          </a:p>
          <a:p>
            <a:pPr marL="895243" lvl="1" indent="-285750">
              <a:buFont typeface="Wingdings" panose="05000000000000000000" pitchFamily="2" charset="2"/>
              <a:buChar char="q"/>
            </a:pPr>
            <a:r>
              <a:rPr lang="en-IN" sz="1600" dirty="0"/>
              <a:t>DEL (Data Expression Language)</a:t>
            </a:r>
          </a:p>
          <a:p>
            <a:pPr marL="895243" lvl="1" indent="-285750">
              <a:buFont typeface="Wingdings" panose="05000000000000000000" pitchFamily="2" charset="2"/>
              <a:buChar char="q"/>
            </a:pPr>
            <a:r>
              <a:rPr lang="en-IN" sz="1600" dirty="0"/>
              <a:t>DCL (Data Control Language)</a:t>
            </a:r>
          </a:p>
          <a:p>
            <a:pPr lvl="1"/>
            <a:endParaRPr lang="en-IN" sz="1600" dirty="0"/>
          </a:p>
          <a:p>
            <a:pPr marL="285750" indent="-285750">
              <a:buFont typeface="Arial" panose="020B0604020202020204" pitchFamily="34" charset="0"/>
              <a:buChar char="•"/>
            </a:pPr>
            <a:r>
              <a:rPr lang="en-IN" sz="1600" b="1" dirty="0"/>
              <a:t>Can I create CDS views in my company system even we are not on HANA?</a:t>
            </a:r>
          </a:p>
          <a:p>
            <a:pPr lvl="1"/>
            <a:r>
              <a:rPr lang="en-IN" sz="1600" dirty="0"/>
              <a:t>Yes, Your SAP NetWeaver must be above NW 7.4 SP6</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Is CDS concept only used to create views, or there can be another use case of CDS?</a:t>
            </a:r>
          </a:p>
          <a:p>
            <a:pPr lvl="1"/>
            <a:r>
              <a:rPr lang="en-IN" sz="1600" dirty="0"/>
              <a:t>We can define types using CDS.</a:t>
            </a:r>
          </a:p>
          <a:p>
            <a:pPr lvl="1"/>
            <a:endParaRPr lang="en-IN" sz="1600" dirty="0"/>
          </a:p>
          <a:p>
            <a:pPr marL="285750" indent="-285750">
              <a:buFont typeface="Arial" panose="020B0604020202020204" pitchFamily="34" charset="0"/>
              <a:buChar char="•"/>
            </a:pPr>
            <a:r>
              <a:rPr lang="en-IN" sz="1600" b="1" dirty="0"/>
              <a:t>Which layer do we create CDS view.</a:t>
            </a:r>
          </a:p>
          <a:p>
            <a:pPr lvl="1"/>
            <a:r>
              <a:rPr lang="en-IN" sz="1600" dirty="0"/>
              <a:t>Create them in ABAP layer, on activation a HANA view (runtime object) gets created in HDB</a:t>
            </a:r>
          </a:p>
          <a:p>
            <a:pPr lvl="1"/>
            <a:endParaRPr lang="en-IN" sz="1600" dirty="0"/>
          </a:p>
          <a:p>
            <a:pPr marL="285750" indent="-285750">
              <a:buFont typeface="Arial" panose="020B0604020202020204" pitchFamily="34" charset="0"/>
              <a:buChar char="•"/>
            </a:pPr>
            <a:r>
              <a:rPr lang="en-IN" sz="1600" b="1" dirty="0"/>
              <a:t>Which tool do we use to create CDS views, is SAPGUI used?</a:t>
            </a:r>
          </a:p>
          <a:p>
            <a:pPr lvl="1"/>
            <a:r>
              <a:rPr lang="en-IN" sz="1600" dirty="0"/>
              <a:t>ADT, GUI </a:t>
            </a:r>
            <a:r>
              <a:rPr lang="en-IN" sz="1600" b="1" dirty="0"/>
              <a:t>CANNOT</a:t>
            </a:r>
            <a:r>
              <a:rPr lang="en-IN" sz="1600" dirty="0"/>
              <a:t> be used.</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is CDS and 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117023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4247317"/>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is the minimum SAP NW version required to create CDS views, is it mandatory to use HDB?</a:t>
            </a:r>
          </a:p>
          <a:p>
            <a:pPr lvl="1"/>
            <a:r>
              <a:rPr lang="en-IN" sz="1800" dirty="0"/>
              <a:t>SAP NW 7.4SP6, HANA is not mandatory but for BEST performance you should use HANA</a:t>
            </a:r>
          </a:p>
          <a:p>
            <a:pPr lvl="1"/>
            <a:endParaRPr lang="en-IN" sz="1800" dirty="0"/>
          </a:p>
          <a:p>
            <a:pPr marL="285750" indent="-285750">
              <a:buFont typeface="Arial" panose="020B0604020202020204" pitchFamily="34" charset="0"/>
              <a:buChar char="•"/>
            </a:pPr>
            <a:r>
              <a:rPr lang="en-IN" sz="1800" b="1" dirty="0"/>
              <a:t>I heard about HANA CDS, how HANA CDS different from ABAP CDS?</a:t>
            </a:r>
          </a:p>
          <a:p>
            <a:pPr lvl="1"/>
            <a:r>
              <a:rPr lang="en-IN" sz="1800" dirty="0"/>
              <a:t>In this course, we only learn ABAP CDS. HANA CDS is used in Native HANA Dev.</a:t>
            </a:r>
          </a:p>
          <a:p>
            <a:pPr lvl="1"/>
            <a:r>
              <a:rPr lang="en-IN" sz="1800" dirty="0">
                <a:hlinkClick r:id="rId2"/>
              </a:rPr>
              <a:t>https://www.youtube.com/watch?v=rTsAg_OGh-A</a:t>
            </a:r>
            <a:endParaRPr lang="en-IN" sz="1800" dirty="0"/>
          </a:p>
          <a:p>
            <a:pPr lvl="1"/>
            <a:endParaRPr lang="en-IN" sz="1800" dirty="0"/>
          </a:p>
          <a:p>
            <a:pPr marL="285750" indent="-285750">
              <a:buFont typeface="Arial" panose="020B0604020202020204" pitchFamily="34" charset="0"/>
              <a:buChar char="•"/>
            </a:pPr>
            <a:r>
              <a:rPr lang="en-IN" sz="1800" b="1" dirty="0"/>
              <a:t>If you got to choose between CDS and AMDP?</a:t>
            </a:r>
          </a:p>
          <a:p>
            <a:pPr lvl="1"/>
            <a:r>
              <a:rPr lang="en-IN" sz="1800" dirty="0"/>
              <a:t>CDS is first preference. CDS works on database agnostic, client handling, complexity.</a:t>
            </a:r>
          </a:p>
          <a:p>
            <a:pPr lvl="1"/>
            <a:endParaRPr lang="en-IN" sz="1800" dirty="0"/>
          </a:p>
          <a:p>
            <a:pPr marL="285750" indent="-285750">
              <a:buFont typeface="Arial" panose="020B0604020202020204" pitchFamily="34" charset="0"/>
              <a:buChar char="•"/>
            </a:pPr>
            <a:r>
              <a:rPr lang="en-IN" sz="1800" b="1" dirty="0"/>
              <a:t>We already have 4 types of views in ABAP, Why should I learn CDS view now?</a:t>
            </a:r>
          </a:p>
          <a:p>
            <a:pPr lvl="1"/>
            <a:r>
              <a:rPr lang="en-IN" sz="1800" b="1" dirty="0"/>
              <a:t>Park</a:t>
            </a:r>
          </a:p>
          <a:p>
            <a:pPr lvl="1"/>
            <a:endParaRPr lang="en-IN" sz="1800" b="1" dirty="0"/>
          </a:p>
          <a:p>
            <a:pPr marL="285750" indent="-285750">
              <a:buFont typeface="Arial" panose="020B0604020202020204" pitchFamily="34" charset="0"/>
              <a:buChar char="•"/>
            </a:pPr>
            <a:r>
              <a:rPr lang="en-IN" sz="1800" b="1" dirty="0"/>
              <a:t>What is the actual Code to data paradigm object which is created in HANADB?</a:t>
            </a:r>
          </a:p>
          <a:p>
            <a:pPr lvl="1"/>
            <a:r>
              <a:rPr lang="en-IN" sz="1800" dirty="0"/>
              <a:t>A HANA view gets created in HDB which is the actual runtime object called when you run CDS.</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424060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4801314"/>
          </a:xfrm>
          <a:prstGeom prst="rect">
            <a:avLst/>
          </a:prstGeom>
          <a:noFill/>
        </p:spPr>
        <p:txBody>
          <a:bodyPr wrap="square" rtlCol="0">
            <a:spAutoFit/>
          </a:bodyPr>
          <a:lstStyle/>
          <a:p>
            <a:pPr marL="285750" indent="-285750">
              <a:buFont typeface="Arial" panose="020B0604020202020204" pitchFamily="34" charset="0"/>
              <a:buChar char="•"/>
            </a:pPr>
            <a:r>
              <a:rPr lang="en-IN" sz="1800" b="1" dirty="0"/>
              <a:t>I am from BW background, have no idea on ABAP, can I learn CDS views?</a:t>
            </a:r>
          </a:p>
          <a:p>
            <a:pPr lvl="1"/>
            <a:r>
              <a:rPr lang="en-IN" sz="1800" dirty="0"/>
              <a:t>Yes, You must learn because now a days companies moving from Bex to CDS views. No ABAP required.</a:t>
            </a:r>
          </a:p>
          <a:p>
            <a:pPr lvl="1"/>
            <a:endParaRPr lang="en-IN" sz="1800" dirty="0"/>
          </a:p>
          <a:p>
            <a:pPr marL="285750" indent="-285750">
              <a:buFont typeface="Arial" panose="020B0604020202020204" pitchFamily="34" charset="0"/>
              <a:buChar char="•"/>
            </a:pPr>
            <a:r>
              <a:rPr lang="en-IN" sz="1800" b="1" dirty="0"/>
              <a:t>Will CDS views only be created in S/4HANA systems?</a:t>
            </a:r>
          </a:p>
          <a:p>
            <a:pPr lvl="1"/>
            <a:r>
              <a:rPr lang="en-IN" sz="1800" dirty="0"/>
              <a:t>No, Any ABAP on HANA systems above NW7.4 SP6</a:t>
            </a:r>
          </a:p>
          <a:p>
            <a:pPr lvl="1"/>
            <a:endParaRPr lang="en-IN" sz="1800" dirty="0"/>
          </a:p>
          <a:p>
            <a:pPr marL="285750" indent="-285750">
              <a:buFont typeface="Arial" panose="020B0604020202020204" pitchFamily="34" charset="0"/>
              <a:buChar char="•"/>
            </a:pPr>
            <a:r>
              <a:rPr lang="en-IN" sz="1800" b="1" dirty="0"/>
              <a:t>How CDS views different from Calculation view you taught earlier?</a:t>
            </a:r>
          </a:p>
          <a:p>
            <a:pPr lvl="1"/>
            <a:r>
              <a:rPr lang="en-IN" sz="1800" dirty="0"/>
              <a:t>Calculation views are bottom-up approach cannot use this approach in S/4HANA. CDS views are top-down</a:t>
            </a:r>
          </a:p>
          <a:p>
            <a:pPr lvl="1"/>
            <a:endParaRPr lang="en-IN" sz="1800" dirty="0"/>
          </a:p>
          <a:p>
            <a:pPr marL="285750" indent="-285750">
              <a:buFont typeface="Arial" panose="020B0604020202020204" pitchFamily="34" charset="0"/>
              <a:buChar char="•"/>
            </a:pPr>
            <a:r>
              <a:rPr lang="en-IN" sz="1800" b="1" dirty="0"/>
              <a:t>What are the types of CDS views?</a:t>
            </a:r>
          </a:p>
          <a:p>
            <a:pPr lvl="1"/>
            <a:r>
              <a:rPr lang="en-IN" sz="1800" dirty="0"/>
              <a:t>Parameterized CDS views and Non-parameterized CDS views</a:t>
            </a:r>
          </a:p>
          <a:p>
            <a:pPr lvl="1"/>
            <a:endParaRPr lang="en-IN" sz="1800" dirty="0"/>
          </a:p>
          <a:p>
            <a:pPr marL="285750" indent="-285750">
              <a:buFont typeface="Arial" panose="020B0604020202020204" pitchFamily="34" charset="0"/>
              <a:buChar char="•"/>
            </a:pPr>
            <a:r>
              <a:rPr lang="en-IN" sz="1800" b="1" dirty="0"/>
              <a:t>Is it also possible to insert/update data using CDS views?</a:t>
            </a:r>
          </a:p>
          <a:p>
            <a:pPr lvl="1"/>
            <a:r>
              <a:rPr lang="en-IN" sz="1800" dirty="0"/>
              <a:t>No. If you combine CDS view concept with frameworks like BOPF or RAP</a:t>
            </a:r>
          </a:p>
          <a:p>
            <a:pPr lvl="1"/>
            <a:endParaRPr lang="en-IN" sz="1800" dirty="0"/>
          </a:p>
          <a:p>
            <a:pPr marL="285750" indent="-285750">
              <a:buFont typeface="Arial" panose="020B0604020202020204" pitchFamily="34" charset="0"/>
              <a:buChar char="•"/>
            </a:pPr>
            <a:r>
              <a:rPr lang="en-IN" sz="1800" b="1" dirty="0"/>
              <a:t>What is the best practice/gold standard to create CDS views?</a:t>
            </a:r>
          </a:p>
          <a:p>
            <a:r>
              <a:rPr lang="en-IN" sz="1800" dirty="0"/>
              <a:t>          VDM – Virtual data modelling – guidelines to build </a:t>
            </a:r>
            <a:r>
              <a:rPr lang="en-IN" sz="1800" dirty="0" err="1"/>
              <a:t>cds</a:t>
            </a:r>
            <a:r>
              <a:rPr lang="en-IN" sz="1800" dirty="0"/>
              <a:t> views in S/4HANA</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395818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t>Are there standard CDS views delivered by SAP, can I see them?</a:t>
            </a:r>
          </a:p>
          <a:p>
            <a:pPr lvl="1"/>
            <a:r>
              <a:rPr lang="en-US" sz="1800" dirty="0"/>
              <a:t>Yes. </a:t>
            </a:r>
            <a:r>
              <a:rPr lang="en-US" sz="1800" dirty="0">
                <a:hlinkClick r:id="rId2"/>
              </a:rPr>
              <a:t>https://api.sap.com</a:t>
            </a:r>
            <a:endParaRPr lang="en-US" sz="1800" dirty="0"/>
          </a:p>
          <a:p>
            <a:pPr lvl="1"/>
            <a:endParaRPr lang="en-US" sz="1800" dirty="0"/>
          </a:p>
          <a:p>
            <a:pPr marL="285750" indent="-285750">
              <a:buFont typeface="Arial" panose="020B0604020202020204" pitchFamily="34" charset="0"/>
              <a:buChar char="•"/>
            </a:pPr>
            <a:r>
              <a:rPr lang="en-US" sz="1800" b="1" dirty="0"/>
              <a:t>Is it possible to extend standard SAP delivered CDS views?</a:t>
            </a:r>
          </a:p>
          <a:p>
            <a:pPr lvl="1"/>
            <a:r>
              <a:rPr lang="en-US" sz="1800" dirty="0"/>
              <a:t>Yes</a:t>
            </a:r>
          </a:p>
          <a:p>
            <a:pPr lvl="1"/>
            <a:endParaRPr lang="en-US" sz="1800" dirty="0"/>
          </a:p>
          <a:p>
            <a:pPr marL="285750" indent="-285750">
              <a:buFont typeface="Arial" panose="020B0604020202020204" pitchFamily="34" charset="0"/>
              <a:buChar char="•"/>
            </a:pPr>
            <a:r>
              <a:rPr lang="en-US" sz="1800" b="1" dirty="0"/>
              <a:t>Anubhav, recently my friend told me that CDS views are deprecated, is it true?</a:t>
            </a:r>
          </a:p>
          <a:p>
            <a:pPr lvl="1"/>
            <a:r>
              <a:rPr lang="en-US" sz="1800" dirty="0"/>
              <a:t>Yes, there is a new concept called CDS entity, which identically.</a:t>
            </a:r>
          </a:p>
          <a:p>
            <a:pPr lvl="1"/>
            <a:endParaRPr lang="en-US" sz="1800" dirty="0"/>
          </a:p>
          <a:p>
            <a:pPr marL="285750" indent="-285750">
              <a:buFont typeface="Arial" panose="020B0604020202020204" pitchFamily="34" charset="0"/>
              <a:buChar char="•"/>
            </a:pPr>
            <a:r>
              <a:rPr lang="en-US" sz="1800" b="1" dirty="0"/>
              <a:t>I worked in a project where we use something called VDM?</a:t>
            </a:r>
          </a:p>
          <a:p>
            <a:r>
              <a:rPr lang="en-IN" sz="1800" dirty="0"/>
              <a:t>          It is a best practice to create CDS views.</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118855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71988" y="722946"/>
            <a:ext cx="11806237"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t>Can I integrate SQL Script also using CDS?</a:t>
            </a:r>
          </a:p>
          <a:p>
            <a:pPr lvl="1"/>
            <a:r>
              <a:rPr lang="en-US" sz="1800" dirty="0"/>
              <a:t>Yes, there is a advance concept called CDS table function starting NW 7.5</a:t>
            </a:r>
          </a:p>
          <a:p>
            <a:pPr lvl="1"/>
            <a:endParaRPr lang="en-US" sz="1800" dirty="0"/>
          </a:p>
          <a:p>
            <a:pPr marL="285750" indent="-285750">
              <a:buFont typeface="Arial" panose="020B0604020202020204" pitchFamily="34" charset="0"/>
              <a:buChar char="•"/>
            </a:pPr>
            <a:r>
              <a:rPr lang="en-US" sz="1800" b="1" dirty="0"/>
              <a:t>Can I also secure my data coming out of CDS view with some kind of Authorization/Role?</a:t>
            </a:r>
          </a:p>
          <a:p>
            <a:pPr lvl="1"/>
            <a:r>
              <a:rPr lang="en-US" sz="1800" dirty="0"/>
              <a:t>Yes</a:t>
            </a:r>
          </a:p>
          <a:p>
            <a:pPr lvl="1"/>
            <a:endParaRPr lang="en-US" sz="1800" dirty="0"/>
          </a:p>
          <a:p>
            <a:pPr marL="285750" indent="-285750">
              <a:buFont typeface="Arial" panose="020B0604020202020204" pitchFamily="34" charset="0"/>
              <a:buChar char="•"/>
            </a:pPr>
            <a:r>
              <a:rPr lang="en-IN" sz="1800" b="1" dirty="0"/>
              <a:t>I tried hard to learn CDS from google, but rather learning I got more confused?</a:t>
            </a:r>
          </a:p>
          <a:p>
            <a:pPr lvl="1"/>
            <a:r>
              <a:rPr lang="en-IN" sz="1800" dirty="0"/>
              <a:t>Park</a:t>
            </a:r>
          </a:p>
          <a:p>
            <a:pPr lvl="1"/>
            <a:endParaRPr lang="en-IN" sz="1800" dirty="0"/>
          </a:p>
          <a:p>
            <a:pPr marL="285750" indent="-285750">
              <a:buFont typeface="Arial" panose="020B0604020202020204" pitchFamily="34" charset="0"/>
              <a:buChar char="•"/>
            </a:pPr>
            <a:r>
              <a:rPr lang="en-IN" sz="1800" b="1" dirty="0"/>
              <a:t>What is metadata extension in CDS?</a:t>
            </a:r>
          </a:p>
          <a:p>
            <a:pPr lvl="1"/>
            <a:r>
              <a:rPr lang="en-IN" sz="1800" dirty="0"/>
              <a:t>Park</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Some common Myths…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Tree>
    <p:extLst>
      <p:ext uri="{BB962C8B-B14F-4D97-AF65-F5344CB8AC3E}">
        <p14:creationId xmlns:p14="http://schemas.microsoft.com/office/powerpoint/2010/main" val="412376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EPM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3" name="Picture 2">
            <a:extLst>
              <a:ext uri="{FF2B5EF4-FFF2-40B4-BE49-F238E27FC236}">
                <a16:creationId xmlns:a16="http://schemas.microsoft.com/office/drawing/2014/main" id="{2EF09302-4A4B-32E3-BAD2-03FFE35CFEED}"/>
              </a:ext>
            </a:extLst>
          </p:cNvPr>
          <p:cNvPicPr>
            <a:picLocks noChangeAspect="1"/>
          </p:cNvPicPr>
          <p:nvPr/>
        </p:nvPicPr>
        <p:blipFill>
          <a:blip r:embed="rId3"/>
          <a:stretch>
            <a:fillRect/>
          </a:stretch>
        </p:blipFill>
        <p:spPr>
          <a:xfrm>
            <a:off x="1651314" y="944415"/>
            <a:ext cx="8701105" cy="5343613"/>
          </a:xfrm>
          <a:prstGeom prst="rect">
            <a:avLst/>
          </a:prstGeom>
        </p:spPr>
      </p:pic>
    </p:spTree>
    <p:extLst>
      <p:ext uri="{BB962C8B-B14F-4D97-AF65-F5344CB8AC3E}">
        <p14:creationId xmlns:p14="http://schemas.microsoft.com/office/powerpoint/2010/main" val="25415145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rporate Finance – Investments and Financing – Finance In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8" y="0"/>
            <a:ext cx="12215093" cy="6858000"/>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p:cNvSpPr/>
          <p:nvPr/>
        </p:nvSpPr>
        <p:spPr>
          <a:xfrm>
            <a:off x="-26267" y="2780928"/>
            <a:ext cx="12215092" cy="151216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a:extLst>
              <a:ext uri="{FF2B5EF4-FFF2-40B4-BE49-F238E27FC236}">
                <a16:creationId xmlns:a16="http://schemas.microsoft.com/office/drawing/2014/main" id="{CC39E87A-2CAF-CD41-98DC-4526D06794F9}"/>
              </a:ext>
            </a:extLst>
          </p:cNvPr>
          <p:cNvSpPr txBox="1"/>
          <p:nvPr/>
        </p:nvSpPr>
        <p:spPr>
          <a:xfrm>
            <a:off x="301534" y="2921168"/>
            <a:ext cx="5294060" cy="1015663"/>
          </a:xfrm>
          <a:prstGeom prst="rect">
            <a:avLst/>
          </a:prstGeom>
          <a:noFill/>
          <a:ln>
            <a:noFill/>
          </a:ln>
        </p:spPr>
        <p:txBody>
          <a:bodyPr wrap="square" rtlCol="0">
            <a:spAutoFit/>
          </a:bodyPr>
          <a:lstStyle/>
          <a:p>
            <a:pPr lvl="0" defTabSz="914217"/>
            <a:r>
              <a:rPr lang="en-US" sz="60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77" name="Rectangle 4">
            <a:extLst>
              <a:ext uri="{FF2B5EF4-FFF2-40B4-BE49-F238E27FC236}">
                <a16:creationId xmlns:a16="http://schemas.microsoft.com/office/drawing/2014/main" id="{8D153262-0D22-EE4B-8422-E83531E442C3}"/>
              </a:ext>
            </a:extLst>
          </p:cNvPr>
          <p:cNvSpPr/>
          <p:nvPr/>
        </p:nvSpPr>
        <p:spPr>
          <a:xfrm flipH="1">
            <a:off x="-10623"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78" name="Picture 77">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13831179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After Break</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t>Understand data model</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r>
              <a:rPr lang="en-US" sz="1800" dirty="0"/>
              <a:t>Working with CDS entity</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Understanding CDS entities examples</a:t>
            </a:r>
          </a:p>
          <a:p>
            <a:pPr marL="342900" indent="-342900">
              <a:buFont typeface="Arial" panose="020B0604020202020204" pitchFamily="34" charset="0"/>
              <a:buChar char="•"/>
            </a:pPr>
            <a:r>
              <a:rPr lang="en-US" sz="1800" dirty="0"/>
              <a:t>Difference SE11 and CDS views</a:t>
            </a:r>
          </a:p>
          <a:p>
            <a:pPr marL="342900" indent="-342900">
              <a:buFont typeface="Arial" panose="020B0604020202020204" pitchFamily="34" charset="0"/>
              <a:buChar char="•"/>
            </a:pPr>
            <a:r>
              <a:rPr lang="en-US" sz="1800" dirty="0"/>
              <a:t>CDS perspective</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VDM – Virtual Data Model</a:t>
            </a:r>
          </a:p>
          <a:p>
            <a:pPr marL="342900" indent="-342900">
              <a:buFont typeface="Arial" panose="020B0604020202020204" pitchFamily="34" charset="0"/>
              <a:buChar char="•"/>
            </a:pPr>
            <a:r>
              <a:rPr lang="en-US" sz="1800" dirty="0"/>
              <a:t>Arrangements for VDM objects</a:t>
            </a:r>
          </a:p>
          <a:p>
            <a:pPr marL="342900" indent="-342900">
              <a:buFont typeface="Arial" panose="020B0604020202020204" pitchFamily="34" charset="0"/>
              <a:buChar char="•"/>
            </a:pPr>
            <a:r>
              <a:rPr lang="en-US" sz="1800" dirty="0"/>
              <a:t>Analytic use case</a:t>
            </a:r>
          </a:p>
          <a:p>
            <a:pPr marL="342900" indent="-342900">
              <a:buFont typeface="Arial" panose="020B0604020202020204" pitchFamily="34" charset="0"/>
              <a:buChar char="•"/>
            </a:pPr>
            <a:r>
              <a:rPr lang="en-US" sz="1800" dirty="0"/>
              <a:t>CDS Security and Steps for securing data</a:t>
            </a:r>
          </a:p>
        </p:txBody>
      </p:sp>
    </p:spTree>
    <p:extLst>
      <p:ext uri="{BB962C8B-B14F-4D97-AF65-F5344CB8AC3E}">
        <p14:creationId xmlns:p14="http://schemas.microsoft.com/office/powerpoint/2010/main" val="367998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21</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happens when we activate</a:t>
            </a:r>
            <a:endParaRPr lang="en-IN" sz="3599" dirty="0">
              <a:latin typeface="Cooper Black" panose="0208090404030B020404" pitchFamily="18" charset="0"/>
            </a:endParaRPr>
          </a:p>
        </p:txBody>
      </p:sp>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1">
            <a:extLst>
              <a:ext uri="{FF2B5EF4-FFF2-40B4-BE49-F238E27FC236}">
                <a16:creationId xmlns:a16="http://schemas.microsoft.com/office/drawing/2014/main" id="{3131D421-D979-681C-B4DB-805CE790E703}"/>
              </a:ext>
            </a:extLst>
          </p:cNvPr>
          <p:cNvSpPr/>
          <p:nvPr/>
        </p:nvSpPr>
        <p:spPr>
          <a:xfrm>
            <a:off x="549796" y="3022182"/>
            <a:ext cx="3816424" cy="1152128"/>
          </a:xfrm>
          <a:prstGeom prst="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CDS views</a:t>
            </a:r>
          </a:p>
        </p:txBody>
      </p:sp>
      <p:sp>
        <p:nvSpPr>
          <p:cNvPr id="3" name="Rectangle: Rounded Corners 2">
            <a:extLst>
              <a:ext uri="{FF2B5EF4-FFF2-40B4-BE49-F238E27FC236}">
                <a16:creationId xmlns:a16="http://schemas.microsoft.com/office/drawing/2014/main" id="{5C5CFD99-0495-9649-2A0D-1B1559C47FC6}"/>
              </a:ext>
            </a:extLst>
          </p:cNvPr>
          <p:cNvSpPr/>
          <p:nvPr/>
        </p:nvSpPr>
        <p:spPr>
          <a:xfrm>
            <a:off x="7966620" y="1896464"/>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DDIC view SE11</a:t>
            </a:r>
          </a:p>
        </p:txBody>
      </p:sp>
      <p:sp>
        <p:nvSpPr>
          <p:cNvPr id="5" name="Rectangle: Rounded Corners 4">
            <a:extLst>
              <a:ext uri="{FF2B5EF4-FFF2-40B4-BE49-F238E27FC236}">
                <a16:creationId xmlns:a16="http://schemas.microsoft.com/office/drawing/2014/main" id="{3EA47966-331A-71F2-A058-D3A2D9BA9D4C}"/>
              </a:ext>
            </a:extLst>
          </p:cNvPr>
          <p:cNvSpPr/>
          <p:nvPr/>
        </p:nvSpPr>
        <p:spPr>
          <a:xfrm>
            <a:off x="7966620" y="4387489"/>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HANA Views</a:t>
            </a:r>
          </a:p>
        </p:txBody>
      </p:sp>
      <p:cxnSp>
        <p:nvCxnSpPr>
          <p:cNvPr id="7" name="Connector: Elbow 6">
            <a:extLst>
              <a:ext uri="{FF2B5EF4-FFF2-40B4-BE49-F238E27FC236}">
                <a16:creationId xmlns:a16="http://schemas.microsoft.com/office/drawing/2014/main" id="{B63CD920-45B9-C1AC-67D6-8AEA3158719D}"/>
              </a:ext>
            </a:extLst>
          </p:cNvPr>
          <p:cNvCxnSpPr>
            <a:stCxn id="2" idx="3"/>
            <a:endCxn id="3" idx="1"/>
          </p:cNvCxnSpPr>
          <p:nvPr/>
        </p:nvCxnSpPr>
        <p:spPr>
          <a:xfrm flipV="1">
            <a:off x="4366220" y="2351311"/>
            <a:ext cx="3600400" cy="1246935"/>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2DD8933-87FE-204D-6E24-AB7D41C06A9A}"/>
              </a:ext>
            </a:extLst>
          </p:cNvPr>
          <p:cNvCxnSpPr>
            <a:stCxn id="2" idx="3"/>
            <a:endCxn id="5" idx="1"/>
          </p:cNvCxnSpPr>
          <p:nvPr/>
        </p:nvCxnSpPr>
        <p:spPr>
          <a:xfrm>
            <a:off x="4366220" y="3598246"/>
            <a:ext cx="3600400" cy="1244090"/>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2F77F-3ADD-B475-95E5-5DB17AFC89BC}"/>
              </a:ext>
            </a:extLst>
          </p:cNvPr>
          <p:cNvSpPr txBox="1"/>
          <p:nvPr/>
        </p:nvSpPr>
        <p:spPr>
          <a:xfrm>
            <a:off x="4654252" y="3207035"/>
            <a:ext cx="1872208" cy="461665"/>
          </a:xfrm>
          <a:prstGeom prst="rect">
            <a:avLst/>
          </a:prstGeom>
          <a:noFill/>
        </p:spPr>
        <p:txBody>
          <a:bodyPr wrap="square" rtlCol="0">
            <a:spAutoFit/>
          </a:bodyPr>
          <a:lstStyle/>
          <a:p>
            <a:r>
              <a:rPr lang="en-US" b="1" dirty="0"/>
              <a:t>activate</a:t>
            </a:r>
          </a:p>
        </p:txBody>
      </p:sp>
    </p:spTree>
    <p:extLst>
      <p:ext uri="{BB962C8B-B14F-4D97-AF65-F5344CB8AC3E}">
        <p14:creationId xmlns:p14="http://schemas.microsoft.com/office/powerpoint/2010/main" val="1649314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9" b="1" dirty="0">
                <a:latin typeface="Cooper Black" panose="0208090404030B020404" pitchFamily="18" charset="0"/>
                <a:cs typeface="Times New Roman" panose="02020603050405020304" pitchFamily="18" charset="0"/>
              </a:rPr>
              <a:t>CDS Entities</a:t>
            </a:r>
            <a:endParaRPr lang="en-IN" sz="3599" b="1"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19"/>
          </a:xfrm>
          <a:prstGeom prst="rect">
            <a:avLst/>
          </a:prstGeom>
          <a:noFill/>
        </p:spPr>
        <p:txBody>
          <a:bodyPr wrap="square" rtlCol="0">
            <a:spAutoFit/>
          </a:bodyPr>
          <a:lstStyle/>
          <a:p>
            <a:r>
              <a:rPr lang="en-US" sz="1800" dirty="0"/>
              <a:t>CDS Entities are successor of CDS Views. CDS views are deprecated, use CDS entities. CDS views and entities are absolutely same, whatever knowledge you have or gained on CDS views, can be applied on entities.</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When we create a entity, system do not create the DDIC view</a:t>
            </a:r>
          </a:p>
          <a:p>
            <a:pPr marL="285750" indent="-285750">
              <a:buFont typeface="Arial" panose="020B0604020202020204" pitchFamily="34" charset="0"/>
              <a:buChar char="•"/>
            </a:pPr>
            <a:r>
              <a:rPr lang="en-IN" sz="1800" dirty="0"/>
              <a:t>It saves time hence the activation time of CDS has been improved 90%</a:t>
            </a:r>
          </a:p>
          <a:p>
            <a:pPr marL="285750" indent="-285750">
              <a:buFont typeface="Arial" panose="020B0604020202020204" pitchFamily="34" charset="0"/>
              <a:buChar char="•"/>
            </a:pPr>
            <a:r>
              <a:rPr lang="en-IN" sz="1800" dirty="0"/>
              <a:t>With CDS entity there is no name confusion, its just one name for everything. </a:t>
            </a:r>
          </a:p>
          <a:p>
            <a:pPr marL="285750" indent="-285750">
              <a:buFont typeface="Arial" panose="020B0604020202020204" pitchFamily="34" charset="0"/>
              <a:buChar char="•"/>
            </a:pPr>
            <a:r>
              <a:rPr lang="en-IN" sz="1800" dirty="0"/>
              <a:t>The generated HANA view name will be same as the name of the main view</a:t>
            </a:r>
          </a:p>
          <a:p>
            <a:pPr marL="285750" indent="-285750">
              <a:buFont typeface="Arial" panose="020B0604020202020204" pitchFamily="34" charset="0"/>
              <a:buChar char="•"/>
            </a:pPr>
            <a:r>
              <a:rPr lang="en-IN" sz="1800" dirty="0"/>
              <a:t>CDS entities are stricter in nature</a:t>
            </a:r>
          </a:p>
          <a:p>
            <a:pPr marL="285750" indent="-285750">
              <a:buFont typeface="Arial" panose="020B0604020202020204" pitchFamily="34" charset="0"/>
              <a:buChar char="•"/>
            </a:pPr>
            <a:endParaRPr lang="en-IN" sz="1800" dirty="0"/>
          </a:p>
          <a:p>
            <a:r>
              <a:rPr lang="en-IN" sz="1800" dirty="0"/>
              <a:t>Limitations </a:t>
            </a:r>
          </a:p>
          <a:p>
            <a:pPr marL="342900" indent="-342900">
              <a:buAutoNum type="arabicPeriod"/>
            </a:pPr>
            <a:r>
              <a:rPr lang="en-IN" sz="1800" dirty="0"/>
              <a:t>For analytical use cases, we still rely on </a:t>
            </a:r>
            <a:r>
              <a:rPr lang="en-IN" sz="1800" dirty="0" err="1"/>
              <a:t>cds</a:t>
            </a:r>
            <a:r>
              <a:rPr lang="en-IN" sz="1800" dirty="0"/>
              <a:t> views</a:t>
            </a:r>
          </a:p>
          <a:p>
            <a:pPr marL="342900" indent="-342900">
              <a:buAutoNum type="arabicPeriod"/>
            </a:pPr>
            <a:r>
              <a:rPr lang="en-IN" sz="1800" dirty="0"/>
              <a:t>For </a:t>
            </a:r>
            <a:r>
              <a:rPr lang="en-IN" sz="1800" dirty="0" err="1"/>
              <a:t>bopf</a:t>
            </a:r>
            <a:r>
              <a:rPr lang="en-IN" sz="1800" dirty="0"/>
              <a:t> integration still we use </a:t>
            </a:r>
            <a:r>
              <a:rPr lang="en-IN" sz="1800" dirty="0" err="1"/>
              <a:t>cds</a:t>
            </a:r>
            <a:r>
              <a:rPr lang="en-IN" sz="1800" dirty="0"/>
              <a:t> views</a:t>
            </a:r>
          </a:p>
          <a:p>
            <a:pPr marL="342900" indent="-342900">
              <a:buAutoNum type="arabicPeriod"/>
            </a:pPr>
            <a:r>
              <a:rPr lang="en-IN" sz="1800" dirty="0"/>
              <a:t>For advance concepts like RAP, we can do on entities only.</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r>
              <a:rPr lang="en-US" sz="1400" dirty="0">
                <a:solidFill>
                  <a:srgbClr val="C00000"/>
                </a:solidFill>
                <a:latin typeface="Cooper Black" panose="0208090404030B020404" pitchFamily="18" charset="0"/>
              </a:rPr>
              <a:t>www.anubhavtrainings.com</a:t>
            </a:r>
            <a:endParaRPr lang="en-IN" sz="1400" dirty="0">
              <a:solidFill>
                <a:srgbClr val="C00000"/>
              </a:solidFill>
              <a:latin typeface="Cooper Black" panose="0208090404030B020404" pitchFamily="18" charset="0"/>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r>
              <a:rPr lang="en-US" sz="1050" dirty="0"/>
              <a:t>9</a:t>
            </a:r>
            <a:endParaRPr lang="en-IN" sz="10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0520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Working with CDS Examples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047536"/>
          </a:xfrm>
          <a:prstGeom prst="rect">
            <a:avLst/>
          </a:prstGeom>
          <a:noFill/>
        </p:spPr>
        <p:txBody>
          <a:bodyPr wrap="square" rtlCol="0">
            <a:spAutoFit/>
          </a:bodyPr>
          <a:lstStyle/>
          <a:p>
            <a:pPr marL="285750" indent="-285750">
              <a:buFont typeface="Arial" panose="020B0604020202020204" pitchFamily="34" charset="0"/>
              <a:buChar char="•"/>
            </a:pPr>
            <a:r>
              <a:rPr lang="en-US" sz="1800" dirty="0"/>
              <a:t>Working with CDS entity and CDS with Expression Language (DEL)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View on View Concept </a:t>
            </a:r>
          </a:p>
          <a:p>
            <a:pPr lvl="1"/>
            <a:r>
              <a:rPr lang="en-US" sz="1600" dirty="0">
                <a:latin typeface="Abadi" panose="020B0604020104020204" pitchFamily="34" charset="0"/>
              </a:rPr>
              <a:t>In a real time, environment, we do not want to clutter all our code inside single CDS view. Because we want to achieve modularization. In View-on-View concept, we will consume one view on top of another view. This way we can create multiple reusable views and consume them in upper views.</a:t>
            </a:r>
          </a:p>
          <a:p>
            <a:pPr lvl="1"/>
            <a:endParaRPr lang="en-US" sz="1600" dirty="0">
              <a:latin typeface="Abadi" panose="020B0604020104020204" pitchFamily="34" charset="0"/>
            </a:endParaRPr>
          </a:p>
          <a:p>
            <a:pPr marL="285750" indent="-285750">
              <a:buFont typeface="Arial" panose="020B0604020202020204" pitchFamily="34" charset="0"/>
              <a:buChar char="•"/>
            </a:pPr>
            <a:r>
              <a:rPr lang="en-US" sz="1800" dirty="0"/>
              <a:t>Adding Aggregation to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Joins using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Concept of Association</a:t>
            </a:r>
          </a:p>
          <a:p>
            <a:pPr lvl="1"/>
            <a:r>
              <a:rPr lang="en-US" sz="1600" dirty="0">
                <a:latin typeface="Abadi" panose="020B0604020104020204" pitchFamily="34" charset="0"/>
              </a:rPr>
              <a:t>Associations are the relationships between entities and views. It is used to avoid joins, because joins are bad for performance, associations are loose coupling between our data. The data will fetched on-demand when it requested. The join will be performed only when needed, hence saves lots of time.</a:t>
            </a:r>
          </a:p>
          <a:p>
            <a:pPr lvl="1"/>
            <a:r>
              <a:rPr lang="en-US" sz="1600" dirty="0">
                <a:latin typeface="Abadi" panose="020B0604020104020204" pitchFamily="34" charset="0"/>
              </a:rPr>
              <a:t>There are 2 types of association</a:t>
            </a:r>
          </a:p>
          <a:p>
            <a:pPr marL="952393" lvl="1" indent="-342900">
              <a:buAutoNum type="arabicPeriod"/>
            </a:pPr>
            <a:r>
              <a:rPr lang="en-US" sz="1600" dirty="0">
                <a:latin typeface="Abadi" panose="020B0604020104020204" pitchFamily="34" charset="0"/>
              </a:rPr>
              <a:t>Ad-hoc association – just exact join</a:t>
            </a:r>
          </a:p>
          <a:p>
            <a:pPr marL="952393" lvl="1" indent="-342900">
              <a:buAutoNum type="arabicPeriod"/>
            </a:pPr>
            <a:r>
              <a:rPr lang="en-US" sz="1600" dirty="0">
                <a:latin typeface="Abadi" panose="020B0604020104020204" pitchFamily="34" charset="0"/>
              </a:rPr>
              <a:t>Exposed association – lose coupling</a:t>
            </a:r>
            <a:endParaRPr lang="en-IN" sz="1600" dirty="0">
              <a:latin typeface="Abadi" panose="020B0604020104020204" pitchFamily="34" charset="0"/>
            </a:endParaRPr>
          </a:p>
          <a:p>
            <a:pPr marL="895243" lvl="1" indent="-285750">
              <a:buFont typeface="Arial" panose="020B0604020202020204" pitchFamily="34" charset="0"/>
              <a:buChar char="•"/>
            </a:pPr>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6967245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1577" y="27992"/>
            <a:ext cx="11245612" cy="711081"/>
          </a:xfrm>
        </p:spPr>
        <p:txBody>
          <a:bodyPr>
            <a:noAutofit/>
          </a:bodyPr>
          <a:lstStyle/>
          <a:p>
            <a:r>
              <a:rPr lang="en-US" sz="3200" dirty="0">
                <a:latin typeface="Cooper Black" panose="0208090404030B020404" pitchFamily="18" charset="0"/>
              </a:rPr>
              <a:t>Difference between SE11 Views and CDS views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graphicFrame>
        <p:nvGraphicFramePr>
          <p:cNvPr id="3" name="Table 9">
            <a:extLst>
              <a:ext uri="{FF2B5EF4-FFF2-40B4-BE49-F238E27FC236}">
                <a16:creationId xmlns:a16="http://schemas.microsoft.com/office/drawing/2014/main" id="{C12C32AE-3245-408F-69E8-957E75D0F1CC}"/>
              </a:ext>
            </a:extLst>
          </p:cNvPr>
          <p:cNvGraphicFramePr>
            <a:graphicFrameLocks noGrp="1"/>
          </p:cNvGraphicFramePr>
          <p:nvPr/>
        </p:nvGraphicFramePr>
        <p:xfrm>
          <a:off x="121577" y="698293"/>
          <a:ext cx="11865039" cy="5842200"/>
        </p:xfrm>
        <a:graphic>
          <a:graphicData uri="http://schemas.openxmlformats.org/drawingml/2006/table">
            <a:tbl>
              <a:tblPr firstRow="1" bandRow="1"/>
              <a:tblGrid>
                <a:gridCol w="5961105">
                  <a:extLst>
                    <a:ext uri="{9D8B030D-6E8A-4147-A177-3AD203B41FA5}">
                      <a16:colId xmlns:a16="http://schemas.microsoft.com/office/drawing/2014/main" val="492789545"/>
                    </a:ext>
                  </a:extLst>
                </a:gridCol>
                <a:gridCol w="2880320">
                  <a:extLst>
                    <a:ext uri="{9D8B030D-6E8A-4147-A177-3AD203B41FA5}">
                      <a16:colId xmlns:a16="http://schemas.microsoft.com/office/drawing/2014/main" val="3085866232"/>
                    </a:ext>
                  </a:extLst>
                </a:gridCol>
                <a:gridCol w="3023614">
                  <a:extLst>
                    <a:ext uri="{9D8B030D-6E8A-4147-A177-3AD203B41FA5}">
                      <a16:colId xmlns:a16="http://schemas.microsoft.com/office/drawing/2014/main" val="3792804712"/>
                    </a:ext>
                  </a:extLst>
                </a:gridCol>
              </a:tblGrid>
              <a:tr h="44940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Parameters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CDS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DDIC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extLst>
                  <a:ext uri="{0D108BD9-81ED-4DB2-BD59-A6C34878D82A}">
                    <a16:rowId xmlns:a16="http://schemas.microsoft.com/office/drawing/2014/main" val="213857712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Code To data paradigm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67772070"/>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093090499"/>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Outer join is supported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62941534"/>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unions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595743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 Expression language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4165906566"/>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Ability to aggregate data and write where on aggregated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34880315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Analytical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248962025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for OData Service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605629758"/>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Allowing Type definition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5898060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Metadata extension for UI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283299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Parameters and predicate support ($session)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3989748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S/4HANA Embedded Analytics Support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761333491"/>
                  </a:ext>
                </a:extLst>
              </a:tr>
            </a:tbl>
          </a:graphicData>
        </a:graphic>
      </p:graphicFrame>
    </p:spTree>
    <p:extLst>
      <p:ext uri="{BB962C8B-B14F-4D97-AF65-F5344CB8AC3E}">
        <p14:creationId xmlns:p14="http://schemas.microsoft.com/office/powerpoint/2010/main" val="158401956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Why someone fails to learn CDS from google?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&lt; &gt;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grpSp>
        <p:nvGrpSpPr>
          <p:cNvPr id="11" name="Group 10">
            <a:extLst>
              <a:ext uri="{FF2B5EF4-FFF2-40B4-BE49-F238E27FC236}">
                <a16:creationId xmlns:a16="http://schemas.microsoft.com/office/drawing/2014/main" id="{2C171962-7CAE-BFDD-88B9-88B9C0C010FE}"/>
              </a:ext>
            </a:extLst>
          </p:cNvPr>
          <p:cNvGrpSpPr/>
          <p:nvPr/>
        </p:nvGrpSpPr>
        <p:grpSpPr>
          <a:xfrm>
            <a:off x="774433" y="401150"/>
            <a:ext cx="360" cy="360"/>
            <a:chOff x="774433" y="4011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6C454EE-C792-3547-18D5-2B98BF9F9ABA}"/>
                    </a:ext>
                  </a:extLst>
                </p14:cNvPr>
                <p14:cNvContentPartPr/>
                <p14:nvPr/>
              </p14:nvContentPartPr>
              <p14:xfrm>
                <a:off x="774433" y="401150"/>
                <a:ext cx="360" cy="360"/>
              </p14:xfrm>
            </p:contentPart>
          </mc:Choice>
          <mc:Fallback xmlns="">
            <p:pic>
              <p:nvPicPr>
                <p:cNvPr id="9" name="Ink 8">
                  <a:extLst>
                    <a:ext uri="{FF2B5EF4-FFF2-40B4-BE49-F238E27FC236}">
                      <a16:creationId xmlns:a16="http://schemas.microsoft.com/office/drawing/2014/main" id="{56C454EE-C792-3547-18D5-2B98BF9F9ABA}"/>
                    </a:ext>
                  </a:extLst>
                </p:cNvPr>
                <p:cNvPicPr/>
                <p:nvPr/>
              </p:nvPicPr>
              <p:blipFill>
                <a:blip r:embed="rId7"/>
                <a:stretch>
                  <a:fillRect/>
                </a:stretch>
              </p:blipFill>
              <p:spPr>
                <a:xfrm>
                  <a:off x="765793" y="392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2BC26F-BE05-3048-D4FD-B80751AA871A}"/>
                    </a:ext>
                  </a:extLst>
                </p14:cNvPr>
                <p14:cNvContentPartPr/>
                <p14:nvPr/>
              </p14:nvContentPartPr>
              <p14:xfrm>
                <a:off x="774433" y="401150"/>
                <a:ext cx="360" cy="360"/>
              </p14:xfrm>
            </p:contentPart>
          </mc:Choice>
          <mc:Fallback xmlns="">
            <p:pic>
              <p:nvPicPr>
                <p:cNvPr id="10" name="Ink 9">
                  <a:extLst>
                    <a:ext uri="{FF2B5EF4-FFF2-40B4-BE49-F238E27FC236}">
                      <a16:creationId xmlns:a16="http://schemas.microsoft.com/office/drawing/2014/main" id="{CE2BC26F-BE05-3048-D4FD-B80751AA871A}"/>
                    </a:ext>
                  </a:extLst>
                </p:cNvPr>
                <p:cNvPicPr/>
                <p:nvPr/>
              </p:nvPicPr>
              <p:blipFill>
                <a:blip r:embed="rId7"/>
                <a:stretch>
                  <a:fillRect/>
                </a:stretch>
              </p:blipFill>
              <p:spPr>
                <a:xfrm>
                  <a:off x="765793" y="392510"/>
                  <a:ext cx="18000" cy="18000"/>
                </a:xfrm>
                <a:prstGeom prst="rect">
                  <a:avLst/>
                </a:prstGeom>
              </p:spPr>
            </p:pic>
          </mc:Fallback>
        </mc:AlternateContent>
      </p:grpSp>
      <p:pic>
        <p:nvPicPr>
          <p:cNvPr id="1026" name="Picture 2" descr="CBSE CLASS XII ENGINEERING GRAPHICS PRACTICALS MACHINE BLOCK 03 - YouTube">
            <a:extLst>
              <a:ext uri="{FF2B5EF4-FFF2-40B4-BE49-F238E27FC236}">
                <a16:creationId xmlns:a16="http://schemas.microsoft.com/office/drawing/2014/main" id="{2DC14AA3-EE52-B121-4EAC-D0FACC7126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788" y="762806"/>
            <a:ext cx="6733054" cy="378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99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Rounded Corners 8">
            <a:extLst>
              <a:ext uri="{FF2B5EF4-FFF2-40B4-BE49-F238E27FC236}">
                <a16:creationId xmlns:a16="http://schemas.microsoft.com/office/drawing/2014/main" id="{8D733875-09AD-3A09-43A4-D723B2043475}"/>
              </a:ext>
            </a:extLst>
          </p:cNvPr>
          <p:cNvSpPr/>
          <p:nvPr/>
        </p:nvSpPr>
        <p:spPr>
          <a:xfrm>
            <a:off x="340379" y="2420888"/>
            <a:ext cx="3233393" cy="13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View</a:t>
            </a:r>
          </a:p>
        </p:txBody>
      </p:sp>
      <p:sp>
        <p:nvSpPr>
          <p:cNvPr id="10" name="Rectangle 9">
            <a:extLst>
              <a:ext uri="{FF2B5EF4-FFF2-40B4-BE49-F238E27FC236}">
                <a16:creationId xmlns:a16="http://schemas.microsoft.com/office/drawing/2014/main" id="{4F87ECF4-6264-E6EF-61B3-C1E2A8A6C151}"/>
              </a:ext>
            </a:extLst>
          </p:cNvPr>
          <p:cNvSpPr/>
          <p:nvPr/>
        </p:nvSpPr>
        <p:spPr>
          <a:xfrm>
            <a:off x="8974732" y="707504"/>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ABAP Program</a:t>
            </a:r>
          </a:p>
        </p:txBody>
      </p:sp>
      <p:sp>
        <p:nvSpPr>
          <p:cNvPr id="11" name="Rectangle 10">
            <a:extLst>
              <a:ext uri="{FF2B5EF4-FFF2-40B4-BE49-F238E27FC236}">
                <a16:creationId xmlns:a16="http://schemas.microsoft.com/office/drawing/2014/main" id="{D2E0EFBC-6008-978E-D0BE-F2804BC9F7D7}"/>
              </a:ext>
            </a:extLst>
          </p:cNvPr>
          <p:cNvSpPr/>
          <p:nvPr/>
        </p:nvSpPr>
        <p:spPr>
          <a:xfrm>
            <a:off x="8974732" y="1556792"/>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Fiori App</a:t>
            </a:r>
          </a:p>
        </p:txBody>
      </p:sp>
      <p:sp>
        <p:nvSpPr>
          <p:cNvPr id="12" name="Rectangle 11">
            <a:extLst>
              <a:ext uri="{FF2B5EF4-FFF2-40B4-BE49-F238E27FC236}">
                <a16:creationId xmlns:a16="http://schemas.microsoft.com/office/drawing/2014/main" id="{C97B2B06-6616-CE8B-AB54-345552D28C14}"/>
              </a:ext>
            </a:extLst>
          </p:cNvPr>
          <p:cNvSpPr/>
          <p:nvPr/>
        </p:nvSpPr>
        <p:spPr>
          <a:xfrm>
            <a:off x="8974732" y="2420888"/>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Data Analytics</a:t>
            </a:r>
          </a:p>
        </p:txBody>
      </p:sp>
      <p:sp>
        <p:nvSpPr>
          <p:cNvPr id="13" name="Rectangle 12">
            <a:extLst>
              <a:ext uri="{FF2B5EF4-FFF2-40B4-BE49-F238E27FC236}">
                <a16:creationId xmlns:a16="http://schemas.microsoft.com/office/drawing/2014/main" id="{DA209D96-3338-CD8A-F793-9F579E9E6CF2}"/>
              </a:ext>
            </a:extLst>
          </p:cNvPr>
          <p:cNvSpPr/>
          <p:nvPr/>
        </p:nvSpPr>
        <p:spPr>
          <a:xfrm>
            <a:off x="8988604" y="3337658"/>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S/4HANA embedded Analytics</a:t>
            </a:r>
          </a:p>
        </p:txBody>
      </p:sp>
      <p:sp>
        <p:nvSpPr>
          <p:cNvPr id="14" name="Rectangle 13">
            <a:extLst>
              <a:ext uri="{FF2B5EF4-FFF2-40B4-BE49-F238E27FC236}">
                <a16:creationId xmlns:a16="http://schemas.microsoft.com/office/drawing/2014/main" id="{A0602769-73AC-5D61-DF8F-03F411FD29E4}"/>
              </a:ext>
            </a:extLst>
          </p:cNvPr>
          <p:cNvSpPr/>
          <p:nvPr/>
        </p:nvSpPr>
        <p:spPr>
          <a:xfrm>
            <a:off x="8981668" y="4489786"/>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Integration API</a:t>
            </a:r>
          </a:p>
        </p:txBody>
      </p:sp>
      <p:sp>
        <p:nvSpPr>
          <p:cNvPr id="15" name="Rectangle 14">
            <a:extLst>
              <a:ext uri="{FF2B5EF4-FFF2-40B4-BE49-F238E27FC236}">
                <a16:creationId xmlns:a16="http://schemas.microsoft.com/office/drawing/2014/main" id="{183C93C9-98AF-2121-683D-ED3C9AB4BD4B}"/>
              </a:ext>
            </a:extLst>
          </p:cNvPr>
          <p:cNvSpPr/>
          <p:nvPr/>
        </p:nvSpPr>
        <p:spPr>
          <a:xfrm>
            <a:off x="8968511" y="5649215"/>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RAP/BOPF</a:t>
            </a:r>
          </a:p>
        </p:txBody>
      </p:sp>
      <p:cxnSp>
        <p:nvCxnSpPr>
          <p:cNvPr id="17" name="Connector: Elbow 16">
            <a:extLst>
              <a:ext uri="{FF2B5EF4-FFF2-40B4-BE49-F238E27FC236}">
                <a16:creationId xmlns:a16="http://schemas.microsoft.com/office/drawing/2014/main" id="{7849032B-4AC7-B98B-3AD7-ECEBB732C44F}"/>
              </a:ext>
            </a:extLst>
          </p:cNvPr>
          <p:cNvCxnSpPr>
            <a:stCxn id="10" idx="1"/>
          </p:cNvCxnSpPr>
          <p:nvPr/>
        </p:nvCxnSpPr>
        <p:spPr>
          <a:xfrm rot="10800000" flipV="1">
            <a:off x="3573772" y="972848"/>
            <a:ext cx="5400960" cy="1592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9329E68-BBCB-22DB-7170-3BE7DBAAD6F2}"/>
              </a:ext>
            </a:extLst>
          </p:cNvPr>
          <p:cNvCxnSpPr>
            <a:stCxn id="11" idx="1"/>
          </p:cNvCxnSpPr>
          <p:nvPr/>
        </p:nvCxnSpPr>
        <p:spPr>
          <a:xfrm rot="10800000" flipV="1">
            <a:off x="3573772" y="1822136"/>
            <a:ext cx="5400960" cy="1030799"/>
          </a:xfrm>
          <a:prstGeom prst="bentConnector3">
            <a:avLst>
              <a:gd name="adj1" fmla="val 4309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7CB911-8755-F18A-4FFC-74162E88257B}"/>
              </a:ext>
            </a:extLst>
          </p:cNvPr>
          <p:cNvSpPr txBox="1"/>
          <p:nvPr/>
        </p:nvSpPr>
        <p:spPr>
          <a:xfrm>
            <a:off x="6670476" y="1455642"/>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cxnSp>
        <p:nvCxnSpPr>
          <p:cNvPr id="23" name="Connector: Elbow 22">
            <a:extLst>
              <a:ext uri="{FF2B5EF4-FFF2-40B4-BE49-F238E27FC236}">
                <a16:creationId xmlns:a16="http://schemas.microsoft.com/office/drawing/2014/main" id="{CA21B9DF-5A1C-013F-1990-C38BEF60C471}"/>
              </a:ext>
            </a:extLst>
          </p:cNvPr>
          <p:cNvCxnSpPr>
            <a:endCxn id="9" idx="3"/>
          </p:cNvCxnSpPr>
          <p:nvPr/>
        </p:nvCxnSpPr>
        <p:spPr>
          <a:xfrm rot="10800000" flipV="1">
            <a:off x="3573773" y="2564902"/>
            <a:ext cx="5394739" cy="535561"/>
          </a:xfrm>
          <a:prstGeom prst="bentConnector3">
            <a:avLst>
              <a:gd name="adj1" fmla="val 34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DFF609F-FB79-B0FD-7A44-D38723D2A822}"/>
              </a:ext>
            </a:extLst>
          </p:cNvPr>
          <p:cNvSpPr txBox="1"/>
          <p:nvPr/>
        </p:nvSpPr>
        <p:spPr>
          <a:xfrm>
            <a:off x="7102524" y="2231495"/>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27" name="Connector: Elbow 26">
            <a:extLst>
              <a:ext uri="{FF2B5EF4-FFF2-40B4-BE49-F238E27FC236}">
                <a16:creationId xmlns:a16="http://schemas.microsoft.com/office/drawing/2014/main" id="{CC56EA87-9B4E-80A0-2693-9DA795D7044E}"/>
              </a:ext>
            </a:extLst>
          </p:cNvPr>
          <p:cNvCxnSpPr>
            <a:stCxn id="13" idx="1"/>
          </p:cNvCxnSpPr>
          <p:nvPr/>
        </p:nvCxnSpPr>
        <p:spPr>
          <a:xfrm rot="10800000">
            <a:off x="3567552" y="3329651"/>
            <a:ext cx="5421052" cy="413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C324DF4-F58A-83CD-335C-2B1BCCF1B4E8}"/>
              </a:ext>
            </a:extLst>
          </p:cNvPr>
          <p:cNvSpPr txBox="1"/>
          <p:nvPr/>
        </p:nvSpPr>
        <p:spPr>
          <a:xfrm>
            <a:off x="6800945" y="3248335"/>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sp>
        <p:nvSpPr>
          <p:cNvPr id="29" name="TextBox 28">
            <a:extLst>
              <a:ext uri="{FF2B5EF4-FFF2-40B4-BE49-F238E27FC236}">
                <a16:creationId xmlns:a16="http://schemas.microsoft.com/office/drawing/2014/main" id="{8BCB78DB-20BF-0985-3EB1-23A413FE387B}"/>
              </a:ext>
            </a:extLst>
          </p:cNvPr>
          <p:cNvSpPr txBox="1"/>
          <p:nvPr/>
        </p:nvSpPr>
        <p:spPr>
          <a:xfrm>
            <a:off x="6808271" y="3499867"/>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31" name="Connector: Elbow 30">
            <a:extLst>
              <a:ext uri="{FF2B5EF4-FFF2-40B4-BE49-F238E27FC236}">
                <a16:creationId xmlns:a16="http://schemas.microsoft.com/office/drawing/2014/main" id="{74863172-54D1-AC9D-8064-F4FCCECBA8C1}"/>
              </a:ext>
            </a:extLst>
          </p:cNvPr>
          <p:cNvCxnSpPr>
            <a:stCxn id="14" idx="1"/>
          </p:cNvCxnSpPr>
          <p:nvPr/>
        </p:nvCxnSpPr>
        <p:spPr>
          <a:xfrm rot="10800000">
            <a:off x="3567552" y="3536509"/>
            <a:ext cx="5414116" cy="1358988"/>
          </a:xfrm>
          <a:prstGeom prst="bentConnector3">
            <a:avLst>
              <a:gd name="adj1" fmla="val 515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9A52F1ED-56DB-6C03-4DED-E53C59B646FD}"/>
              </a:ext>
            </a:extLst>
          </p:cNvPr>
          <p:cNvPicPr>
            <a:picLocks noChangeAspect="1"/>
          </p:cNvPicPr>
          <p:nvPr/>
        </p:nvPicPr>
        <p:blipFill>
          <a:blip r:embed="rId6"/>
          <a:stretch>
            <a:fillRect/>
          </a:stretch>
        </p:blipFill>
        <p:spPr>
          <a:xfrm>
            <a:off x="6670476" y="4441712"/>
            <a:ext cx="2200275" cy="457200"/>
          </a:xfrm>
          <a:prstGeom prst="rect">
            <a:avLst/>
          </a:prstGeom>
        </p:spPr>
      </p:pic>
      <p:cxnSp>
        <p:nvCxnSpPr>
          <p:cNvPr id="36" name="Connector: Elbow 35">
            <a:extLst>
              <a:ext uri="{FF2B5EF4-FFF2-40B4-BE49-F238E27FC236}">
                <a16:creationId xmlns:a16="http://schemas.microsoft.com/office/drawing/2014/main" id="{76AA1B35-3865-FCEA-2607-26D8DF463872}"/>
              </a:ext>
            </a:extLst>
          </p:cNvPr>
          <p:cNvCxnSpPr>
            <a:stCxn id="15" idx="1"/>
          </p:cNvCxnSpPr>
          <p:nvPr/>
        </p:nvCxnSpPr>
        <p:spPr>
          <a:xfrm rot="10800000">
            <a:off x="3567553" y="3743370"/>
            <a:ext cx="5400959" cy="2311557"/>
          </a:xfrm>
          <a:prstGeom prst="bentConnector3">
            <a:avLst>
              <a:gd name="adj1" fmla="val 614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1C1E88-4877-C1A2-C99C-01C686AB6BC7}"/>
              </a:ext>
            </a:extLst>
          </p:cNvPr>
          <p:cNvSpPr txBox="1"/>
          <p:nvPr/>
        </p:nvSpPr>
        <p:spPr>
          <a:xfrm>
            <a:off x="6302299" y="5558045"/>
            <a:ext cx="2168377" cy="52322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@ObjectModel</a:t>
            </a:r>
          </a:p>
        </p:txBody>
      </p:sp>
      <p:sp>
        <p:nvSpPr>
          <p:cNvPr id="2" name="Title 7">
            <a:extLst>
              <a:ext uri="{FF2B5EF4-FFF2-40B4-BE49-F238E27FC236}">
                <a16:creationId xmlns:a16="http://schemas.microsoft.com/office/drawing/2014/main" id="{A1A0E91D-32AC-AFFA-79FB-D86EFF39B8A1}"/>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CDS Perspective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21347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VDM – Virtual data modeling</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692696"/>
            <a:ext cx="11619905"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Is a gold standard and best practice to build CDS views in S/4HANA projects. This standard is adopted already by SAP so by learning this you will also be able to understand standard CDS view structures.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we join a project, we would not need any KT from anyone if project follow VDM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In absence of a colleague, we will be able to manage the development and understand purpose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SAP deliver standard CDS views, they do not share mobile no. of their SAP labs developer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It allows great modularization and the best practices for a scalable project design</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18AA534A-DEAB-85B0-2E98-5006FB288B3C}"/>
              </a:ext>
            </a:extLst>
          </p:cNvPr>
          <p:cNvSpPr/>
          <p:nvPr/>
        </p:nvSpPr>
        <p:spPr>
          <a:xfrm>
            <a:off x="373949" y="2551718"/>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Private</a:t>
            </a:r>
          </a:p>
        </p:txBody>
      </p:sp>
      <p:sp>
        <p:nvSpPr>
          <p:cNvPr id="10" name="Rectangle 9">
            <a:extLst>
              <a:ext uri="{FF2B5EF4-FFF2-40B4-BE49-F238E27FC236}">
                <a16:creationId xmlns:a16="http://schemas.microsoft.com/office/drawing/2014/main" id="{3006D462-B7DF-48F8-2189-72AFB2404526}"/>
              </a:ext>
            </a:extLst>
          </p:cNvPr>
          <p:cNvSpPr/>
          <p:nvPr/>
        </p:nvSpPr>
        <p:spPr>
          <a:xfrm>
            <a:off x="4710171" y="2327452"/>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Interface views</a:t>
            </a:r>
          </a:p>
        </p:txBody>
      </p:sp>
      <p:sp>
        <p:nvSpPr>
          <p:cNvPr id="11" name="Rectangle 10">
            <a:extLst>
              <a:ext uri="{FF2B5EF4-FFF2-40B4-BE49-F238E27FC236}">
                <a16:creationId xmlns:a16="http://schemas.microsoft.com/office/drawing/2014/main" id="{25967FC8-CC93-268B-8571-667B1743886D}"/>
              </a:ext>
            </a:extLst>
          </p:cNvPr>
          <p:cNvSpPr/>
          <p:nvPr/>
        </p:nvSpPr>
        <p:spPr>
          <a:xfrm>
            <a:off x="9046393" y="2574795"/>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Consumption</a:t>
            </a:r>
          </a:p>
        </p:txBody>
      </p:sp>
      <p:sp>
        <p:nvSpPr>
          <p:cNvPr id="12" name="Rectangle 11">
            <a:extLst>
              <a:ext uri="{FF2B5EF4-FFF2-40B4-BE49-F238E27FC236}">
                <a16:creationId xmlns:a16="http://schemas.microsoft.com/office/drawing/2014/main" id="{5112D85B-739B-2A09-9156-BF2974C19D90}"/>
              </a:ext>
            </a:extLst>
          </p:cNvPr>
          <p:cNvSpPr/>
          <p:nvPr/>
        </p:nvSpPr>
        <p:spPr>
          <a:xfrm>
            <a:off x="6598122" y="2982436"/>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Composite</a:t>
            </a:r>
          </a:p>
        </p:txBody>
      </p:sp>
      <p:sp>
        <p:nvSpPr>
          <p:cNvPr id="13" name="Rectangle 12">
            <a:extLst>
              <a:ext uri="{FF2B5EF4-FFF2-40B4-BE49-F238E27FC236}">
                <a16:creationId xmlns:a16="http://schemas.microsoft.com/office/drawing/2014/main" id="{A2DD457D-A2A0-5500-1A6C-ABED021A062B}"/>
              </a:ext>
            </a:extLst>
          </p:cNvPr>
          <p:cNvSpPr/>
          <p:nvPr/>
        </p:nvSpPr>
        <p:spPr>
          <a:xfrm>
            <a:off x="3550443" y="2998282"/>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Basic</a:t>
            </a:r>
          </a:p>
        </p:txBody>
      </p:sp>
      <p:cxnSp>
        <p:nvCxnSpPr>
          <p:cNvPr id="15" name="Connector: Elbow 14">
            <a:extLst>
              <a:ext uri="{FF2B5EF4-FFF2-40B4-BE49-F238E27FC236}">
                <a16:creationId xmlns:a16="http://schemas.microsoft.com/office/drawing/2014/main" id="{D022DCA7-67F1-ABF4-82E3-4025FAD34207}"/>
              </a:ext>
            </a:extLst>
          </p:cNvPr>
          <p:cNvCxnSpPr>
            <a:stCxn id="10" idx="2"/>
            <a:endCxn id="13" idx="0"/>
          </p:cNvCxnSpPr>
          <p:nvPr/>
        </p:nvCxnSpPr>
        <p:spPr>
          <a:xfrm rot="5400000">
            <a:off x="5242310" y="2090261"/>
            <a:ext cx="224266" cy="1591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99FE6-EB06-3152-6997-FD28C166AABB}"/>
              </a:ext>
            </a:extLst>
          </p:cNvPr>
          <p:cNvCxnSpPr>
            <a:stCxn id="10" idx="2"/>
            <a:endCxn id="12" idx="0"/>
          </p:cNvCxnSpPr>
          <p:nvPr/>
        </p:nvCxnSpPr>
        <p:spPr>
          <a:xfrm rot="16200000" flipH="1">
            <a:off x="6774072" y="2150274"/>
            <a:ext cx="208420" cy="1455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374613-8F75-E9B9-E406-FF0AAB31833C}"/>
              </a:ext>
            </a:extLst>
          </p:cNvPr>
          <p:cNvCxnSpPr/>
          <p:nvPr/>
        </p:nvCxnSpPr>
        <p:spPr>
          <a:xfrm>
            <a:off x="3430116" y="2982435"/>
            <a:ext cx="0" cy="3684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02BE48-40F1-14B5-A6CE-737F8FCAF56F}"/>
              </a:ext>
            </a:extLst>
          </p:cNvPr>
          <p:cNvCxnSpPr/>
          <p:nvPr/>
        </p:nvCxnSpPr>
        <p:spPr>
          <a:xfrm>
            <a:off x="8758708" y="2982434"/>
            <a:ext cx="0" cy="36847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629227-71DB-25F8-B402-DCCD1FC34ACA}"/>
              </a:ext>
            </a:extLst>
          </p:cNvPr>
          <p:cNvSpPr txBox="1"/>
          <p:nvPr/>
        </p:nvSpPr>
        <p:spPr>
          <a:xfrm>
            <a:off x="198101" y="2982434"/>
            <a:ext cx="3232014" cy="2308324"/>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Starts with P_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@VDM.private: true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These are the views built by SAP and reused by SAP itself.</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As a developer we can use private views to build our views but </a:t>
            </a:r>
            <a:r>
              <a:rPr kumimoji="0" lang="en-US" sz="1600" b="1" i="0" u="none" strike="noStrike" kern="1200" cap="none" spc="0" normalizeH="0" baseline="0" noProof="0" dirty="0">
                <a:ln>
                  <a:noFill/>
                </a:ln>
                <a:solidFill>
                  <a:prstClr val="black"/>
                </a:solidFill>
                <a:effectLst/>
                <a:uLnTx/>
                <a:uFillTx/>
                <a:latin typeface="Segoe UI"/>
                <a:ea typeface="+mn-ea"/>
                <a:cs typeface="+mn-cs"/>
              </a:rPr>
              <a:t>we must not?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SAP do not guarantee the stable contract</a:t>
            </a:r>
          </a:p>
        </p:txBody>
      </p:sp>
      <p:sp>
        <p:nvSpPr>
          <p:cNvPr id="66" name="TextBox 65">
            <a:extLst>
              <a:ext uri="{FF2B5EF4-FFF2-40B4-BE49-F238E27FC236}">
                <a16:creationId xmlns:a16="http://schemas.microsoft.com/office/drawing/2014/main" id="{FDAFF4D1-4174-F492-0AAE-5631D21C98D9}"/>
              </a:ext>
            </a:extLst>
          </p:cNvPr>
          <p:cNvSpPr txBox="1"/>
          <p:nvPr/>
        </p:nvSpPr>
        <p:spPr>
          <a:xfrm>
            <a:off x="3550443" y="3501008"/>
            <a:ext cx="5063899" cy="267765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I_, @VDM.viewType : #BASIC, #COMPOSITE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certainly use them in our projects, view on view because contract remains stable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RoR</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Basic views are always used to ready either Pure Master or Pure transaction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If we want combination of master and transaction data we can go with composite views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 composite view can act like a #CUBE view for data analytics. Usually these views are used to aggregate data with @DefaultAggregation annotation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build interface views on top of private(our) or other interface views</a:t>
            </a:r>
          </a:p>
        </p:txBody>
      </p:sp>
      <p:sp>
        <p:nvSpPr>
          <p:cNvPr id="67" name="TextBox 66">
            <a:extLst>
              <a:ext uri="{FF2B5EF4-FFF2-40B4-BE49-F238E27FC236}">
                <a16:creationId xmlns:a16="http://schemas.microsoft.com/office/drawing/2014/main" id="{B66B4C33-8F35-2141-FE4D-41533998AFBC}"/>
              </a:ext>
            </a:extLst>
          </p:cNvPr>
          <p:cNvSpPr txBox="1"/>
          <p:nvPr/>
        </p:nvSpPr>
        <p:spPr>
          <a:xfrm>
            <a:off x="8927464" y="3085726"/>
            <a:ext cx="3044610" cy="289310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C_, @VDM.viewType : #COMPOSITION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They are used for final consumption for our use case e.g. Fiori App, Analytics, Integration etc.</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Annotations related to final UI and tool consumption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 Data analytics we create with annotation @Analytic.query: true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Which creates a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BeX</a:t>
            </a:r>
            <a:r>
              <a:rPr kumimoji="0" lang="en-US" sz="1400" b="0" i="0" u="none" strike="noStrike" kern="1200" cap="none" spc="0" normalizeH="0" baseline="0" noProof="0" dirty="0">
                <a:ln>
                  <a:noFill/>
                </a:ln>
                <a:solidFill>
                  <a:prstClr val="black"/>
                </a:solidFill>
                <a:effectLst/>
                <a:uLnTx/>
                <a:uFillTx/>
                <a:latin typeface="Segoe UI"/>
                <a:ea typeface="+mn-ea"/>
                <a:cs typeface="+mn-cs"/>
              </a:rPr>
              <a:t> query in SAP S/4HANA.</a:t>
            </a:r>
          </a:p>
        </p:txBody>
      </p:sp>
      <p:cxnSp>
        <p:nvCxnSpPr>
          <p:cNvPr id="69" name="Straight Arrow Connector 68">
            <a:extLst>
              <a:ext uri="{FF2B5EF4-FFF2-40B4-BE49-F238E27FC236}">
                <a16:creationId xmlns:a16="http://schemas.microsoft.com/office/drawing/2014/main" id="{15531614-B3D2-432F-AB96-83D71F214D1A}"/>
              </a:ext>
            </a:extLst>
          </p:cNvPr>
          <p:cNvCxnSpPr>
            <a:stCxn id="9" idx="3"/>
            <a:endCxn id="10" idx="1"/>
          </p:cNvCxnSpPr>
          <p:nvPr/>
        </p:nvCxnSpPr>
        <p:spPr>
          <a:xfrm flipV="1">
            <a:off x="3254269" y="2550734"/>
            <a:ext cx="1455902" cy="22426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528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97939" y="114243"/>
            <a:ext cx="11030576" cy="7224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rPr>
              <a:t>Arrangement</a:t>
            </a:r>
            <a:endParaRPr kumimoji="0" lang="en-IN"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11" name="Rectangle 10">
            <a:extLst>
              <a:ext uri="{FF2B5EF4-FFF2-40B4-BE49-F238E27FC236}">
                <a16:creationId xmlns:a16="http://schemas.microsoft.com/office/drawing/2014/main" id="{C324D572-95AC-A2C5-9DA4-D7E7BEB36746}"/>
              </a:ext>
            </a:extLst>
          </p:cNvPr>
          <p:cNvSpPr/>
          <p:nvPr/>
        </p:nvSpPr>
        <p:spPr>
          <a:xfrm>
            <a:off x="116701"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2" name="Rectangle 11">
            <a:extLst>
              <a:ext uri="{FF2B5EF4-FFF2-40B4-BE49-F238E27FC236}">
                <a16:creationId xmlns:a16="http://schemas.microsoft.com/office/drawing/2014/main" id="{F390ABC4-4483-5E61-3697-A9F9C81D433D}"/>
              </a:ext>
            </a:extLst>
          </p:cNvPr>
          <p:cNvSpPr/>
          <p:nvPr/>
        </p:nvSpPr>
        <p:spPr>
          <a:xfrm>
            <a:off x="1845950"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3" name="Rectangle 12">
            <a:extLst>
              <a:ext uri="{FF2B5EF4-FFF2-40B4-BE49-F238E27FC236}">
                <a16:creationId xmlns:a16="http://schemas.microsoft.com/office/drawing/2014/main" id="{FD44F5B0-AC96-E9BC-81CB-BF40B52A7639}"/>
              </a:ext>
            </a:extLst>
          </p:cNvPr>
          <p:cNvSpPr/>
          <p:nvPr/>
        </p:nvSpPr>
        <p:spPr>
          <a:xfrm>
            <a:off x="3587674"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4" name="Rectangle 13">
            <a:extLst>
              <a:ext uri="{FF2B5EF4-FFF2-40B4-BE49-F238E27FC236}">
                <a16:creationId xmlns:a16="http://schemas.microsoft.com/office/drawing/2014/main" id="{E7804BD7-1E3B-C638-F4DA-8D4C9379026D}"/>
              </a:ext>
            </a:extLst>
          </p:cNvPr>
          <p:cNvSpPr/>
          <p:nvPr/>
        </p:nvSpPr>
        <p:spPr>
          <a:xfrm>
            <a:off x="5316923"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5" name="Rectangle 14">
            <a:extLst>
              <a:ext uri="{FF2B5EF4-FFF2-40B4-BE49-F238E27FC236}">
                <a16:creationId xmlns:a16="http://schemas.microsoft.com/office/drawing/2014/main" id="{644DEBCF-21C9-EBC5-EA9F-12247B442F3E}"/>
              </a:ext>
            </a:extLst>
          </p:cNvPr>
          <p:cNvSpPr/>
          <p:nvPr/>
        </p:nvSpPr>
        <p:spPr>
          <a:xfrm>
            <a:off x="7047220"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6" name="Rectangle 15">
            <a:extLst>
              <a:ext uri="{FF2B5EF4-FFF2-40B4-BE49-F238E27FC236}">
                <a16:creationId xmlns:a16="http://schemas.microsoft.com/office/drawing/2014/main" id="{1BE14855-C195-E01E-7D1C-544B86C5B545}"/>
              </a:ext>
            </a:extLst>
          </p:cNvPr>
          <p:cNvSpPr/>
          <p:nvPr/>
        </p:nvSpPr>
        <p:spPr>
          <a:xfrm>
            <a:off x="8776469"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7" name="Rectangle 16">
            <a:extLst>
              <a:ext uri="{FF2B5EF4-FFF2-40B4-BE49-F238E27FC236}">
                <a16:creationId xmlns:a16="http://schemas.microsoft.com/office/drawing/2014/main" id="{810F3C5B-04C5-07F4-A133-42CBB2A3DC4F}"/>
              </a:ext>
            </a:extLst>
          </p:cNvPr>
          <p:cNvSpPr/>
          <p:nvPr/>
        </p:nvSpPr>
        <p:spPr>
          <a:xfrm>
            <a:off x="10505718" y="5861134"/>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9" name="Rectangle 18">
            <a:extLst>
              <a:ext uri="{FF2B5EF4-FFF2-40B4-BE49-F238E27FC236}">
                <a16:creationId xmlns:a16="http://schemas.microsoft.com/office/drawing/2014/main" id="{000EDD3B-96A3-DABD-28A8-41C53668288D}"/>
              </a:ext>
            </a:extLst>
          </p:cNvPr>
          <p:cNvSpPr/>
          <p:nvPr/>
        </p:nvSpPr>
        <p:spPr>
          <a:xfrm>
            <a:off x="1396041"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0" name="Rectangle 19">
            <a:extLst>
              <a:ext uri="{FF2B5EF4-FFF2-40B4-BE49-F238E27FC236}">
                <a16:creationId xmlns:a16="http://schemas.microsoft.com/office/drawing/2014/main" id="{069105EC-579B-1D7D-EDF0-3A1134AA289A}"/>
              </a:ext>
            </a:extLst>
          </p:cNvPr>
          <p:cNvSpPr/>
          <p:nvPr/>
        </p:nvSpPr>
        <p:spPr>
          <a:xfrm>
            <a:off x="4435685"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1" name="Rectangle 20">
            <a:extLst>
              <a:ext uri="{FF2B5EF4-FFF2-40B4-BE49-F238E27FC236}">
                <a16:creationId xmlns:a16="http://schemas.microsoft.com/office/drawing/2014/main" id="{11A8E8CA-4DFE-7600-51EA-E5630828CC86}"/>
              </a:ext>
            </a:extLst>
          </p:cNvPr>
          <p:cNvSpPr/>
          <p:nvPr/>
        </p:nvSpPr>
        <p:spPr>
          <a:xfrm>
            <a:off x="5603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2" name="Rectangle 21">
            <a:extLst>
              <a:ext uri="{FF2B5EF4-FFF2-40B4-BE49-F238E27FC236}">
                <a16:creationId xmlns:a16="http://schemas.microsoft.com/office/drawing/2014/main" id="{43CE0811-7F15-CBF3-CA67-463827992352}"/>
              </a:ext>
            </a:extLst>
          </p:cNvPr>
          <p:cNvSpPr/>
          <p:nvPr/>
        </p:nvSpPr>
        <p:spPr>
          <a:xfrm>
            <a:off x="3894029"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3" name="Rectangle 22">
            <a:extLst>
              <a:ext uri="{FF2B5EF4-FFF2-40B4-BE49-F238E27FC236}">
                <a16:creationId xmlns:a16="http://schemas.microsoft.com/office/drawing/2014/main" id="{16A86DF2-2A25-5F8A-10C2-2CC8DE0B6976}"/>
              </a:ext>
            </a:extLst>
          </p:cNvPr>
          <p:cNvSpPr/>
          <p:nvPr/>
        </p:nvSpPr>
        <p:spPr>
          <a:xfrm>
            <a:off x="68380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4" name="Rectangle 23">
            <a:extLst>
              <a:ext uri="{FF2B5EF4-FFF2-40B4-BE49-F238E27FC236}">
                <a16:creationId xmlns:a16="http://schemas.microsoft.com/office/drawing/2014/main" id="{D5AC199A-36A0-68C4-658A-EE7AAD4D480C}"/>
              </a:ext>
            </a:extLst>
          </p:cNvPr>
          <p:cNvSpPr/>
          <p:nvPr/>
        </p:nvSpPr>
        <p:spPr>
          <a:xfrm>
            <a:off x="2382581" y="3225633"/>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5" name="Rectangle 24">
            <a:extLst>
              <a:ext uri="{FF2B5EF4-FFF2-40B4-BE49-F238E27FC236}">
                <a16:creationId xmlns:a16="http://schemas.microsoft.com/office/drawing/2014/main" id="{3F5BC3D0-FE72-D9D3-E69F-2E82FC2BB34F}"/>
              </a:ext>
            </a:extLst>
          </p:cNvPr>
          <p:cNvSpPr/>
          <p:nvPr/>
        </p:nvSpPr>
        <p:spPr>
          <a:xfrm>
            <a:off x="5842127" y="3231585"/>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6" name="Rectangle 25">
            <a:extLst>
              <a:ext uri="{FF2B5EF4-FFF2-40B4-BE49-F238E27FC236}">
                <a16:creationId xmlns:a16="http://schemas.microsoft.com/office/drawing/2014/main" id="{48E27AE2-5F29-C63C-777A-FBEEDCCCBEE6}"/>
              </a:ext>
            </a:extLst>
          </p:cNvPr>
          <p:cNvSpPr/>
          <p:nvPr/>
        </p:nvSpPr>
        <p:spPr>
          <a:xfrm>
            <a:off x="4111830" y="2420888"/>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cxnSp>
        <p:nvCxnSpPr>
          <p:cNvPr id="28" name="Connector: Elbow 27">
            <a:extLst>
              <a:ext uri="{FF2B5EF4-FFF2-40B4-BE49-F238E27FC236}">
                <a16:creationId xmlns:a16="http://schemas.microsoft.com/office/drawing/2014/main" id="{48EFEB1C-594A-5A14-CB92-D43D7334A043}"/>
              </a:ext>
            </a:extLst>
          </p:cNvPr>
          <p:cNvCxnSpPr>
            <a:stCxn id="11" idx="0"/>
            <a:endCxn id="19" idx="2"/>
          </p:cNvCxnSpPr>
          <p:nvPr/>
        </p:nvCxnSpPr>
        <p:spPr>
          <a:xfrm rot="5400000" flipH="1" flipV="1">
            <a:off x="1524409" y="4747246"/>
            <a:ext cx="479788" cy="178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D1C36EE-2B69-C37A-4607-B16CA8C9C860}"/>
              </a:ext>
            </a:extLst>
          </p:cNvPr>
          <p:cNvCxnSpPr>
            <a:stCxn id="12" idx="0"/>
            <a:endCxn id="19" idx="2"/>
          </p:cNvCxnSpPr>
          <p:nvPr/>
        </p:nvCxnSpPr>
        <p:spPr>
          <a:xfrm rot="5400000" flipH="1" flipV="1">
            <a:off x="2389033" y="5611871"/>
            <a:ext cx="479788" cy="5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3D7622-1B91-2D3D-395F-BA62DC6D87A2}"/>
              </a:ext>
            </a:extLst>
          </p:cNvPr>
          <p:cNvCxnSpPr>
            <a:stCxn id="13" idx="0"/>
            <a:endCxn id="20" idx="2"/>
          </p:cNvCxnSpPr>
          <p:nvPr/>
        </p:nvCxnSpPr>
        <p:spPr>
          <a:xfrm rot="5400000" flipH="1" flipV="1">
            <a:off x="4779717" y="4962911"/>
            <a:ext cx="479788" cy="1352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DF415B6-702B-29BE-B1DE-4B5671847BFA}"/>
              </a:ext>
            </a:extLst>
          </p:cNvPr>
          <p:cNvCxnSpPr>
            <a:stCxn id="12" idx="0"/>
            <a:endCxn id="20" idx="2"/>
          </p:cNvCxnSpPr>
          <p:nvPr/>
        </p:nvCxnSpPr>
        <p:spPr>
          <a:xfrm rot="5400000" flipH="1" flipV="1">
            <a:off x="3908855" y="4092049"/>
            <a:ext cx="479788" cy="3094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36B6E1-4E65-E3E2-B445-4824C1C8EF05}"/>
              </a:ext>
            </a:extLst>
          </p:cNvPr>
          <p:cNvCxnSpPr>
            <a:stCxn id="14" idx="0"/>
            <a:endCxn id="20" idx="2"/>
          </p:cNvCxnSpPr>
          <p:nvPr/>
        </p:nvCxnSpPr>
        <p:spPr>
          <a:xfrm rot="16200000" flipV="1">
            <a:off x="5644342" y="5450713"/>
            <a:ext cx="479788" cy="376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BD39C3-19B6-B7D5-D8BF-76BBFE8A9F73}"/>
              </a:ext>
            </a:extLst>
          </p:cNvPr>
          <p:cNvCxnSpPr>
            <a:stCxn id="15" idx="0"/>
            <a:endCxn id="20" idx="2"/>
          </p:cNvCxnSpPr>
          <p:nvPr/>
        </p:nvCxnSpPr>
        <p:spPr>
          <a:xfrm rot="16200000" flipV="1">
            <a:off x="6514134" y="4580921"/>
            <a:ext cx="470502" cy="210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EAC3CB6-FBD0-EE54-19DD-9D62244939FC}"/>
              </a:ext>
            </a:extLst>
          </p:cNvPr>
          <p:cNvCxnSpPr>
            <a:stCxn id="16" idx="0"/>
            <a:endCxn id="23" idx="2"/>
          </p:cNvCxnSpPr>
          <p:nvPr/>
        </p:nvCxnSpPr>
        <p:spPr>
          <a:xfrm rot="16200000" flipV="1">
            <a:off x="8179145" y="4516683"/>
            <a:ext cx="1271590" cy="143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66F503D-A4E0-F455-FC66-20E50740C5F9}"/>
              </a:ext>
            </a:extLst>
          </p:cNvPr>
          <p:cNvCxnSpPr>
            <a:stCxn id="17" idx="0"/>
            <a:endCxn id="23" idx="2"/>
          </p:cNvCxnSpPr>
          <p:nvPr/>
        </p:nvCxnSpPr>
        <p:spPr>
          <a:xfrm rot="16200000" flipV="1">
            <a:off x="9048068" y="3647760"/>
            <a:ext cx="1262992" cy="316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17627AA-294C-8A98-53D7-4BF8A36A5DC6}"/>
              </a:ext>
            </a:extLst>
          </p:cNvPr>
          <p:cNvCxnSpPr>
            <a:stCxn id="20" idx="0"/>
            <a:endCxn id="22" idx="2"/>
          </p:cNvCxnSpPr>
          <p:nvPr/>
        </p:nvCxnSpPr>
        <p:spPr>
          <a:xfrm rot="16200000" flipV="1">
            <a:off x="5246886" y="4504886"/>
            <a:ext cx="355683" cy="542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E71370F-8572-373B-DBDA-268D09CC6C76}"/>
              </a:ext>
            </a:extLst>
          </p:cNvPr>
          <p:cNvCxnSpPr>
            <a:stCxn id="15" idx="0"/>
            <a:endCxn id="22" idx="2"/>
          </p:cNvCxnSpPr>
          <p:nvPr/>
        </p:nvCxnSpPr>
        <p:spPr>
          <a:xfrm rot="16200000" flipV="1">
            <a:off x="5842492" y="3909279"/>
            <a:ext cx="1271590" cy="2649315"/>
          </a:xfrm>
          <a:prstGeom prst="bentConnector3">
            <a:avLst>
              <a:gd name="adj1" fmla="val 85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2D5A9AC-5548-62B1-A1E1-6D11D2916F22}"/>
              </a:ext>
            </a:extLst>
          </p:cNvPr>
          <p:cNvCxnSpPr>
            <a:stCxn id="19" idx="0"/>
            <a:endCxn id="21" idx="2"/>
          </p:cNvCxnSpPr>
          <p:nvPr/>
        </p:nvCxnSpPr>
        <p:spPr>
          <a:xfrm rot="16200000" flipV="1">
            <a:off x="2060243" y="4357886"/>
            <a:ext cx="355683" cy="836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CF6092-EB26-432A-7253-6BC9A94F8118}"/>
              </a:ext>
            </a:extLst>
          </p:cNvPr>
          <p:cNvCxnSpPr>
            <a:stCxn id="22" idx="1"/>
            <a:endCxn id="21" idx="3"/>
          </p:cNvCxnSpPr>
          <p:nvPr/>
        </p:nvCxnSpPr>
        <p:spPr>
          <a:xfrm flipH="1">
            <a:off x="3079586" y="4379940"/>
            <a:ext cx="81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69824C8A-1AF1-AD57-B7C3-3EC1D7628EFC}"/>
              </a:ext>
            </a:extLst>
          </p:cNvPr>
          <p:cNvCxnSpPr>
            <a:stCxn id="21" idx="0"/>
            <a:endCxn id="24" idx="2"/>
          </p:cNvCxnSpPr>
          <p:nvPr/>
        </p:nvCxnSpPr>
        <p:spPr>
          <a:xfrm rot="5400000" flipH="1" flipV="1">
            <a:off x="2481234" y="3000791"/>
            <a:ext cx="499699" cy="182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4FBB4A2-FC36-4841-D480-47BD91043CCC}"/>
              </a:ext>
            </a:extLst>
          </p:cNvPr>
          <p:cNvCxnSpPr>
            <a:stCxn id="22" idx="0"/>
            <a:endCxn id="24" idx="2"/>
          </p:cNvCxnSpPr>
          <p:nvPr/>
        </p:nvCxnSpPr>
        <p:spPr>
          <a:xfrm rot="16200000" flipV="1">
            <a:off x="4148056" y="3156164"/>
            <a:ext cx="499699" cy="151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EF15F3-9CB7-9B22-C981-F167937B45B6}"/>
              </a:ext>
            </a:extLst>
          </p:cNvPr>
          <p:cNvCxnSpPr>
            <a:cxnSpLocks/>
            <a:stCxn id="22" idx="0"/>
            <a:endCxn id="25" idx="2"/>
          </p:cNvCxnSpPr>
          <p:nvPr/>
        </p:nvCxnSpPr>
        <p:spPr>
          <a:xfrm rot="5400000" flipH="1" flipV="1">
            <a:off x="5880805" y="2940815"/>
            <a:ext cx="493747" cy="19480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FDFA585-E067-6639-E81E-36A3088758C3}"/>
              </a:ext>
            </a:extLst>
          </p:cNvPr>
          <p:cNvCxnSpPr>
            <a:stCxn id="17" idx="0"/>
            <a:endCxn id="25" idx="3"/>
          </p:cNvCxnSpPr>
          <p:nvPr/>
        </p:nvCxnSpPr>
        <p:spPr>
          <a:xfrm rot="16200000" flipV="1">
            <a:off x="8605712" y="3205403"/>
            <a:ext cx="2411346" cy="2900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39D85D9-5E25-A06A-B2FD-A8F6A0F91171}"/>
              </a:ext>
            </a:extLst>
          </p:cNvPr>
          <p:cNvCxnSpPr>
            <a:stCxn id="23" idx="0"/>
            <a:endCxn id="25" idx="2"/>
          </p:cNvCxnSpPr>
          <p:nvPr/>
        </p:nvCxnSpPr>
        <p:spPr>
          <a:xfrm rot="16200000" flipV="1">
            <a:off x="7352834" y="3416884"/>
            <a:ext cx="493747" cy="995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5D076E0-27B5-8BF8-A619-CE0B3ED332EA}"/>
              </a:ext>
            </a:extLst>
          </p:cNvPr>
          <p:cNvCxnSpPr>
            <a:stCxn id="24" idx="0"/>
            <a:endCxn id="26" idx="2"/>
          </p:cNvCxnSpPr>
          <p:nvPr/>
        </p:nvCxnSpPr>
        <p:spPr>
          <a:xfrm rot="5400000" flipH="1" flipV="1">
            <a:off x="4322635" y="2176839"/>
            <a:ext cx="368340" cy="172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0F7C49F-5A85-DA7D-EC40-B252E6E8CEBB}"/>
              </a:ext>
            </a:extLst>
          </p:cNvPr>
          <p:cNvCxnSpPr>
            <a:stCxn id="25" idx="0"/>
            <a:endCxn id="26" idx="2"/>
          </p:cNvCxnSpPr>
          <p:nvPr/>
        </p:nvCxnSpPr>
        <p:spPr>
          <a:xfrm rot="16200000" flipV="1">
            <a:off x="6049433" y="2179290"/>
            <a:ext cx="374292" cy="1730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0246B72-6726-6566-40C9-8DC48B22CC49}"/>
              </a:ext>
            </a:extLst>
          </p:cNvPr>
          <p:cNvSpPr txBox="1"/>
          <p:nvPr/>
        </p:nvSpPr>
        <p:spPr>
          <a:xfrm>
            <a:off x="8491542" y="3149464"/>
            <a:ext cx="1729249"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#CUBE</a:t>
            </a:r>
          </a:p>
        </p:txBody>
      </p:sp>
      <p:sp>
        <p:nvSpPr>
          <p:cNvPr id="70" name="TextBox 69">
            <a:extLst>
              <a:ext uri="{FF2B5EF4-FFF2-40B4-BE49-F238E27FC236}">
                <a16:creationId xmlns:a16="http://schemas.microsoft.com/office/drawing/2014/main" id="{94FB5EF7-8D73-E3ED-A020-E50EF15A76F9}"/>
              </a:ext>
            </a:extLst>
          </p:cNvPr>
          <p:cNvSpPr txBox="1"/>
          <p:nvPr/>
        </p:nvSpPr>
        <p:spPr>
          <a:xfrm>
            <a:off x="6811321" y="2441142"/>
            <a:ext cx="2163411"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@Analytic.query</a:t>
            </a:r>
          </a:p>
        </p:txBody>
      </p:sp>
      <p:sp>
        <p:nvSpPr>
          <p:cNvPr id="71" name="Rectangle 70">
            <a:extLst>
              <a:ext uri="{FF2B5EF4-FFF2-40B4-BE49-F238E27FC236}">
                <a16:creationId xmlns:a16="http://schemas.microsoft.com/office/drawing/2014/main" id="{F19BC5C8-5BD1-2506-4E91-33ED6E34FD66}"/>
              </a:ext>
            </a:extLst>
          </p:cNvPr>
          <p:cNvSpPr/>
          <p:nvPr/>
        </p:nvSpPr>
        <p:spPr>
          <a:xfrm>
            <a:off x="560386" y="764704"/>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Fiori App</a:t>
            </a:r>
          </a:p>
        </p:txBody>
      </p:sp>
      <p:sp>
        <p:nvSpPr>
          <p:cNvPr id="72" name="Rectangle 71">
            <a:extLst>
              <a:ext uri="{FF2B5EF4-FFF2-40B4-BE49-F238E27FC236}">
                <a16:creationId xmlns:a16="http://schemas.microsoft.com/office/drawing/2014/main" id="{1E466312-C0EE-BA9E-DC7C-993240AD7D45}"/>
              </a:ext>
            </a:extLst>
          </p:cNvPr>
          <p:cNvSpPr/>
          <p:nvPr/>
        </p:nvSpPr>
        <p:spPr>
          <a:xfrm>
            <a:off x="3624003"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Analytic Tools</a:t>
            </a:r>
          </a:p>
        </p:txBody>
      </p:sp>
      <p:sp>
        <p:nvSpPr>
          <p:cNvPr id="73" name="Rectangle 72">
            <a:extLst>
              <a:ext uri="{FF2B5EF4-FFF2-40B4-BE49-F238E27FC236}">
                <a16:creationId xmlns:a16="http://schemas.microsoft.com/office/drawing/2014/main" id="{0E329182-3549-5C64-B5D3-4B30A9227A5B}"/>
              </a:ext>
            </a:extLst>
          </p:cNvPr>
          <p:cNvSpPr/>
          <p:nvPr/>
        </p:nvSpPr>
        <p:spPr>
          <a:xfrm>
            <a:off x="6543197"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Third Party</a:t>
            </a:r>
          </a:p>
        </p:txBody>
      </p:sp>
      <p:sp>
        <p:nvSpPr>
          <p:cNvPr id="74" name="Rectangle 73">
            <a:extLst>
              <a:ext uri="{FF2B5EF4-FFF2-40B4-BE49-F238E27FC236}">
                <a16:creationId xmlns:a16="http://schemas.microsoft.com/office/drawing/2014/main" id="{5CBF7B41-410E-0B45-A7C5-B360362F9095}"/>
              </a:ext>
            </a:extLst>
          </p:cNvPr>
          <p:cNvSpPr/>
          <p:nvPr/>
        </p:nvSpPr>
        <p:spPr>
          <a:xfrm>
            <a:off x="9412045" y="740248"/>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API Consumer</a:t>
            </a:r>
          </a:p>
        </p:txBody>
      </p:sp>
      <p:sp>
        <p:nvSpPr>
          <p:cNvPr id="75" name="Rectangle 74">
            <a:extLst>
              <a:ext uri="{FF2B5EF4-FFF2-40B4-BE49-F238E27FC236}">
                <a16:creationId xmlns:a16="http://schemas.microsoft.com/office/drawing/2014/main" id="{3490FE02-E83B-7D95-AAA7-603069B2EF6E}"/>
              </a:ext>
            </a:extLst>
          </p:cNvPr>
          <p:cNvSpPr/>
          <p:nvPr/>
        </p:nvSpPr>
        <p:spPr>
          <a:xfrm>
            <a:off x="3760011" y="2243045"/>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sp>
        <p:nvSpPr>
          <p:cNvPr id="76" name="Arrow: Up 75">
            <a:extLst>
              <a:ext uri="{FF2B5EF4-FFF2-40B4-BE49-F238E27FC236}">
                <a16:creationId xmlns:a16="http://schemas.microsoft.com/office/drawing/2014/main" id="{E9BE333B-9CB0-A4E3-9A75-7CAC585555D4}"/>
              </a:ext>
            </a:extLst>
          </p:cNvPr>
          <p:cNvSpPr/>
          <p:nvPr/>
        </p:nvSpPr>
        <p:spPr>
          <a:xfrm>
            <a:off x="1887239" y="1809741"/>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7" name="Arrow: Up 76">
            <a:extLst>
              <a:ext uri="{FF2B5EF4-FFF2-40B4-BE49-F238E27FC236}">
                <a16:creationId xmlns:a16="http://schemas.microsoft.com/office/drawing/2014/main" id="{A15BF93F-4FC1-E691-BA31-DD3B0B059326}"/>
              </a:ext>
            </a:extLst>
          </p:cNvPr>
          <p:cNvSpPr/>
          <p:nvPr/>
        </p:nvSpPr>
        <p:spPr>
          <a:xfrm>
            <a:off x="4692863" y="1767832"/>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8" name="Arrow: Up 77">
            <a:extLst>
              <a:ext uri="{FF2B5EF4-FFF2-40B4-BE49-F238E27FC236}">
                <a16:creationId xmlns:a16="http://schemas.microsoft.com/office/drawing/2014/main" id="{058DF31F-A566-AC97-DB6D-BE4257DA95FA}"/>
              </a:ext>
            </a:extLst>
          </p:cNvPr>
          <p:cNvSpPr/>
          <p:nvPr/>
        </p:nvSpPr>
        <p:spPr>
          <a:xfrm>
            <a:off x="7883147" y="1796675"/>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9" name="Arrow: Up 78">
            <a:extLst>
              <a:ext uri="{FF2B5EF4-FFF2-40B4-BE49-F238E27FC236}">
                <a16:creationId xmlns:a16="http://schemas.microsoft.com/office/drawing/2014/main" id="{587BF8BE-EBE7-A92B-79B3-9CE7108A2521}"/>
              </a:ext>
            </a:extLst>
          </p:cNvPr>
          <p:cNvSpPr/>
          <p:nvPr/>
        </p:nvSpPr>
        <p:spPr>
          <a:xfrm>
            <a:off x="10527691" y="1812547"/>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8917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are working as S/4HANA consultant in a company, the company have sales stored in the EPM data table. We would like to build a dashboard to help company projecting following requirement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Country – total gross amount, max net amount, average tax amount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Currency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Product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Customer</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43238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EE226B-2C54-F952-21BF-C525D23FEEEC}"/>
              </a:ext>
            </a:extLst>
          </p:cNvPr>
          <p:cNvSpPr/>
          <p:nvPr/>
        </p:nvSpPr>
        <p:spPr>
          <a:xfrm>
            <a:off x="499937" y="457200"/>
            <a:ext cx="11188950" cy="3187824"/>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809358C-2ABD-6387-46E4-2A850FDF4B72}"/>
              </a:ext>
            </a:extLst>
          </p:cNvPr>
          <p:cNvSpPr>
            <a:spLocks noGrp="1"/>
          </p:cNvSpPr>
          <p:nvPr>
            <p:ph type="title"/>
          </p:nvPr>
        </p:nvSpPr>
        <p:spPr/>
        <p:txBody>
          <a:bodyPr/>
          <a:lstStyle/>
          <a:p>
            <a:r>
              <a:rPr lang="en-US" dirty="0"/>
              <a:t>Who is this course for?</a:t>
            </a:r>
          </a:p>
        </p:txBody>
      </p:sp>
      <p:pic>
        <p:nvPicPr>
          <p:cNvPr id="25" name="Picture Placeholder 24" descr="A person sitting at a desk with a computer&#10;&#10;Description automatically generated with medium confidence">
            <a:extLst>
              <a:ext uri="{FF2B5EF4-FFF2-40B4-BE49-F238E27FC236}">
                <a16:creationId xmlns:a16="http://schemas.microsoft.com/office/drawing/2014/main" id="{1F183882-4EFE-ADB1-9886-317C8CE40411}"/>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1280924" y="2782859"/>
            <a:ext cx="1691148" cy="1691148"/>
          </a:xfrm>
        </p:spPr>
      </p:pic>
      <p:pic>
        <p:nvPicPr>
          <p:cNvPr id="27" name="Picture Placeholder 26" descr="A person with curly hair and glasses smiling&#10;&#10;Description automatically generated with low confidence">
            <a:extLst>
              <a:ext uri="{FF2B5EF4-FFF2-40B4-BE49-F238E27FC236}">
                <a16:creationId xmlns:a16="http://schemas.microsoft.com/office/drawing/2014/main" id="{8277A16D-6354-E30C-E314-BAF0655E353C}"/>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a:ext>
            </a:extLst>
          </a:blip>
          <a:srcRect/>
          <a:stretch/>
        </p:blipFill>
        <p:spPr>
          <a:xfrm>
            <a:off x="4089236" y="2782859"/>
            <a:ext cx="1691148" cy="1691148"/>
          </a:xfrm>
        </p:spPr>
      </p:pic>
      <p:pic>
        <p:nvPicPr>
          <p:cNvPr id="33" name="Picture Placeholder 32" descr="A person in a yellow jacket&#10;&#10;Description automatically generated with medium confidence">
            <a:extLst>
              <a:ext uri="{FF2B5EF4-FFF2-40B4-BE49-F238E27FC236}">
                <a16:creationId xmlns:a16="http://schemas.microsoft.com/office/drawing/2014/main" id="{27DAEFDA-9114-A014-AB2A-59E9D7341C38}"/>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35" name="Picture Placeholder 34" descr="A person posing for a picture&#10;&#10;Description automatically generated with medium confidence">
            <a:extLst>
              <a:ext uri="{FF2B5EF4-FFF2-40B4-BE49-F238E27FC236}">
                <a16:creationId xmlns:a16="http://schemas.microsoft.com/office/drawing/2014/main" id="{733BC8D9-02B4-92D9-45A0-87C00F24D742}"/>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a:ext>
            </a:extLst>
          </a:blip>
          <a:srcRect/>
          <a:stretch/>
        </p:blipFill>
        <p:spPr>
          <a:xfrm>
            <a:off x="9222068" y="2782859"/>
            <a:ext cx="1691148" cy="1691148"/>
          </a:xfrm>
        </p:spPr>
      </p:pic>
      <p:sp>
        <p:nvSpPr>
          <p:cNvPr id="11" name="TextBox 10">
            <a:extLst>
              <a:ext uri="{FF2B5EF4-FFF2-40B4-BE49-F238E27FC236}">
                <a16:creationId xmlns:a16="http://schemas.microsoft.com/office/drawing/2014/main" id="{443A303E-32CE-869E-86DC-E60208EED591}"/>
              </a:ext>
            </a:extLst>
          </p:cNvPr>
          <p:cNvSpPr txBox="1"/>
          <p:nvPr/>
        </p:nvSpPr>
        <p:spPr>
          <a:xfrm>
            <a:off x="3191128" y="1762030"/>
            <a:ext cx="5806568" cy="603218"/>
          </a:xfrm>
          <a:prstGeom prst="rect">
            <a:avLst/>
          </a:prstGeom>
          <a:noFill/>
        </p:spPr>
        <p:txBody>
          <a:bodyPr wrap="square" lIns="0" tIns="0" rIns="0" bIns="0" rtlCol="0" anchor="t">
            <a:noAutofit/>
          </a:bodyPr>
          <a:lstStyle/>
          <a:p>
            <a:pPr algn="ctr">
              <a:lnSpc>
                <a:spcPct val="110000"/>
              </a:lnSpc>
            </a:pPr>
            <a:endParaRPr lang="en-US" sz="1600" kern="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77ABC7B5-6115-DB23-F367-0A7A06897985}"/>
              </a:ext>
            </a:extLst>
          </p:cNvPr>
          <p:cNvSpPr txBox="1"/>
          <p:nvPr/>
        </p:nvSpPr>
        <p:spPr>
          <a:xfrm>
            <a:off x="1011006"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Maria</a:t>
            </a:r>
          </a:p>
        </p:txBody>
      </p:sp>
      <p:sp>
        <p:nvSpPr>
          <p:cNvPr id="14" name="TextBox 13">
            <a:extLst>
              <a:ext uri="{FF2B5EF4-FFF2-40B4-BE49-F238E27FC236}">
                <a16:creationId xmlns:a16="http://schemas.microsoft.com/office/drawing/2014/main" id="{1F5C83F9-4552-43F4-264F-15F0249143B9}"/>
              </a:ext>
            </a:extLst>
          </p:cNvPr>
          <p:cNvSpPr txBox="1"/>
          <p:nvPr/>
        </p:nvSpPr>
        <p:spPr>
          <a:xfrm>
            <a:off x="1011006" y="5420884"/>
            <a:ext cx="2196784"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SAP ABAP Consultant</a:t>
            </a:r>
          </a:p>
        </p:txBody>
      </p:sp>
      <p:sp>
        <p:nvSpPr>
          <p:cNvPr id="15" name="TextBox 14">
            <a:extLst>
              <a:ext uri="{FF2B5EF4-FFF2-40B4-BE49-F238E27FC236}">
                <a16:creationId xmlns:a16="http://schemas.microsoft.com/office/drawing/2014/main" id="{497233AA-D9D7-5D35-FC4E-AE4AD300083B}"/>
              </a:ext>
            </a:extLst>
          </p:cNvPr>
          <p:cNvSpPr txBox="1"/>
          <p:nvPr/>
        </p:nvSpPr>
        <p:spPr>
          <a:xfrm>
            <a:off x="3839550"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Raphel</a:t>
            </a:r>
          </a:p>
        </p:txBody>
      </p:sp>
      <p:sp>
        <p:nvSpPr>
          <p:cNvPr id="16" name="TextBox 15">
            <a:extLst>
              <a:ext uri="{FF2B5EF4-FFF2-40B4-BE49-F238E27FC236}">
                <a16:creationId xmlns:a16="http://schemas.microsoft.com/office/drawing/2014/main" id="{DBCBB5F5-B9D1-78E8-DDC0-465BE1F20629}"/>
              </a:ext>
            </a:extLst>
          </p:cNvPr>
          <p:cNvSpPr txBox="1"/>
          <p:nvPr/>
        </p:nvSpPr>
        <p:spPr>
          <a:xfrm>
            <a:off x="3839550" y="5420884"/>
            <a:ext cx="2196784"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SAP Solution Architect</a:t>
            </a:r>
          </a:p>
        </p:txBody>
      </p:sp>
      <p:sp>
        <p:nvSpPr>
          <p:cNvPr id="17" name="TextBox 16">
            <a:extLst>
              <a:ext uri="{FF2B5EF4-FFF2-40B4-BE49-F238E27FC236}">
                <a16:creationId xmlns:a16="http://schemas.microsoft.com/office/drawing/2014/main" id="{C4A55E8B-FFB5-154A-30F3-AD61FD09640A}"/>
              </a:ext>
            </a:extLst>
          </p:cNvPr>
          <p:cNvSpPr txBox="1"/>
          <p:nvPr/>
        </p:nvSpPr>
        <p:spPr>
          <a:xfrm>
            <a:off x="6412062"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Rohan</a:t>
            </a:r>
          </a:p>
        </p:txBody>
      </p:sp>
      <p:sp>
        <p:nvSpPr>
          <p:cNvPr id="19" name="TextBox 18">
            <a:extLst>
              <a:ext uri="{FF2B5EF4-FFF2-40B4-BE49-F238E27FC236}">
                <a16:creationId xmlns:a16="http://schemas.microsoft.com/office/drawing/2014/main" id="{59642262-323F-9C6A-599A-51074438B714}"/>
              </a:ext>
            </a:extLst>
          </p:cNvPr>
          <p:cNvSpPr txBox="1"/>
          <p:nvPr/>
        </p:nvSpPr>
        <p:spPr>
          <a:xfrm>
            <a:off x="6412062" y="5420884"/>
            <a:ext cx="2346646"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SAP Technical Consultant</a:t>
            </a:r>
          </a:p>
        </p:txBody>
      </p:sp>
      <p:sp>
        <p:nvSpPr>
          <p:cNvPr id="21" name="TextBox 20">
            <a:extLst>
              <a:ext uri="{FF2B5EF4-FFF2-40B4-BE49-F238E27FC236}">
                <a16:creationId xmlns:a16="http://schemas.microsoft.com/office/drawing/2014/main" id="{C5912737-257F-A51A-072C-457D3D97BB7D}"/>
              </a:ext>
            </a:extLst>
          </p:cNvPr>
          <p:cNvSpPr txBox="1"/>
          <p:nvPr/>
        </p:nvSpPr>
        <p:spPr>
          <a:xfrm>
            <a:off x="8973616" y="4941168"/>
            <a:ext cx="2196784" cy="369332"/>
          </a:xfrm>
          <a:prstGeom prst="rect">
            <a:avLst/>
          </a:prstGeom>
          <a:noFill/>
        </p:spPr>
        <p:txBody>
          <a:bodyPr wrap="square" lIns="0" tIns="0" rIns="0" bIns="0" rtlCol="0" anchor="b">
            <a:spAutoFit/>
          </a:bodyPr>
          <a:lstStyle/>
          <a:p>
            <a:pPr algn="ctr"/>
            <a:r>
              <a:rPr lang="en-IN" b="1" dirty="0">
                <a:solidFill>
                  <a:schemeClr val="tx1">
                    <a:lumMod val="85000"/>
                    <a:lumOff val="15000"/>
                  </a:schemeClr>
                </a:solidFill>
              </a:rPr>
              <a:t>Sofia</a:t>
            </a:r>
          </a:p>
        </p:txBody>
      </p:sp>
      <p:sp>
        <p:nvSpPr>
          <p:cNvPr id="23" name="TextBox 22">
            <a:extLst>
              <a:ext uri="{FF2B5EF4-FFF2-40B4-BE49-F238E27FC236}">
                <a16:creationId xmlns:a16="http://schemas.microsoft.com/office/drawing/2014/main" id="{4AC75C89-A1EB-AB97-D1F1-9E8E57C29E9B}"/>
              </a:ext>
            </a:extLst>
          </p:cNvPr>
          <p:cNvSpPr txBox="1"/>
          <p:nvPr/>
        </p:nvSpPr>
        <p:spPr>
          <a:xfrm>
            <a:off x="8973616" y="5420884"/>
            <a:ext cx="2521396" cy="333740"/>
          </a:xfrm>
          <a:prstGeom prst="rect">
            <a:avLst/>
          </a:prstGeom>
          <a:noFill/>
        </p:spPr>
        <p:txBody>
          <a:bodyPr wrap="square" lIns="0" tIns="0" rIns="0" bIns="0" rtlCol="0" anchor="t">
            <a:noAutofit/>
          </a:bodyPr>
          <a:lstStyle/>
          <a:p>
            <a:pPr algn="ctr">
              <a:lnSpc>
                <a:spcPct val="110000"/>
              </a:lnSpc>
            </a:pPr>
            <a:r>
              <a:rPr lang="en-US" sz="1600" kern="0" dirty="0">
                <a:solidFill>
                  <a:schemeClr val="tx1">
                    <a:lumMod val="95000"/>
                    <a:lumOff val="5000"/>
                  </a:schemeClr>
                </a:solidFill>
                <a:cs typeface="Arial" pitchFamily="34" charset="0"/>
              </a:rPr>
              <a:t>Project Manager</a:t>
            </a:r>
          </a:p>
        </p:txBody>
      </p:sp>
    </p:spTree>
    <p:extLst>
      <p:ext uri="{BB962C8B-B14F-4D97-AF65-F5344CB8AC3E}">
        <p14:creationId xmlns:p14="http://schemas.microsoft.com/office/powerpoint/2010/main" val="52098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1</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693319"/>
          </a:xfrm>
          <a:prstGeom prst="rect">
            <a:avLst/>
          </a:prstGeom>
          <a:noFill/>
        </p:spPr>
        <p:txBody>
          <a:bodyPr wrap="square" rtlCol="0">
            <a:spAutoFit/>
          </a:bodyPr>
          <a:lstStyle/>
          <a:p>
            <a:pPr marL="342900" indent="-342900">
              <a:buFont typeface="Arial" panose="020B0604020202020204" pitchFamily="34" charset="0"/>
              <a:buChar char="•"/>
            </a:pPr>
            <a:r>
              <a:rPr lang="en-US" sz="1800" dirty="0"/>
              <a:t>What is SAP HANA</a:t>
            </a:r>
          </a:p>
          <a:p>
            <a:pPr marL="342900" indent="-342900">
              <a:buFont typeface="Arial" panose="020B0604020202020204" pitchFamily="34" charset="0"/>
              <a:buChar char="•"/>
            </a:pPr>
            <a:r>
              <a:rPr lang="en-US" sz="1800" dirty="0"/>
              <a:t>Hardware and Software Innovations</a:t>
            </a:r>
          </a:p>
          <a:p>
            <a:pPr marL="342900" indent="-342900">
              <a:buFont typeface="Arial" panose="020B0604020202020204" pitchFamily="34" charset="0"/>
              <a:buChar char="•"/>
            </a:pPr>
            <a:r>
              <a:rPr lang="en-US" sz="1800" dirty="0"/>
              <a:t>Row v/s Column Store</a:t>
            </a:r>
          </a:p>
          <a:p>
            <a:pPr marL="342900" indent="-342900">
              <a:buFont typeface="Arial" panose="020B0604020202020204" pitchFamily="34" charset="0"/>
              <a:buChar char="•"/>
            </a:pPr>
            <a:r>
              <a:rPr lang="en-US" sz="1800" dirty="0"/>
              <a:t>SAP HANA System Architecture</a:t>
            </a:r>
          </a:p>
          <a:p>
            <a:pPr marL="342900" indent="-342900">
              <a:buFont typeface="Arial" panose="020B0604020202020204" pitchFamily="34" charset="0"/>
              <a:buChar char="•"/>
            </a:pPr>
            <a:r>
              <a:rPr lang="en-US" sz="1800" dirty="0"/>
              <a:t>SAP HANA programming paradigm</a:t>
            </a:r>
          </a:p>
          <a:p>
            <a:pPr marL="342900" indent="-342900">
              <a:buFont typeface="Arial" panose="020B0604020202020204" pitchFamily="34" charset="0"/>
              <a:buChar char="•"/>
            </a:pPr>
            <a:r>
              <a:rPr lang="en-US" sz="1800" dirty="0"/>
              <a:t>Setting up Eclipse and ABAP Dev Tool (ADT)</a:t>
            </a:r>
          </a:p>
          <a:p>
            <a:r>
              <a:rPr lang="en-US" sz="1800" i="1"/>
              <a:t>--</a:t>
            </a:r>
            <a:r>
              <a:rPr lang="en-US" sz="1800" i="1" dirty="0"/>
              <a:t>Break</a:t>
            </a:r>
          </a:p>
          <a:p>
            <a:pPr marL="342900" indent="-342900">
              <a:buFont typeface="Arial" panose="020B0604020202020204" pitchFamily="34" charset="0"/>
              <a:buChar char="•"/>
            </a:pPr>
            <a:r>
              <a:rPr lang="en-US" sz="1800" dirty="0"/>
              <a:t>Introduction to CDS Views</a:t>
            </a:r>
          </a:p>
          <a:p>
            <a:pPr marL="342900" indent="-342900">
              <a:buFont typeface="Arial" panose="020B0604020202020204" pitchFamily="34" charset="0"/>
              <a:buChar char="•"/>
            </a:pPr>
            <a:r>
              <a:rPr lang="en-US" sz="1800" dirty="0"/>
              <a:t>Common Myths about CDS Views</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154332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51097" y="164940"/>
            <a:ext cx="10969943" cy="711081"/>
          </a:xfrm>
        </p:spPr>
        <p:txBody>
          <a:bodyPr>
            <a:noAutofit/>
          </a:bodyPr>
          <a:lstStyle/>
          <a:p>
            <a:r>
              <a:rPr lang="en-US" dirty="0">
                <a:latin typeface="Cooper Black" panose="0208090404030B020404" pitchFamily="18" charset="0"/>
              </a:rPr>
              <a:t>What is SAP 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9" name="TextBox 28">
            <a:extLst>
              <a:ext uri="{FF2B5EF4-FFF2-40B4-BE49-F238E27FC236}">
                <a16:creationId xmlns:a16="http://schemas.microsoft.com/office/drawing/2014/main" id="{27E5B41D-1DDF-48C9-A5AF-075F84492B68}"/>
              </a:ext>
            </a:extLst>
          </p:cNvPr>
          <p:cNvSpPr txBox="1"/>
          <p:nvPr/>
        </p:nvSpPr>
        <p:spPr>
          <a:xfrm>
            <a:off x="247878" y="982353"/>
            <a:ext cx="11696243" cy="3139321"/>
          </a:xfrm>
          <a:prstGeom prst="rect">
            <a:avLst/>
          </a:prstGeom>
          <a:noFill/>
        </p:spPr>
        <p:txBody>
          <a:bodyPr wrap="square" rtlCol="0">
            <a:spAutoFit/>
          </a:bodyPr>
          <a:lstStyle/>
          <a:p>
            <a:pPr algn="just"/>
            <a:r>
              <a:rPr lang="en-US" sz="1800" b="1" dirty="0"/>
              <a:t>SAP HANA</a:t>
            </a:r>
            <a:r>
              <a:rPr lang="en-US" sz="1800" dirty="0"/>
              <a:t> (high-performance analytic appliance) is an application that uses in-memory database technology that allows the processing of massive amounts of real-time data in a short time. The in-memory computing engine allows </a:t>
            </a:r>
            <a:r>
              <a:rPr lang="en-US" sz="1800" b="1" dirty="0"/>
              <a:t>HANA</a:t>
            </a:r>
            <a:r>
              <a:rPr lang="en-US" sz="1800" dirty="0"/>
              <a:t> to process data stored in RAM as opposed to reading it from a disk.</a:t>
            </a:r>
          </a:p>
          <a:p>
            <a:pPr algn="just"/>
            <a:endParaRPr lang="en-US" sz="1800" dirty="0"/>
          </a:p>
          <a:p>
            <a:pPr algn="just"/>
            <a:r>
              <a:rPr lang="en-US" sz="1800" dirty="0"/>
              <a:t> </a:t>
            </a:r>
            <a:r>
              <a:rPr lang="en-US" sz="1800" b="1" dirty="0"/>
              <a:t>INNOVATIONS IN HANA</a:t>
            </a:r>
          </a:p>
          <a:p>
            <a:pPr algn="just"/>
            <a:r>
              <a:rPr lang="en-US" sz="1800" dirty="0"/>
              <a:t>Several SAP HANA developers have made significant innovations in IT and in business models. Because of its in-memory approach, SAP HANA enables both hardware and software innovations which are unparalleled, replacing traditional databases in many spheres of business world! On the hardware side, SAP HANA facilitates Multi-Core Architecture (8×8 core CPU per blade), huge parallel scaling with several blades, 64 bit address space – 2 TB in current servers, data throughput as high as 100 GB/s, cost effectiveness and so on. On the software side, SAP HANA enables columnar data storage, partitioning, compression, eliminating aggregate tables, to name a few</a:t>
            </a:r>
            <a:endParaRPr lang="en-US" sz="1800" b="1" dirty="0"/>
          </a:p>
        </p:txBody>
      </p:sp>
      <p:pic>
        <p:nvPicPr>
          <p:cNvPr id="30" name="Picture 29"/>
          <p:cNvPicPr>
            <a:picLocks noChangeAspect="1"/>
          </p:cNvPicPr>
          <p:nvPr/>
        </p:nvPicPr>
        <p:blipFill>
          <a:blip r:embed="rId3"/>
          <a:stretch>
            <a:fillRect/>
          </a:stretch>
        </p:blipFill>
        <p:spPr>
          <a:xfrm>
            <a:off x="7209980" y="3883710"/>
            <a:ext cx="3998422" cy="2641634"/>
          </a:xfrm>
          <a:prstGeom prst="rect">
            <a:avLst/>
          </a:prstGeom>
        </p:spPr>
      </p:pic>
      <p:sp>
        <p:nvSpPr>
          <p:cNvPr id="31" name="Freeform: Shape 40">
            <a:extLst>
              <a:ext uri="{FF2B5EF4-FFF2-40B4-BE49-F238E27FC236}">
                <a16:creationId xmlns:a16="http://schemas.microsoft.com/office/drawing/2014/main" id="{68A6A011-5608-4209-8153-58CE8443BCA7}"/>
              </a:ext>
            </a:extLst>
          </p:cNvPr>
          <p:cNvSpPr/>
          <p:nvPr/>
        </p:nvSpPr>
        <p:spPr>
          <a:xfrm flipV="1">
            <a:off x="494801" y="5495241"/>
            <a:ext cx="5400838" cy="796098"/>
          </a:xfrm>
          <a:custGeom>
            <a:avLst/>
            <a:gdLst>
              <a:gd name="connsiteX0" fmla="*/ 7316982 w 7827301"/>
              <a:gd name="connsiteY0" fmla="*/ 0 h 1020639"/>
              <a:gd name="connsiteX1" fmla="*/ 510320 w 7827301"/>
              <a:gd name="connsiteY1" fmla="*/ 0 h 1020639"/>
              <a:gd name="connsiteX2" fmla="*/ 0 w 7827301"/>
              <a:gd name="connsiteY2" fmla="*/ 510320 h 1020639"/>
              <a:gd name="connsiteX3" fmla="*/ 510320 w 7827301"/>
              <a:gd name="connsiteY3" fmla="*/ 1020640 h 1020639"/>
              <a:gd name="connsiteX4" fmla="*/ 7316982 w 7827301"/>
              <a:gd name="connsiteY4" fmla="*/ 1020640 h 1020639"/>
              <a:gd name="connsiteX5" fmla="*/ 7827302 w 7827301"/>
              <a:gd name="connsiteY5" fmla="*/ 1020640 h 1020639"/>
              <a:gd name="connsiteX6" fmla="*/ 7827302 w 7827301"/>
              <a:gd name="connsiteY6" fmla="*/ 510320 h 1020639"/>
              <a:gd name="connsiteX7" fmla="*/ 7316982 w 7827301"/>
              <a:gd name="connsiteY7" fmla="*/ 0 h 102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7301" h="1020639">
                <a:moveTo>
                  <a:pt x="7316982" y="0"/>
                </a:moveTo>
                <a:lnTo>
                  <a:pt x="510320" y="0"/>
                </a:lnTo>
                <a:cubicBezTo>
                  <a:pt x="228566" y="0"/>
                  <a:pt x="0" y="228566"/>
                  <a:pt x="0" y="510320"/>
                </a:cubicBezTo>
                <a:cubicBezTo>
                  <a:pt x="0" y="792074"/>
                  <a:pt x="228566" y="1020640"/>
                  <a:pt x="510320" y="1020640"/>
                </a:cubicBezTo>
                <a:lnTo>
                  <a:pt x="7316982" y="1020640"/>
                </a:lnTo>
                <a:lnTo>
                  <a:pt x="7827302" y="1020640"/>
                </a:lnTo>
                <a:lnTo>
                  <a:pt x="7827302" y="510320"/>
                </a:lnTo>
                <a:cubicBezTo>
                  <a:pt x="7827302" y="228566"/>
                  <a:pt x="7598736" y="0"/>
                  <a:pt x="7316982" y="0"/>
                </a:cubicBezTo>
                <a:close/>
              </a:path>
            </a:pathLst>
          </a:custGeom>
          <a:solidFill>
            <a:schemeClr val="accent5"/>
          </a:solidFill>
          <a:ln w="14367" cap="flat">
            <a:noFill/>
            <a:prstDash val="solid"/>
            <a:miter/>
          </a:ln>
        </p:spPr>
        <p:txBody>
          <a:bodyPr rtlCol="0" anchor="ctr"/>
          <a:lstStyle/>
          <a:p>
            <a:endParaRPr lang="aa-ET"/>
          </a:p>
        </p:txBody>
      </p:sp>
      <p:sp>
        <p:nvSpPr>
          <p:cNvPr id="32" name="Freeform: Shape 14">
            <a:extLst>
              <a:ext uri="{FF2B5EF4-FFF2-40B4-BE49-F238E27FC236}">
                <a16:creationId xmlns:a16="http://schemas.microsoft.com/office/drawing/2014/main" id="{7146D1D7-9DC1-46E4-A6DF-29D95976F80B}"/>
              </a:ext>
            </a:extLst>
          </p:cNvPr>
          <p:cNvSpPr/>
          <p:nvPr/>
        </p:nvSpPr>
        <p:spPr>
          <a:xfrm>
            <a:off x="494803" y="4143253"/>
            <a:ext cx="5448819" cy="821342"/>
          </a:xfrm>
          <a:custGeom>
            <a:avLst/>
            <a:gdLst>
              <a:gd name="connsiteX0" fmla="*/ 7316982 w 7827301"/>
              <a:gd name="connsiteY0" fmla="*/ 0 h 1020639"/>
              <a:gd name="connsiteX1" fmla="*/ 510320 w 7827301"/>
              <a:gd name="connsiteY1" fmla="*/ 0 h 1020639"/>
              <a:gd name="connsiteX2" fmla="*/ 0 w 7827301"/>
              <a:gd name="connsiteY2" fmla="*/ 510320 h 1020639"/>
              <a:gd name="connsiteX3" fmla="*/ 510320 w 7827301"/>
              <a:gd name="connsiteY3" fmla="*/ 1020640 h 1020639"/>
              <a:gd name="connsiteX4" fmla="*/ 7316982 w 7827301"/>
              <a:gd name="connsiteY4" fmla="*/ 1020640 h 1020639"/>
              <a:gd name="connsiteX5" fmla="*/ 7827302 w 7827301"/>
              <a:gd name="connsiteY5" fmla="*/ 1020640 h 1020639"/>
              <a:gd name="connsiteX6" fmla="*/ 7827302 w 7827301"/>
              <a:gd name="connsiteY6" fmla="*/ 510320 h 1020639"/>
              <a:gd name="connsiteX7" fmla="*/ 7316982 w 7827301"/>
              <a:gd name="connsiteY7" fmla="*/ 0 h 102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7301" h="1020639">
                <a:moveTo>
                  <a:pt x="7316982" y="0"/>
                </a:moveTo>
                <a:lnTo>
                  <a:pt x="510320" y="0"/>
                </a:lnTo>
                <a:cubicBezTo>
                  <a:pt x="228566" y="0"/>
                  <a:pt x="0" y="228566"/>
                  <a:pt x="0" y="510320"/>
                </a:cubicBezTo>
                <a:cubicBezTo>
                  <a:pt x="0" y="792074"/>
                  <a:pt x="228566" y="1020640"/>
                  <a:pt x="510320" y="1020640"/>
                </a:cubicBezTo>
                <a:lnTo>
                  <a:pt x="7316982" y="1020640"/>
                </a:lnTo>
                <a:lnTo>
                  <a:pt x="7827302" y="1020640"/>
                </a:lnTo>
                <a:lnTo>
                  <a:pt x="7827302" y="510320"/>
                </a:lnTo>
                <a:cubicBezTo>
                  <a:pt x="7827302" y="228566"/>
                  <a:pt x="7598736" y="0"/>
                  <a:pt x="7316982" y="0"/>
                </a:cubicBezTo>
                <a:close/>
              </a:path>
            </a:pathLst>
          </a:custGeom>
          <a:solidFill>
            <a:schemeClr val="accent2"/>
          </a:solidFill>
          <a:ln w="14367" cap="flat">
            <a:noFill/>
            <a:prstDash val="solid"/>
            <a:miter/>
          </a:ln>
        </p:spPr>
        <p:txBody>
          <a:bodyPr rtlCol="0" anchor="ctr"/>
          <a:lstStyle/>
          <a:p>
            <a:endParaRPr lang="aa-ET"/>
          </a:p>
        </p:txBody>
      </p:sp>
      <p:sp>
        <p:nvSpPr>
          <p:cNvPr id="33" name="Freeform: Shape 16">
            <a:extLst>
              <a:ext uri="{FF2B5EF4-FFF2-40B4-BE49-F238E27FC236}">
                <a16:creationId xmlns:a16="http://schemas.microsoft.com/office/drawing/2014/main" id="{EC434CE7-FE93-4A27-8A5D-5B2B644BFB7F}"/>
              </a:ext>
            </a:extLst>
          </p:cNvPr>
          <p:cNvSpPr/>
          <p:nvPr/>
        </p:nvSpPr>
        <p:spPr>
          <a:xfrm>
            <a:off x="5705265" y="4198075"/>
            <a:ext cx="921450" cy="2066760"/>
          </a:xfrm>
          <a:custGeom>
            <a:avLst/>
            <a:gdLst>
              <a:gd name="connsiteX0" fmla="*/ 38813 w 921450"/>
              <a:gd name="connsiteY0" fmla="*/ 0 h 2232470"/>
              <a:gd name="connsiteX1" fmla="*/ 815075 w 921450"/>
              <a:gd name="connsiteY1" fmla="*/ 819387 h 2232470"/>
              <a:gd name="connsiteX2" fmla="*/ 921451 w 921450"/>
              <a:gd name="connsiteY2" fmla="*/ 1102579 h 2232470"/>
              <a:gd name="connsiteX3" fmla="*/ 842387 w 921450"/>
              <a:gd name="connsiteY3" fmla="*/ 1390083 h 2232470"/>
              <a:gd name="connsiteX4" fmla="*/ 0 w 921450"/>
              <a:gd name="connsiteY4" fmla="*/ 2232470 h 2232470"/>
              <a:gd name="connsiteX5" fmla="*/ 143752 w 921450"/>
              <a:gd name="connsiteY5" fmla="*/ 1919091 h 2232470"/>
              <a:gd name="connsiteX6" fmla="*/ 143752 w 921450"/>
              <a:gd name="connsiteY6" fmla="*/ 342130 h 2232470"/>
              <a:gd name="connsiteX7" fmla="*/ 38813 w 921450"/>
              <a:gd name="connsiteY7" fmla="*/ 0 h 223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450" h="2232470">
                <a:moveTo>
                  <a:pt x="38813" y="0"/>
                </a:moveTo>
                <a:lnTo>
                  <a:pt x="815075" y="819387"/>
                </a:lnTo>
                <a:cubicBezTo>
                  <a:pt x="815075" y="819387"/>
                  <a:pt x="921451" y="921451"/>
                  <a:pt x="921451" y="1102579"/>
                </a:cubicBezTo>
                <a:cubicBezTo>
                  <a:pt x="921451" y="1289456"/>
                  <a:pt x="842387" y="1390083"/>
                  <a:pt x="842387" y="1390083"/>
                </a:cubicBezTo>
                <a:lnTo>
                  <a:pt x="0" y="2232470"/>
                </a:lnTo>
                <a:cubicBezTo>
                  <a:pt x="0" y="2232470"/>
                  <a:pt x="139440" y="2091593"/>
                  <a:pt x="143752" y="1919091"/>
                </a:cubicBezTo>
                <a:lnTo>
                  <a:pt x="143752" y="342130"/>
                </a:lnTo>
                <a:cubicBezTo>
                  <a:pt x="143752" y="342130"/>
                  <a:pt x="163878" y="158127"/>
                  <a:pt x="38813" y="0"/>
                </a:cubicBezTo>
                <a:close/>
              </a:path>
            </a:pathLst>
          </a:custGeom>
          <a:gradFill flip="none" rotWithShape="1">
            <a:gsLst>
              <a:gs pos="0">
                <a:schemeClr val="bg1">
                  <a:lumMod val="50000"/>
                </a:schemeClr>
              </a:gs>
              <a:gs pos="19000">
                <a:schemeClr val="bg1">
                  <a:lumMod val="85000"/>
                </a:schemeClr>
              </a:gs>
              <a:gs pos="80000">
                <a:schemeClr val="bg1">
                  <a:lumMod val="85000"/>
                </a:schemeClr>
              </a:gs>
              <a:gs pos="100000">
                <a:schemeClr val="bg1">
                  <a:lumMod val="50000"/>
                </a:schemeClr>
              </a:gs>
              <a:gs pos="50000">
                <a:schemeClr val="bg1">
                  <a:lumMod val="95000"/>
                </a:schemeClr>
              </a:gs>
            </a:gsLst>
            <a:lin ang="5400000" scaled="1"/>
            <a:tileRect/>
          </a:gradFill>
          <a:ln w="14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aa-ET"/>
          </a:p>
        </p:txBody>
      </p:sp>
      <p:sp>
        <p:nvSpPr>
          <p:cNvPr id="34" name="Graphic 20">
            <a:extLst>
              <a:ext uri="{FF2B5EF4-FFF2-40B4-BE49-F238E27FC236}">
                <a16:creationId xmlns:a16="http://schemas.microsoft.com/office/drawing/2014/main" id="{EC2C68F3-1F7E-4DE4-8516-EA29053D2DFD}"/>
              </a:ext>
            </a:extLst>
          </p:cNvPr>
          <p:cNvSpPr/>
          <p:nvPr/>
        </p:nvSpPr>
        <p:spPr>
          <a:xfrm>
            <a:off x="4948002" y="4188220"/>
            <a:ext cx="1020640" cy="2103120"/>
          </a:xfrm>
          <a:custGeom>
            <a:avLst/>
            <a:gdLst>
              <a:gd name="connsiteX0" fmla="*/ 338138 w 676275"/>
              <a:gd name="connsiteY0" fmla="*/ 0 h 1712595"/>
              <a:gd name="connsiteX1" fmla="*/ 0 w 676275"/>
              <a:gd name="connsiteY1" fmla="*/ 0 h 1712595"/>
              <a:gd name="connsiteX2" fmla="*/ 0 w 676275"/>
              <a:gd name="connsiteY2" fmla="*/ 676275 h 1712595"/>
              <a:gd name="connsiteX3" fmla="*/ 0 w 676275"/>
              <a:gd name="connsiteY3" fmla="*/ 1036320 h 1712595"/>
              <a:gd name="connsiteX4" fmla="*/ 0 w 676275"/>
              <a:gd name="connsiteY4" fmla="*/ 1712595 h 1712595"/>
              <a:gd name="connsiteX5" fmla="*/ 338138 w 676275"/>
              <a:gd name="connsiteY5" fmla="*/ 1712595 h 1712595"/>
              <a:gd name="connsiteX6" fmla="*/ 676275 w 676275"/>
              <a:gd name="connsiteY6" fmla="*/ 1374458 h 1712595"/>
              <a:gd name="connsiteX7" fmla="*/ 676275 w 676275"/>
              <a:gd name="connsiteY7" fmla="*/ 1264920 h 1712595"/>
              <a:gd name="connsiteX8" fmla="*/ 676275 w 676275"/>
              <a:gd name="connsiteY8" fmla="*/ 1036320 h 1712595"/>
              <a:gd name="connsiteX9" fmla="*/ 676275 w 676275"/>
              <a:gd name="connsiteY9" fmla="*/ 676275 h 1712595"/>
              <a:gd name="connsiteX10" fmla="*/ 676275 w 676275"/>
              <a:gd name="connsiteY10" fmla="*/ 447675 h 1712595"/>
              <a:gd name="connsiteX11" fmla="*/ 676275 w 676275"/>
              <a:gd name="connsiteY11" fmla="*/ 338138 h 1712595"/>
              <a:gd name="connsiteX12" fmla="*/ 338138 w 676275"/>
              <a:gd name="connsiteY12" fmla="*/ 0 h 171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1712595">
                <a:moveTo>
                  <a:pt x="338138" y="0"/>
                </a:moveTo>
                <a:lnTo>
                  <a:pt x="0" y="0"/>
                </a:lnTo>
                <a:lnTo>
                  <a:pt x="0" y="676275"/>
                </a:lnTo>
                <a:lnTo>
                  <a:pt x="0" y="1036320"/>
                </a:lnTo>
                <a:lnTo>
                  <a:pt x="0" y="1712595"/>
                </a:lnTo>
                <a:lnTo>
                  <a:pt x="338138" y="1712595"/>
                </a:lnTo>
                <a:cubicBezTo>
                  <a:pt x="524828" y="1712595"/>
                  <a:pt x="676275" y="1561148"/>
                  <a:pt x="676275" y="1374458"/>
                </a:cubicBezTo>
                <a:lnTo>
                  <a:pt x="676275" y="1264920"/>
                </a:lnTo>
                <a:lnTo>
                  <a:pt x="676275" y="1036320"/>
                </a:lnTo>
                <a:lnTo>
                  <a:pt x="676275" y="676275"/>
                </a:lnTo>
                <a:lnTo>
                  <a:pt x="676275" y="447675"/>
                </a:lnTo>
                <a:lnTo>
                  <a:pt x="676275" y="338138"/>
                </a:lnTo>
                <a:cubicBezTo>
                  <a:pt x="676275" y="151448"/>
                  <a:pt x="524828" y="0"/>
                  <a:pt x="338138" y="0"/>
                </a:cubicBezTo>
                <a:close/>
              </a:path>
            </a:pathLst>
          </a:custGeom>
          <a:gradFill flip="none" rotWithShape="1">
            <a:gsLst>
              <a:gs pos="100000">
                <a:schemeClr val="tx1">
                  <a:alpha val="35000"/>
                </a:schemeClr>
              </a:gs>
              <a:gs pos="53000">
                <a:schemeClr val="bg1">
                  <a:lumMod val="75000"/>
                  <a:alpha val="0"/>
                </a:schemeClr>
              </a:gs>
            </a:gsLst>
            <a:lin ang="0" scaled="1"/>
            <a:tileRect/>
          </a:gradFill>
          <a:ln w="9525" cap="flat">
            <a:noFill/>
            <a:prstDash val="solid"/>
            <a:miter/>
          </a:ln>
        </p:spPr>
        <p:txBody>
          <a:bodyPr rtlCol="0" anchor="ctr"/>
          <a:lstStyle/>
          <a:p>
            <a:endParaRPr lang="aa-ET"/>
          </a:p>
        </p:txBody>
      </p:sp>
      <p:sp>
        <p:nvSpPr>
          <p:cNvPr id="35" name="Freeform: Shape 30">
            <a:extLst>
              <a:ext uri="{FF2B5EF4-FFF2-40B4-BE49-F238E27FC236}">
                <a16:creationId xmlns:a16="http://schemas.microsoft.com/office/drawing/2014/main" id="{56ADA979-C8D9-4943-B045-BAC9532C76E9}"/>
              </a:ext>
            </a:extLst>
          </p:cNvPr>
          <p:cNvSpPr/>
          <p:nvPr/>
        </p:nvSpPr>
        <p:spPr>
          <a:xfrm flipH="1">
            <a:off x="1727962" y="5616308"/>
            <a:ext cx="215900" cy="621004"/>
          </a:xfrm>
          <a:custGeom>
            <a:avLst/>
            <a:gdLst>
              <a:gd name="connsiteX0" fmla="*/ 0 w 0"/>
              <a:gd name="connsiteY0" fmla="*/ 0 h 838200"/>
              <a:gd name="connsiteX1" fmla="*/ 0 w 0"/>
              <a:gd name="connsiteY1" fmla="*/ 838200 h 838200"/>
            </a:gdLst>
            <a:ahLst/>
            <a:cxnLst>
              <a:cxn ang="0">
                <a:pos x="connsiteX0" y="connsiteY0"/>
              </a:cxn>
              <a:cxn ang="0">
                <a:pos x="connsiteX1" y="connsiteY1"/>
              </a:cxn>
            </a:cxnLst>
            <a:rect l="l" t="t" r="r" b="b"/>
            <a:pathLst>
              <a:path h="838200">
                <a:moveTo>
                  <a:pt x="0" y="0"/>
                </a:moveTo>
                <a:lnTo>
                  <a:pt x="0" y="838200"/>
                </a:lnTo>
              </a:path>
            </a:pathLst>
          </a:custGeom>
          <a:ln w="19050" cap="rnd">
            <a:solidFill>
              <a:schemeClr val="bg1">
                <a:lumMod val="9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aa-ET"/>
          </a:p>
        </p:txBody>
      </p:sp>
      <p:sp>
        <p:nvSpPr>
          <p:cNvPr id="36" name="TextBox 35">
            <a:extLst>
              <a:ext uri="{FF2B5EF4-FFF2-40B4-BE49-F238E27FC236}">
                <a16:creationId xmlns:a16="http://schemas.microsoft.com/office/drawing/2014/main" id="{414875D0-394E-4AF2-A3E5-0E3479FCA849}"/>
              </a:ext>
            </a:extLst>
          </p:cNvPr>
          <p:cNvSpPr txBox="1"/>
          <p:nvPr/>
        </p:nvSpPr>
        <p:spPr>
          <a:xfrm>
            <a:off x="1127220" y="5691188"/>
            <a:ext cx="770798" cy="646331"/>
          </a:xfrm>
          <a:prstGeom prst="rect">
            <a:avLst/>
          </a:prstGeom>
          <a:noFill/>
        </p:spPr>
        <p:txBody>
          <a:bodyPr wrap="square">
            <a:spAutoFit/>
          </a:bodyPr>
          <a:lstStyle/>
          <a:p>
            <a:pPr algn="ctr"/>
            <a:r>
              <a:rPr lang="en-US" sz="3600" dirty="0">
                <a:latin typeface="Segoe UI" panose="020B0502040204020203" pitchFamily="34" charset="0"/>
                <a:cs typeface="Segoe UI" panose="020B0502040204020203" pitchFamily="34" charset="0"/>
              </a:rPr>
              <a:t>02</a:t>
            </a:r>
            <a:endParaRPr lang="aa-ET" sz="3600" dirty="0"/>
          </a:p>
        </p:txBody>
      </p:sp>
      <p:sp>
        <p:nvSpPr>
          <p:cNvPr id="37" name="Freeform: Shape 38">
            <a:extLst>
              <a:ext uri="{FF2B5EF4-FFF2-40B4-BE49-F238E27FC236}">
                <a16:creationId xmlns:a16="http://schemas.microsoft.com/office/drawing/2014/main" id="{96FB8FF6-6704-4635-922A-843D32F201B2}"/>
              </a:ext>
            </a:extLst>
          </p:cNvPr>
          <p:cNvSpPr/>
          <p:nvPr/>
        </p:nvSpPr>
        <p:spPr>
          <a:xfrm flipH="1">
            <a:off x="1727962" y="4293096"/>
            <a:ext cx="215900" cy="621004"/>
          </a:xfrm>
          <a:custGeom>
            <a:avLst/>
            <a:gdLst>
              <a:gd name="connsiteX0" fmla="*/ 0 w 0"/>
              <a:gd name="connsiteY0" fmla="*/ 0 h 838200"/>
              <a:gd name="connsiteX1" fmla="*/ 0 w 0"/>
              <a:gd name="connsiteY1" fmla="*/ 838200 h 838200"/>
            </a:gdLst>
            <a:ahLst/>
            <a:cxnLst>
              <a:cxn ang="0">
                <a:pos x="connsiteX0" y="connsiteY0"/>
              </a:cxn>
              <a:cxn ang="0">
                <a:pos x="connsiteX1" y="connsiteY1"/>
              </a:cxn>
            </a:cxnLst>
            <a:rect l="l" t="t" r="r" b="b"/>
            <a:pathLst>
              <a:path h="838200">
                <a:moveTo>
                  <a:pt x="0" y="0"/>
                </a:moveTo>
                <a:lnTo>
                  <a:pt x="0" y="838200"/>
                </a:lnTo>
              </a:path>
            </a:pathLst>
          </a:custGeom>
          <a:ln w="19050" cap="rnd">
            <a:solidFill>
              <a:schemeClr val="bg1">
                <a:lumMod val="9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aa-ET"/>
          </a:p>
        </p:txBody>
      </p:sp>
      <p:sp>
        <p:nvSpPr>
          <p:cNvPr id="38" name="TextBox 37">
            <a:extLst>
              <a:ext uri="{FF2B5EF4-FFF2-40B4-BE49-F238E27FC236}">
                <a16:creationId xmlns:a16="http://schemas.microsoft.com/office/drawing/2014/main" id="{B7179A51-5460-4ADA-9A06-1ABE87F06D1D}"/>
              </a:ext>
            </a:extLst>
          </p:cNvPr>
          <p:cNvSpPr txBox="1"/>
          <p:nvPr/>
        </p:nvSpPr>
        <p:spPr>
          <a:xfrm>
            <a:off x="1127220" y="4331835"/>
            <a:ext cx="770798" cy="646331"/>
          </a:xfrm>
          <a:prstGeom prst="rect">
            <a:avLst/>
          </a:prstGeom>
          <a:noFill/>
        </p:spPr>
        <p:txBody>
          <a:bodyPr wrap="square">
            <a:spAutoFit/>
          </a:bodyPr>
          <a:lstStyle/>
          <a:p>
            <a:pPr algn="ctr"/>
            <a:r>
              <a:rPr lang="en-US" sz="3600" dirty="0">
                <a:latin typeface="Segoe UI" panose="020B0502040204020203" pitchFamily="34" charset="0"/>
                <a:cs typeface="Segoe UI" panose="020B0502040204020203" pitchFamily="34" charset="0"/>
              </a:rPr>
              <a:t>01</a:t>
            </a:r>
            <a:endParaRPr lang="aa-ET" sz="3600" dirty="0"/>
          </a:p>
        </p:txBody>
      </p:sp>
      <p:sp>
        <p:nvSpPr>
          <p:cNvPr id="42" name="TextBox 41">
            <a:extLst>
              <a:ext uri="{FF2B5EF4-FFF2-40B4-BE49-F238E27FC236}">
                <a16:creationId xmlns:a16="http://schemas.microsoft.com/office/drawing/2014/main" id="{0170E0F5-2AC9-46A0-8FB7-F6F2FAE52514}"/>
              </a:ext>
            </a:extLst>
          </p:cNvPr>
          <p:cNvSpPr txBox="1"/>
          <p:nvPr/>
        </p:nvSpPr>
        <p:spPr>
          <a:xfrm>
            <a:off x="2185457" y="5659428"/>
            <a:ext cx="4953472" cy="684452"/>
          </a:xfrm>
          <a:prstGeom prst="rect">
            <a:avLst/>
          </a:prstGeom>
          <a:noFill/>
        </p:spPr>
        <p:txBody>
          <a:bodyPr wrap="square" rtlCol="0" anchor="ctr">
            <a:noAutofit/>
          </a:bodyPr>
          <a:lstStyle/>
          <a:p>
            <a:r>
              <a:rPr lang="es-US" dirty="0">
                <a:latin typeface="Segoe UI" panose="020B0502040204020203" pitchFamily="34" charset="0"/>
                <a:cs typeface="Segoe UI" panose="020B0502040204020203" pitchFamily="34" charset="0"/>
              </a:rPr>
              <a:t>Hardware Innovation </a:t>
            </a:r>
            <a:endParaRPr lang="en-US" dirty="0">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85D86FD3-2AA8-4AC3-8DC8-6F086208D51C}"/>
              </a:ext>
            </a:extLst>
          </p:cNvPr>
          <p:cNvSpPr txBox="1"/>
          <p:nvPr/>
        </p:nvSpPr>
        <p:spPr>
          <a:xfrm>
            <a:off x="2185457" y="4300075"/>
            <a:ext cx="4953472" cy="684452"/>
          </a:xfrm>
          <a:prstGeom prst="rect">
            <a:avLst/>
          </a:prstGeom>
          <a:noFill/>
        </p:spPr>
        <p:txBody>
          <a:bodyPr wrap="square" rtlCol="0" anchor="ctr">
            <a:noAutofit/>
          </a:bodyPr>
          <a:lstStyle/>
          <a:p>
            <a:r>
              <a:rPr lang="es-US" dirty="0">
                <a:latin typeface="Segoe UI" panose="020B0502040204020203" pitchFamily="34" charset="0"/>
                <a:cs typeface="Segoe UI" panose="020B0502040204020203" pitchFamily="34" charset="0"/>
              </a:rPr>
              <a:t>Software Innovation</a:t>
            </a:r>
            <a:endParaRPr lang="en-US" dirty="0">
              <a:latin typeface="Segoe UI" panose="020B0502040204020203" pitchFamily="34" charset="0"/>
              <a:cs typeface="Segoe UI" panose="020B0502040204020203" pitchFamily="34" charset="0"/>
            </a:endParaRPr>
          </a:p>
        </p:txBody>
      </p:sp>
      <p:sp>
        <p:nvSpPr>
          <p:cNvPr id="1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www.anubhavtrainings.com</a:t>
            </a:r>
          </a:p>
        </p:txBody>
      </p:sp>
    </p:spTree>
    <p:extLst>
      <p:ext uri="{BB962C8B-B14F-4D97-AF65-F5344CB8AC3E}">
        <p14:creationId xmlns:p14="http://schemas.microsoft.com/office/powerpoint/2010/main" val="4937048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95420" y="114064"/>
            <a:ext cx="10969943" cy="711081"/>
          </a:xfrm>
        </p:spPr>
        <p:txBody>
          <a:bodyPr>
            <a:noAutofit/>
          </a:bodyPr>
          <a:lstStyle/>
          <a:p>
            <a:r>
              <a:rPr lang="en-US" dirty="0">
                <a:latin typeface="Cooper Black" panose="0208090404030B020404" pitchFamily="18" charset="0"/>
              </a:rPr>
              <a:t>Hardware &amp; Software Innovation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5" name="TextBox 4">
            <a:extLst>
              <a:ext uri="{FF2B5EF4-FFF2-40B4-BE49-F238E27FC236}">
                <a16:creationId xmlns:a16="http://schemas.microsoft.com/office/drawing/2014/main" id="{9BE80AF3-F62D-46E0-9648-E425F34F7249}"/>
              </a:ext>
            </a:extLst>
          </p:cNvPr>
          <p:cNvSpPr txBox="1"/>
          <p:nvPr/>
        </p:nvSpPr>
        <p:spPr>
          <a:xfrm>
            <a:off x="348343" y="862874"/>
            <a:ext cx="11512731" cy="5355312"/>
          </a:xfrm>
          <a:prstGeom prst="rect">
            <a:avLst/>
          </a:prstGeom>
          <a:noFill/>
        </p:spPr>
        <p:txBody>
          <a:bodyPr wrap="square" rtlCol="0">
            <a:spAutoFit/>
          </a:bodyPr>
          <a:lstStyle/>
          <a:p>
            <a:r>
              <a:rPr lang="en-US" sz="1800" b="1" dirty="0"/>
              <a:t>Hardware innovations</a:t>
            </a:r>
          </a:p>
          <a:p>
            <a:endParaRPr lang="en-US" sz="1800" b="1" dirty="0"/>
          </a:p>
          <a:p>
            <a:pPr marL="342900" indent="-342900">
              <a:buAutoNum type="arabicPeriod"/>
            </a:pPr>
            <a:r>
              <a:rPr lang="en-US" sz="1800" dirty="0"/>
              <a:t>Drastic reduction in memory price</a:t>
            </a:r>
          </a:p>
          <a:p>
            <a:pPr marL="342900" indent="-342900">
              <a:buAutoNum type="arabicPeriod"/>
            </a:pPr>
            <a:r>
              <a:rPr lang="en-US" sz="1800" dirty="0"/>
              <a:t>Ability to fabricate large memory in small chips</a:t>
            </a:r>
          </a:p>
          <a:p>
            <a:pPr marL="342900" indent="-342900">
              <a:buAutoNum type="arabicPeriod"/>
            </a:pPr>
            <a:r>
              <a:rPr lang="en-US" sz="1800" dirty="0"/>
              <a:t>Multi-core CPU</a:t>
            </a:r>
          </a:p>
          <a:p>
            <a:pPr marL="342900" indent="-342900">
              <a:buAutoNum type="arabicPeriod"/>
            </a:pPr>
            <a:r>
              <a:rPr lang="en-US" sz="1800" dirty="0"/>
              <a:t>Interruptible power supply</a:t>
            </a:r>
          </a:p>
          <a:p>
            <a:pPr marL="342900" indent="-342900">
              <a:buAutoNum type="arabicPeriod"/>
            </a:pPr>
            <a:r>
              <a:rPr lang="en-US" sz="1800" dirty="0"/>
              <a:t>64-bit OS</a:t>
            </a:r>
          </a:p>
          <a:p>
            <a:pPr marL="342900" indent="-342900">
              <a:buAutoNum type="arabicPeriod"/>
            </a:pPr>
            <a:r>
              <a:rPr lang="en-US" sz="1800" dirty="0"/>
              <a:t>Specialized hardware which even process data in upper cache of CPU</a:t>
            </a:r>
          </a:p>
          <a:p>
            <a:endParaRPr lang="en-US" sz="1800" dirty="0"/>
          </a:p>
          <a:p>
            <a:r>
              <a:rPr lang="en-US" sz="1800" dirty="0"/>
              <a:t>HANA installation only works on specialized hardware certified by SAP – HP, Lenovo, Dell</a:t>
            </a:r>
          </a:p>
          <a:p>
            <a:endParaRPr lang="en-US" sz="1800" dirty="0"/>
          </a:p>
          <a:p>
            <a:r>
              <a:rPr lang="en-US" sz="1800" b="1" dirty="0"/>
              <a:t>Software Innovations</a:t>
            </a:r>
          </a:p>
          <a:p>
            <a:endParaRPr lang="en-US" sz="1800" b="1" dirty="0"/>
          </a:p>
          <a:p>
            <a:pPr marL="342900" indent="-342900">
              <a:buAutoNum type="arabicPeriod"/>
            </a:pPr>
            <a:r>
              <a:rPr lang="en-US" sz="1800" dirty="0"/>
              <a:t>Able to compress data and store</a:t>
            </a:r>
          </a:p>
          <a:p>
            <a:pPr marL="342900" indent="-342900">
              <a:buAutoNum type="arabicPeriod"/>
            </a:pPr>
            <a:r>
              <a:rPr lang="en-US" sz="1800" dirty="0"/>
              <a:t>Row store v/s Column Store</a:t>
            </a:r>
          </a:p>
          <a:p>
            <a:pPr marL="342900" indent="-342900">
              <a:buAutoNum type="arabicPeriod"/>
            </a:pPr>
            <a:r>
              <a:rPr lang="en-US" sz="1800" dirty="0"/>
              <a:t>Able to use the OS level virtualization</a:t>
            </a:r>
          </a:p>
          <a:p>
            <a:pPr marL="342900" indent="-342900">
              <a:buAutoNum type="arabicPeriod"/>
            </a:pPr>
            <a:r>
              <a:rPr lang="en-US" sz="1800" dirty="0"/>
              <a:t>Process data parallel</a:t>
            </a:r>
          </a:p>
          <a:p>
            <a:pPr marL="342900" indent="-342900">
              <a:buAutoNum type="arabicPeriod"/>
            </a:pPr>
            <a:r>
              <a:rPr lang="en-US" sz="1800" dirty="0"/>
              <a:t>Insert-only approach</a:t>
            </a:r>
          </a:p>
          <a:p>
            <a:pPr marL="342900" indent="-342900">
              <a:buAutoNum type="arabicPeriod"/>
            </a:pPr>
            <a:r>
              <a:rPr lang="en-US" sz="1800" dirty="0"/>
              <a:t>No Aggregation</a:t>
            </a:r>
          </a:p>
        </p:txBody>
      </p:sp>
      <p:sp>
        <p:nvSpPr>
          <p:cNvPr id="7"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Calibri" panose="020F0502020204030204"/>
              </a:rPr>
              <a:t>www.anubhavtrainings.com</a:t>
            </a:r>
          </a:p>
        </p:txBody>
      </p:sp>
    </p:spTree>
    <p:extLst>
      <p:ext uri="{BB962C8B-B14F-4D97-AF65-F5344CB8AC3E}">
        <p14:creationId xmlns:p14="http://schemas.microsoft.com/office/powerpoint/2010/main" val="20013603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Calibri" panose="020F0502020204030204"/>
              </a:rPr>
              <a:t>Trainer: </a:t>
            </a:r>
            <a:r>
              <a:rPr lang="en-US" sz="1400" noProof="0" dirty="0">
                <a:solidFill>
                  <a:schemeClr val="tx1"/>
                </a:solidFill>
                <a:latin typeface="Calibri" panose="020F0502020204030204"/>
              </a:rPr>
              <a:t>Anubhav Oberoy &amp; Shubham Singh</a:t>
            </a:r>
            <a:endParaRPr kumimoji="0" lang="en-US" sz="1400" i="0" u="none" strike="noStrike" kern="1200" cap="none" spc="0" normalizeH="0" baseline="0" noProof="0" dirty="0">
              <a:ln>
                <a:noFill/>
              </a:ln>
              <a:solidFill>
                <a:schemeClr val="tx1"/>
              </a:solidFill>
              <a:effectLst/>
              <a:uLnTx/>
              <a:uFillTx/>
              <a:latin typeface="Calibri" panose="020F0502020204030204"/>
            </a:endParaRPr>
          </a:p>
        </p:txBody>
      </p:sp>
      <p:sp>
        <p:nvSpPr>
          <p:cNvPr id="13" name="Title 10">
            <a:extLst>
              <a:ext uri="{FF2B5EF4-FFF2-40B4-BE49-F238E27FC236}">
                <a16:creationId xmlns:a16="http://schemas.microsoft.com/office/drawing/2014/main" id="{7DFFBA00-3F6B-7530-4FCB-CBDCDC582F28}"/>
              </a:ext>
            </a:extLst>
          </p:cNvPr>
          <p:cNvSpPr txBox="1">
            <a:spLocks/>
          </p:cNvSpPr>
          <p:nvPr/>
        </p:nvSpPr>
        <p:spPr>
          <a:xfrm>
            <a:off x="310766" y="45119"/>
            <a:ext cx="11245612" cy="711081"/>
          </a:xfrm>
          <a:prstGeom prst="rect">
            <a:avLst/>
          </a:prstGeom>
        </p:spPr>
        <p:txBody>
          <a:bodyPr vert="horz" lIns="0" tIns="60949" rIns="0"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b="1" dirty="0">
                <a:latin typeface="Cooper Black" panose="0208090404030B020404" pitchFamily="18" charset="0"/>
              </a:rPr>
              <a:t>SAP HANA Architecture </a:t>
            </a:r>
          </a:p>
        </p:txBody>
      </p:sp>
      <p:pic>
        <p:nvPicPr>
          <p:cNvPr id="14" name="Picture 13">
            <a:extLst>
              <a:ext uri="{FF2B5EF4-FFF2-40B4-BE49-F238E27FC236}">
                <a16:creationId xmlns:a16="http://schemas.microsoft.com/office/drawing/2014/main" id="{EEA36A59-F648-0128-749B-CA78EC1A9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3078" y="209217"/>
            <a:ext cx="716699" cy="707887"/>
          </a:xfrm>
          <a:prstGeom prst="rect">
            <a:avLst/>
          </a:prstGeom>
        </p:spPr>
      </p:pic>
      <p:sp>
        <p:nvSpPr>
          <p:cNvPr id="15" name="TextBox 14">
            <a:extLst>
              <a:ext uri="{FF2B5EF4-FFF2-40B4-BE49-F238E27FC236}">
                <a16:creationId xmlns:a16="http://schemas.microsoft.com/office/drawing/2014/main" id="{1EED1E98-3CB2-61C5-CF3E-37A69D658D39}"/>
              </a:ext>
            </a:extLst>
          </p:cNvPr>
          <p:cNvSpPr txBox="1"/>
          <p:nvPr/>
        </p:nvSpPr>
        <p:spPr>
          <a:xfrm>
            <a:off x="310766" y="815451"/>
            <a:ext cx="11691524" cy="923330"/>
          </a:xfrm>
          <a:prstGeom prst="rect">
            <a:avLst/>
          </a:prstGeom>
          <a:noFill/>
        </p:spPr>
        <p:txBody>
          <a:bodyPr wrap="square" rtlCol="0">
            <a:spAutoFit/>
          </a:bodyPr>
          <a:lstStyle/>
          <a:p>
            <a:r>
              <a:rPr lang="en-US" sz="1800" b="1" dirty="0"/>
              <a:t>SAP HANA</a:t>
            </a:r>
            <a:r>
              <a:rPr lang="en-US" sz="1800" dirty="0"/>
              <a:t> System </a:t>
            </a:r>
            <a:r>
              <a:rPr lang="en-US" sz="1800" b="1" dirty="0"/>
              <a:t>Architecture</a:t>
            </a:r>
            <a:r>
              <a:rPr lang="en-US" sz="1800" dirty="0"/>
              <a:t> Overview. An </a:t>
            </a:r>
            <a:r>
              <a:rPr lang="en-US" sz="1800" b="1" dirty="0"/>
              <a:t>SAP HANA</a:t>
            </a:r>
            <a:r>
              <a:rPr lang="en-US" sz="1800" dirty="0"/>
              <a:t> system comprises multiple isolated databases and may consist of one host or a cluster of several hosts. An </a:t>
            </a:r>
            <a:r>
              <a:rPr lang="en-US" sz="1800" b="1" dirty="0"/>
              <a:t>SAP HANA</a:t>
            </a:r>
            <a:r>
              <a:rPr lang="en-US" sz="1800" dirty="0"/>
              <a:t> system is identified by a single system ID (SID) and contains one or more tenant databases and one system database.</a:t>
            </a:r>
          </a:p>
        </p:txBody>
      </p:sp>
      <p:pic>
        <p:nvPicPr>
          <p:cNvPr id="16" name="Picture 15">
            <a:extLst>
              <a:ext uri="{FF2B5EF4-FFF2-40B4-BE49-F238E27FC236}">
                <a16:creationId xmlns:a16="http://schemas.microsoft.com/office/drawing/2014/main" id="{B2B2EEB4-9464-A7F5-C8D3-2994CD924171}"/>
              </a:ext>
            </a:extLst>
          </p:cNvPr>
          <p:cNvPicPr>
            <a:picLocks noChangeAspect="1"/>
          </p:cNvPicPr>
          <p:nvPr/>
        </p:nvPicPr>
        <p:blipFill>
          <a:blip r:embed="rId3"/>
          <a:stretch>
            <a:fillRect/>
          </a:stretch>
        </p:blipFill>
        <p:spPr>
          <a:xfrm>
            <a:off x="405780" y="1891181"/>
            <a:ext cx="10811650" cy="4606748"/>
          </a:xfrm>
          <a:prstGeom prst="rect">
            <a:avLst/>
          </a:prstGeom>
        </p:spPr>
      </p:pic>
      <p:sp>
        <p:nvSpPr>
          <p:cNvPr id="17" name="Footer Placeholder 45">
            <a:extLst>
              <a:ext uri="{FF2B5EF4-FFF2-40B4-BE49-F238E27FC236}">
                <a16:creationId xmlns:a16="http://schemas.microsoft.com/office/drawing/2014/main" id="{EFF61D2F-759B-E852-061F-251F40295E39}"/>
              </a:ext>
            </a:extLst>
          </p:cNvPr>
          <p:cNvSpPr txBox="1">
            <a:spLocks/>
          </p:cNvSpPr>
          <p:nvPr/>
        </p:nvSpPr>
        <p:spPr>
          <a:xfrm>
            <a:off x="8767092" y="6677744"/>
            <a:ext cx="3528392" cy="287537"/>
          </a:xfrm>
          <a:prstGeom prst="rect">
            <a:avLst/>
          </a:prstGeom>
        </p:spPr>
        <p:txBody>
          <a:bodyPr vert="horz" lIns="0" tIns="60949" rIns="0" bIns="60949" rtlCol="0" anchor="ctr"/>
          <a:lstStyle>
            <a:defPPr>
              <a:defRPr lang="en-US"/>
            </a:defPPr>
            <a:lvl1pPr marL="0" algn="ct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defTabSz="914400">
              <a:defRPr/>
            </a:pPr>
            <a:r>
              <a:rPr lang="en-US" sz="1400">
                <a:solidFill>
                  <a:schemeClr val="tx1"/>
                </a:solidFill>
                <a:latin typeface="Calibri" panose="020F0502020204030204"/>
              </a:rPr>
              <a:t>Trainer: Anubhav Oberoy &amp; Shubham Singh</a:t>
            </a:r>
            <a:endParaRPr lang="en-US" sz="1400" dirty="0">
              <a:solidFill>
                <a:schemeClr val="tx1"/>
              </a:solidFill>
              <a:latin typeface="Calibri" panose="020F0502020204030204"/>
            </a:endParaRPr>
          </a:p>
        </p:txBody>
      </p:sp>
    </p:spTree>
    <p:extLst>
      <p:ext uri="{BB962C8B-B14F-4D97-AF65-F5344CB8AC3E}">
        <p14:creationId xmlns:p14="http://schemas.microsoft.com/office/powerpoint/2010/main" val="28834654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S/4 HANA, Suite on HANA and ABAP on 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1477328"/>
          </a:xfrm>
          <a:prstGeom prst="rect">
            <a:avLst/>
          </a:prstGeom>
          <a:noFill/>
        </p:spPr>
        <p:txBody>
          <a:bodyPr wrap="square" rtlCol="0">
            <a:spAutoFit/>
          </a:bodyPr>
          <a:lstStyle/>
          <a:p>
            <a:r>
              <a:rPr lang="en-US" sz="1800" dirty="0"/>
              <a:t>Suite on HANA – Replace existing Any DB with HANA – SAP Product</a:t>
            </a:r>
          </a:p>
          <a:p>
            <a:r>
              <a:rPr lang="en-US" sz="1800" dirty="0"/>
              <a:t>S/4HANA – is also a product which is successor of Suite on HANA, Only runs on HANA – 2029 (all companies will be S/4)</a:t>
            </a:r>
          </a:p>
          <a:p>
            <a:endParaRPr lang="en-US" sz="1800" dirty="0"/>
          </a:p>
          <a:p>
            <a:r>
              <a:rPr lang="en-US" sz="1800" dirty="0"/>
              <a:t>ABAP on HANA – Technology on which these products are designed</a:t>
            </a:r>
          </a:p>
        </p:txBody>
      </p:sp>
      <p:sp>
        <p:nvSpPr>
          <p:cNvPr id="27" name="TextBox 26">
            <a:extLst>
              <a:ext uri="{FF2B5EF4-FFF2-40B4-BE49-F238E27FC236}">
                <a16:creationId xmlns:a16="http://schemas.microsoft.com/office/drawing/2014/main" id="{18842416-E174-4BCB-979E-6DFC3C0F5942}"/>
              </a:ext>
            </a:extLst>
          </p:cNvPr>
          <p:cNvSpPr txBox="1"/>
          <p:nvPr/>
        </p:nvSpPr>
        <p:spPr>
          <a:xfrm>
            <a:off x="9049205" y="3121268"/>
            <a:ext cx="2942122" cy="1477328"/>
          </a:xfrm>
          <a:prstGeom prst="rect">
            <a:avLst/>
          </a:prstGeom>
          <a:noFill/>
        </p:spPr>
        <p:txBody>
          <a:bodyPr wrap="square" rtlCol="0">
            <a:spAutoFit/>
          </a:bodyPr>
          <a:lstStyle/>
          <a:p>
            <a:r>
              <a:rPr lang="en-US" sz="1800" dirty="0"/>
              <a:t>Code push down</a:t>
            </a:r>
          </a:p>
          <a:p>
            <a:r>
              <a:rPr lang="en-US" sz="1800" dirty="0"/>
              <a:t>Code-to-data-paradigm</a:t>
            </a:r>
          </a:p>
          <a:p>
            <a:r>
              <a:rPr lang="en-US" sz="1800" dirty="0"/>
              <a:t>Most of the processing is pushed down to DB</a:t>
            </a:r>
          </a:p>
          <a:p>
            <a:endParaRPr lang="en-US" sz="1800" dirty="0"/>
          </a:p>
        </p:txBody>
      </p:sp>
      <p:pic>
        <p:nvPicPr>
          <p:cNvPr id="28" name="Picture 27"/>
          <p:cNvPicPr>
            <a:picLocks noChangeAspect="1"/>
          </p:cNvPicPr>
          <p:nvPr/>
        </p:nvPicPr>
        <p:blipFill>
          <a:blip r:embed="rId3"/>
          <a:stretch>
            <a:fillRect/>
          </a:stretch>
        </p:blipFill>
        <p:spPr>
          <a:xfrm>
            <a:off x="582538" y="2545700"/>
            <a:ext cx="8466667" cy="3504762"/>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2987321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Development Tools</a:t>
            </a:r>
            <a:endParaRPr lang="en-IN" sz="3599" dirty="0">
              <a:latin typeface="Cooper Black" panose="0208090404030B020404" pitchFamily="18" charset="0"/>
            </a:endParaRPr>
          </a:p>
        </p:txBody>
      </p:sp>
      <p:pic>
        <p:nvPicPr>
          <p:cNvPr id="92" name="Picture 91">
            <a:extLst>
              <a:ext uri="{FF2B5EF4-FFF2-40B4-BE49-F238E27FC236}">
                <a16:creationId xmlns:a16="http://schemas.microsoft.com/office/drawing/2014/main" id="{5D74A459-5026-1C16-D687-693CF0DC14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8731" y="22701"/>
            <a:ext cx="467292" cy="461546"/>
          </a:xfrm>
          <a:prstGeom prst="rect">
            <a:avLst/>
          </a:prstGeom>
        </p:spPr>
      </p:pic>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Rounded Corners 1">
            <a:extLst>
              <a:ext uri="{FF2B5EF4-FFF2-40B4-BE49-F238E27FC236}">
                <a16:creationId xmlns:a16="http://schemas.microsoft.com/office/drawing/2014/main" id="{AD2F322C-AB09-FCE1-062F-85ED109867FC}"/>
              </a:ext>
            </a:extLst>
          </p:cNvPr>
          <p:cNvSpPr/>
          <p:nvPr/>
        </p:nvSpPr>
        <p:spPr>
          <a:xfrm>
            <a:off x="6067121" y="1936786"/>
            <a:ext cx="4680520" cy="16561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SAP </a:t>
            </a:r>
            <a:r>
              <a:rPr lang="en-US" dirty="0" err="1"/>
              <a:t>Netweaver</a:t>
            </a:r>
            <a:endParaRPr lang="en-US" dirty="0"/>
          </a:p>
        </p:txBody>
      </p:sp>
      <p:sp>
        <p:nvSpPr>
          <p:cNvPr id="3" name="Flowchart: Magnetic Disk 2">
            <a:extLst>
              <a:ext uri="{FF2B5EF4-FFF2-40B4-BE49-F238E27FC236}">
                <a16:creationId xmlns:a16="http://schemas.microsoft.com/office/drawing/2014/main" id="{EB28A3DE-4048-AF1D-309B-3DDCD840E0E6}"/>
              </a:ext>
            </a:extLst>
          </p:cNvPr>
          <p:cNvSpPr/>
          <p:nvPr/>
        </p:nvSpPr>
        <p:spPr>
          <a:xfrm>
            <a:off x="6895213" y="4450610"/>
            <a:ext cx="3024336" cy="208823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 HANA</a:t>
            </a:r>
          </a:p>
        </p:txBody>
      </p:sp>
      <p:sp>
        <p:nvSpPr>
          <p:cNvPr id="5" name="Rectangle 4">
            <a:extLst>
              <a:ext uri="{FF2B5EF4-FFF2-40B4-BE49-F238E27FC236}">
                <a16:creationId xmlns:a16="http://schemas.microsoft.com/office/drawing/2014/main" id="{3D6C4CAB-CD8E-1D05-58C5-2032936023E2}"/>
              </a:ext>
            </a:extLst>
          </p:cNvPr>
          <p:cNvSpPr/>
          <p:nvPr/>
        </p:nvSpPr>
        <p:spPr>
          <a:xfrm>
            <a:off x="405780" y="836712"/>
            <a:ext cx="2304256" cy="1080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SAPGUI</a:t>
            </a:r>
          </a:p>
        </p:txBody>
      </p:sp>
      <p:cxnSp>
        <p:nvCxnSpPr>
          <p:cNvPr id="7" name="Connector: Elbow 6">
            <a:extLst>
              <a:ext uri="{FF2B5EF4-FFF2-40B4-BE49-F238E27FC236}">
                <a16:creationId xmlns:a16="http://schemas.microsoft.com/office/drawing/2014/main" id="{41D4C17C-133E-4C6D-7D1D-79E61CF9EAAC}"/>
              </a:ext>
            </a:extLst>
          </p:cNvPr>
          <p:cNvCxnSpPr>
            <a:cxnSpLocks/>
            <a:stCxn id="5" idx="3"/>
          </p:cNvCxnSpPr>
          <p:nvPr/>
        </p:nvCxnSpPr>
        <p:spPr>
          <a:xfrm>
            <a:off x="2710036" y="1376772"/>
            <a:ext cx="3240360" cy="8280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30A5FE6-8AF4-8BA2-BFB0-3BBE91C02A02}"/>
              </a:ext>
            </a:extLst>
          </p:cNvPr>
          <p:cNvSpPr/>
          <p:nvPr/>
        </p:nvSpPr>
        <p:spPr>
          <a:xfrm>
            <a:off x="372549" y="5599550"/>
            <a:ext cx="2376264" cy="72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HANA Studio</a:t>
            </a:r>
          </a:p>
        </p:txBody>
      </p:sp>
      <p:sp>
        <p:nvSpPr>
          <p:cNvPr id="10" name="Rectangle 9">
            <a:extLst>
              <a:ext uri="{FF2B5EF4-FFF2-40B4-BE49-F238E27FC236}">
                <a16:creationId xmlns:a16="http://schemas.microsoft.com/office/drawing/2014/main" id="{C8265796-8940-B84F-2A50-40BB48E9303B}"/>
              </a:ext>
            </a:extLst>
          </p:cNvPr>
          <p:cNvSpPr/>
          <p:nvPr/>
        </p:nvSpPr>
        <p:spPr>
          <a:xfrm>
            <a:off x="405780" y="3254135"/>
            <a:ext cx="2376264" cy="72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Eclipse </a:t>
            </a:r>
          </a:p>
          <a:p>
            <a:pPr algn="ctr"/>
            <a:r>
              <a:rPr lang="en-US" sz="1600" dirty="0"/>
              <a:t>(open source)</a:t>
            </a:r>
          </a:p>
        </p:txBody>
      </p:sp>
      <p:sp>
        <p:nvSpPr>
          <p:cNvPr id="11" name="Rectangle 10">
            <a:extLst>
              <a:ext uri="{FF2B5EF4-FFF2-40B4-BE49-F238E27FC236}">
                <a16:creationId xmlns:a16="http://schemas.microsoft.com/office/drawing/2014/main" id="{643C0BC1-AF71-4325-2CA0-AB68D44F745F}"/>
              </a:ext>
            </a:extLst>
          </p:cNvPr>
          <p:cNvSpPr/>
          <p:nvPr/>
        </p:nvSpPr>
        <p:spPr>
          <a:xfrm>
            <a:off x="405780" y="2764878"/>
            <a:ext cx="2376264" cy="4892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ADT</a:t>
            </a:r>
          </a:p>
        </p:txBody>
      </p:sp>
      <p:sp>
        <p:nvSpPr>
          <p:cNvPr id="12" name="Speech Bubble: Oval 11">
            <a:extLst>
              <a:ext uri="{FF2B5EF4-FFF2-40B4-BE49-F238E27FC236}">
                <a16:creationId xmlns:a16="http://schemas.microsoft.com/office/drawing/2014/main" id="{7C5E406A-6E90-65C0-6F29-233326A5BEA0}"/>
              </a:ext>
            </a:extLst>
          </p:cNvPr>
          <p:cNvSpPr/>
          <p:nvPr/>
        </p:nvSpPr>
        <p:spPr>
          <a:xfrm>
            <a:off x="-1250404" y="1988839"/>
            <a:ext cx="1656184" cy="1003673"/>
          </a:xfrm>
          <a:prstGeom prst="wedgeEllipseCallout">
            <a:avLst>
              <a:gd name="adj1" fmla="val 67426"/>
              <a:gd name="adj2" fmla="val 4352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t>ABAP Development Tools</a:t>
            </a:r>
          </a:p>
        </p:txBody>
      </p:sp>
      <p:cxnSp>
        <p:nvCxnSpPr>
          <p:cNvPr id="14" name="Connector: Elbow 13">
            <a:extLst>
              <a:ext uri="{FF2B5EF4-FFF2-40B4-BE49-F238E27FC236}">
                <a16:creationId xmlns:a16="http://schemas.microsoft.com/office/drawing/2014/main" id="{30BF7056-0A9C-F7D9-30D3-6C5028925D39}"/>
              </a:ext>
            </a:extLst>
          </p:cNvPr>
          <p:cNvCxnSpPr>
            <a:cxnSpLocks/>
            <a:stCxn id="10" idx="3"/>
          </p:cNvCxnSpPr>
          <p:nvPr/>
        </p:nvCxnSpPr>
        <p:spPr>
          <a:xfrm flipV="1">
            <a:off x="2782044" y="2992512"/>
            <a:ext cx="3240360" cy="6216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2F9A4DD-F029-9903-8239-6239EF83B319}"/>
              </a:ext>
            </a:extLst>
          </p:cNvPr>
          <p:cNvCxnSpPr>
            <a:stCxn id="9" idx="3"/>
          </p:cNvCxnSpPr>
          <p:nvPr/>
        </p:nvCxnSpPr>
        <p:spPr>
          <a:xfrm flipV="1">
            <a:off x="2748813" y="5517232"/>
            <a:ext cx="4065679" cy="4423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rrow: Up-Down 17">
            <a:extLst>
              <a:ext uri="{FF2B5EF4-FFF2-40B4-BE49-F238E27FC236}">
                <a16:creationId xmlns:a16="http://schemas.microsoft.com/office/drawing/2014/main" id="{E3D6349F-BB2C-18E8-D939-3C18A78BC860}"/>
              </a:ext>
            </a:extLst>
          </p:cNvPr>
          <p:cNvSpPr/>
          <p:nvPr/>
        </p:nvSpPr>
        <p:spPr>
          <a:xfrm>
            <a:off x="8398668" y="3592970"/>
            <a:ext cx="288032" cy="85764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6B7FACB-89EB-4439-9F54-1FF21251BC93}"/>
              </a:ext>
            </a:extLst>
          </p:cNvPr>
          <p:cNvCxnSpPr>
            <a:cxnSpLocks/>
          </p:cNvCxnSpPr>
          <p:nvPr/>
        </p:nvCxnSpPr>
        <p:spPr>
          <a:xfrm>
            <a:off x="5230316" y="647098"/>
            <a:ext cx="72008" cy="609427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Rectangle: Rounded Corners 21">
            <a:extLst>
              <a:ext uri="{FF2B5EF4-FFF2-40B4-BE49-F238E27FC236}">
                <a16:creationId xmlns:a16="http://schemas.microsoft.com/office/drawing/2014/main" id="{C37D839D-99CB-BFCC-F2F6-7CBDDEC72F65}"/>
              </a:ext>
            </a:extLst>
          </p:cNvPr>
          <p:cNvSpPr/>
          <p:nvPr/>
        </p:nvSpPr>
        <p:spPr>
          <a:xfrm>
            <a:off x="9766820" y="2691845"/>
            <a:ext cx="1659833"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program</a:t>
            </a:r>
          </a:p>
        </p:txBody>
      </p:sp>
    </p:spTree>
    <p:extLst>
      <p:ext uri="{BB962C8B-B14F-4D97-AF65-F5344CB8AC3E}">
        <p14:creationId xmlns:p14="http://schemas.microsoft.com/office/powerpoint/2010/main" val="2245586992"/>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7226</TotalTime>
  <Words>2883</Words>
  <Application>Microsoft Office PowerPoint</Application>
  <PresentationFormat>Custom</PresentationFormat>
  <Paragraphs>413</Paragraphs>
  <Slides>31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Abadi</vt:lpstr>
      <vt:lpstr>ADLaM Display</vt:lpstr>
      <vt:lpstr>Arial</vt:lpstr>
      <vt:lpstr>Calibri</vt:lpstr>
      <vt:lpstr>Cooper Black</vt:lpstr>
      <vt:lpstr>Franklin Gothic Heavy</vt:lpstr>
      <vt:lpstr>Segoe UI</vt:lpstr>
      <vt:lpstr>Segoe UI Black</vt:lpstr>
      <vt:lpstr>Wingdings</vt:lpstr>
      <vt:lpstr>Office Theme</vt:lpstr>
      <vt:lpstr>SAP S/4HANA CDS, BTP Full Stack Training Day 1</vt:lpstr>
      <vt:lpstr>PowerPoint Presentation</vt:lpstr>
      <vt:lpstr>Who is this course for?</vt:lpstr>
      <vt:lpstr>Agenda – Day 1</vt:lpstr>
      <vt:lpstr>What is SAP HANA?</vt:lpstr>
      <vt:lpstr>Hardware &amp; Software Innovation</vt:lpstr>
      <vt:lpstr>PowerPoint Presentation</vt:lpstr>
      <vt:lpstr>S/4 HANA, Suite on HANA and ABAP on HANA</vt:lpstr>
      <vt:lpstr>PowerPoint Presentation</vt:lpstr>
      <vt:lpstr>ADT Installation and System Access</vt:lpstr>
      <vt:lpstr>PowerPoint Presentation</vt:lpstr>
      <vt:lpstr>PowerPoint Presentation</vt:lpstr>
      <vt:lpstr>Setting up VS Code Development tool</vt:lpstr>
      <vt:lpstr>PowerPoint Presentation</vt:lpstr>
      <vt:lpstr>PowerPoint Presentation</vt:lpstr>
      <vt:lpstr>PowerPoint Presentation</vt:lpstr>
      <vt:lpstr>PowerPoint Presentation</vt:lpstr>
      <vt:lpstr>PowerPoint Presentation</vt:lpstr>
      <vt:lpstr>EPM Data Model</vt:lpstr>
      <vt:lpstr>After Break</vt:lpstr>
      <vt:lpstr>PowerPoint Presentation</vt:lpstr>
      <vt:lpstr>PowerPoint Presentation</vt:lpstr>
      <vt:lpstr>Working with CDS Examples</vt:lpstr>
      <vt:lpstr>Difference between SE11 Views and CDS views</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177</cp:revision>
  <dcterms:created xsi:type="dcterms:W3CDTF">2013-09-12T13:05:01Z</dcterms:created>
  <dcterms:modified xsi:type="dcterms:W3CDTF">2024-01-28T04:29:36Z</dcterms:modified>
</cp:coreProperties>
</file>