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1024" r:id="rId3"/>
    <p:sldId id="1044" r:id="rId4"/>
    <p:sldId id="1045" r:id="rId5"/>
    <p:sldId id="1046" r:id="rId6"/>
    <p:sldId id="1047" r:id="rId7"/>
    <p:sldId id="1048" r:id="rId8"/>
    <p:sldId id="280" r:id="rId9"/>
    <p:sldId id="287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216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2:10:0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https://unsplash.com/photos/CPs2X8JYmS8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4.xml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6.xml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8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0.xml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</a:t>
            </a:r>
            <a:r>
              <a:rPr lang="en-US" sz="53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S/4HANA </a:t>
            </a:r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CDS, BTP Full Stack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2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3242" y="550638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D92B8D88-76D3-BC83-3CAA-D98B9A6000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75025"/>
            <a:ext cx="4942284" cy="423023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A022C3-481E-4D69-3555-C2E48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5574340" cy="509048"/>
          </a:xfrm>
        </p:spPr>
        <p:txBody>
          <a:bodyPr/>
          <a:lstStyle/>
          <a:p>
            <a:r>
              <a:rPr lang="en-IN" dirty="0"/>
              <a:t>Day 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0C9A54-B6A1-56BF-E02F-5726F1DEAF77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B679-1B28-E34E-1111-DB27BA1902D8}"/>
              </a:ext>
            </a:extLst>
          </p:cNvPr>
          <p:cNvSpPr/>
          <p:nvPr/>
        </p:nvSpPr>
        <p:spPr>
          <a:xfrm>
            <a:off x="10793831" y="1576873"/>
            <a:ext cx="1394994" cy="422839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A5EAC-59FE-EB72-A2AE-FE35C6F098E5}"/>
              </a:ext>
            </a:extLst>
          </p:cNvPr>
          <p:cNvSpPr txBox="1"/>
          <p:nvPr/>
        </p:nvSpPr>
        <p:spPr>
          <a:xfrm>
            <a:off x="5131753" y="1508772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CDS Security and Steps for securing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CDS Table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AMDP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Consume CDS in SAC</a:t>
            </a:r>
          </a:p>
        </p:txBody>
      </p:sp>
    </p:spTree>
    <p:extLst>
      <p:ext uri="{BB962C8B-B14F-4D97-AF65-F5344CB8AC3E}">
        <p14:creationId xmlns:p14="http://schemas.microsoft.com/office/powerpoint/2010/main" val="367998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8E61238-5293-706C-0972-3E7CDF4CE539}"/>
              </a:ext>
            </a:extLst>
          </p:cNvPr>
          <p:cNvSpPr txBox="1">
            <a:spLocks/>
          </p:cNvSpPr>
          <p:nvPr/>
        </p:nvSpPr>
        <p:spPr>
          <a:xfrm>
            <a:off x="228540" y="171288"/>
            <a:ext cx="11030576" cy="7015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Times New Roman" panose="02020603050405020304" pitchFamily="18" charset="0"/>
              </a:rPr>
              <a:t>VDM – Virtual data modeling</a:t>
            </a:r>
            <a:endParaRPr kumimoji="0" lang="en-IN" sz="359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BDF49-CDF7-36F5-7146-36FE35274F4E}"/>
              </a:ext>
            </a:extLst>
          </p:cNvPr>
          <p:cNvSpPr txBox="1"/>
          <p:nvPr/>
        </p:nvSpPr>
        <p:spPr>
          <a:xfrm>
            <a:off x="340379" y="692696"/>
            <a:ext cx="11619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a gold standard and best practice to build CDS views in S/4HANA projects. This standard is adopted already by SAP so by learning this you will also be able to understand standard CDS view structures. 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When we join a project, we would not need any KT from anyone if project follow VDM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absence of a colleague, we will be able to manage the development and understand purpose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When SAP deliver standard CDS views, they do not share mobile no. of their SAP labs developer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 allows great modularization and the best practices for a scalable project design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27F-BBC4-98B2-1F0F-6E79C1BEC402}"/>
              </a:ext>
            </a:extLst>
          </p:cNvPr>
          <p:cNvSpPr txBox="1"/>
          <p:nvPr/>
        </p:nvSpPr>
        <p:spPr>
          <a:xfrm>
            <a:off x="9356167" y="6513311"/>
            <a:ext cx="2962553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www.anubhavtrainings.com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6E7-6CB2-CA3E-46F1-E90A72AA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26" y="71243"/>
            <a:ext cx="456414" cy="45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9A001-2EEA-D0AB-C568-AF7E95AA8A13}"/>
              </a:ext>
            </a:extLst>
          </p:cNvPr>
          <p:cNvSpPr txBox="1"/>
          <p:nvPr/>
        </p:nvSpPr>
        <p:spPr>
          <a:xfrm>
            <a:off x="116701" y="6559465"/>
            <a:ext cx="223678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14:cNvPr>
              <p14:cNvContentPartPr/>
              <p14:nvPr/>
            </p14:nvContentPartPr>
            <p14:xfrm>
              <a:off x="2145232" y="5325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32" y="5235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14:cNvPr>
              <p14:cNvContentPartPr/>
              <p14:nvPr/>
            </p14:nvContentPartPr>
            <p14:xfrm>
              <a:off x="1408144" y="625800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144" y="616800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8AA534A-DEAB-85B0-2E98-5006FB288B3C}"/>
              </a:ext>
            </a:extLst>
          </p:cNvPr>
          <p:cNvSpPr/>
          <p:nvPr/>
        </p:nvSpPr>
        <p:spPr>
          <a:xfrm>
            <a:off x="373949" y="2551718"/>
            <a:ext cx="2880320" cy="44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Private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06D462-B7DF-48F8-2189-72AFB2404526}"/>
              </a:ext>
            </a:extLst>
          </p:cNvPr>
          <p:cNvSpPr/>
          <p:nvPr/>
        </p:nvSpPr>
        <p:spPr>
          <a:xfrm>
            <a:off x="4710171" y="2327452"/>
            <a:ext cx="2880320" cy="44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Interface views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67FC8-CC93-268B-8571-667B1743886D}"/>
              </a:ext>
            </a:extLst>
          </p:cNvPr>
          <p:cNvSpPr/>
          <p:nvPr/>
        </p:nvSpPr>
        <p:spPr>
          <a:xfrm>
            <a:off x="9046393" y="2574795"/>
            <a:ext cx="2880320" cy="44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12D85B-739B-2A09-9156-BF2974C19D90}"/>
              </a:ext>
            </a:extLst>
          </p:cNvPr>
          <p:cNvSpPr/>
          <p:nvPr/>
        </p:nvSpPr>
        <p:spPr>
          <a:xfrm>
            <a:off x="6598122" y="2982436"/>
            <a:ext cx="2016224" cy="44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Composite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D457D-A2A0-5500-1A6C-ABED021A062B}"/>
              </a:ext>
            </a:extLst>
          </p:cNvPr>
          <p:cNvSpPr/>
          <p:nvPr/>
        </p:nvSpPr>
        <p:spPr>
          <a:xfrm>
            <a:off x="3550443" y="2998282"/>
            <a:ext cx="2016224" cy="446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Basic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22DCA7-67F1-ABF4-82E3-4025FAD34207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5242310" y="2090261"/>
            <a:ext cx="224266" cy="1591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699FE6-EB06-3152-6997-FD28C166AAB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6774072" y="2150274"/>
            <a:ext cx="208420" cy="1455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74613-8F75-E9B9-E406-FF0AAB31833C}"/>
              </a:ext>
            </a:extLst>
          </p:cNvPr>
          <p:cNvCxnSpPr/>
          <p:nvPr/>
        </p:nvCxnSpPr>
        <p:spPr>
          <a:xfrm>
            <a:off x="3430116" y="2982435"/>
            <a:ext cx="0" cy="368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2BE48-40F1-14B5-A6CE-737F8FCAF56F}"/>
              </a:ext>
            </a:extLst>
          </p:cNvPr>
          <p:cNvCxnSpPr/>
          <p:nvPr/>
        </p:nvCxnSpPr>
        <p:spPr>
          <a:xfrm>
            <a:off x="8758708" y="2982434"/>
            <a:ext cx="0" cy="368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629227-71DB-25F8-B402-DCCD1FC34ACA}"/>
              </a:ext>
            </a:extLst>
          </p:cNvPr>
          <p:cNvSpPr txBox="1"/>
          <p:nvPr/>
        </p:nvSpPr>
        <p:spPr>
          <a:xfrm>
            <a:off x="198101" y="2982434"/>
            <a:ext cx="3232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Starts with P_ 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@VDM.private: true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These are the views built by SAP and reused by SAP itself.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 a developer we can use private views to build our views but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must not?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 do not guarantee the stable contract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AFF4D1-4174-F492-0AAE-5631D21C98D9}"/>
              </a:ext>
            </a:extLst>
          </p:cNvPr>
          <p:cNvSpPr txBox="1"/>
          <p:nvPr/>
        </p:nvSpPr>
        <p:spPr>
          <a:xfrm>
            <a:off x="3550443" y="3501008"/>
            <a:ext cx="5063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Starts with I_, @VDM.viewType : #BASIC, #COMPOSITE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can certainly use them in our projects, view on view because contract remains stable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Basic views are always used to ready either Pure Master or Pure transaction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If we want combination of master and transaction data we can go with composite views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composite view can act like a #CUBE view for data analytics. Usually these views are used to aggregate data with @DefaultAggregation annotation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can build interface views on top of private(our) or other interface views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6B4C33-8F35-2141-FE4D-41533998AFBC}"/>
              </a:ext>
            </a:extLst>
          </p:cNvPr>
          <p:cNvSpPr txBox="1"/>
          <p:nvPr/>
        </p:nvSpPr>
        <p:spPr>
          <a:xfrm>
            <a:off x="8927464" y="3085726"/>
            <a:ext cx="3044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Starts with C_, @VDM.viewType : #COMPOSITION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They are used for final consumption for our use case e.g. Fiori App, Analytics, Integration etc.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Annotations related to final UI and tool consumption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Data analytics we create with annotation @Analytic.query: true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creates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query in SAP S/4HANA.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531614-B3D2-432F-AB96-83D71F214D1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254269" y="2550734"/>
            <a:ext cx="1455902" cy="2242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8E61238-5293-706C-0972-3E7CDF4CE539}"/>
              </a:ext>
            </a:extLst>
          </p:cNvPr>
          <p:cNvSpPr txBox="1">
            <a:spLocks/>
          </p:cNvSpPr>
          <p:nvPr/>
        </p:nvSpPr>
        <p:spPr>
          <a:xfrm>
            <a:off x="97939" y="114243"/>
            <a:ext cx="11030576" cy="722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cs typeface="Times New Roman" panose="02020603050405020304" pitchFamily="18" charset="0"/>
              </a:rPr>
              <a:t>Arrangement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27F-BBC4-98B2-1F0F-6E79C1BEC402}"/>
              </a:ext>
            </a:extLst>
          </p:cNvPr>
          <p:cNvSpPr txBox="1"/>
          <p:nvPr/>
        </p:nvSpPr>
        <p:spPr>
          <a:xfrm>
            <a:off x="9356167" y="6513311"/>
            <a:ext cx="2962553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www.anubhavtrainings.com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6E7-6CB2-CA3E-46F1-E90A72AA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26" y="71243"/>
            <a:ext cx="456414" cy="45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9A001-2EEA-D0AB-C568-AF7E95AA8A13}"/>
              </a:ext>
            </a:extLst>
          </p:cNvPr>
          <p:cNvSpPr txBox="1"/>
          <p:nvPr/>
        </p:nvSpPr>
        <p:spPr>
          <a:xfrm>
            <a:off x="116701" y="6559465"/>
            <a:ext cx="223678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14:cNvPr>
              <p14:cNvContentPartPr/>
              <p14:nvPr/>
            </p14:nvContentPartPr>
            <p14:xfrm>
              <a:off x="2145232" y="5325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32" y="5235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14:cNvPr>
              <p14:cNvContentPartPr/>
              <p14:nvPr/>
            </p14:nvContentPartPr>
            <p14:xfrm>
              <a:off x="1408144" y="625800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144" y="616800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324D572-95AC-A2C5-9DA4-D7E7BEB36746}"/>
              </a:ext>
            </a:extLst>
          </p:cNvPr>
          <p:cNvSpPr/>
          <p:nvPr/>
        </p:nvSpPr>
        <p:spPr>
          <a:xfrm>
            <a:off x="116701" y="5879018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0ABC4-4483-5E61-3697-A9F9C81D433D}"/>
              </a:ext>
            </a:extLst>
          </p:cNvPr>
          <p:cNvSpPr/>
          <p:nvPr/>
        </p:nvSpPr>
        <p:spPr>
          <a:xfrm>
            <a:off x="1845950" y="5879018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4F5B0-AC96-E9BC-81CB-BF40B52A7639}"/>
              </a:ext>
            </a:extLst>
          </p:cNvPr>
          <p:cNvSpPr/>
          <p:nvPr/>
        </p:nvSpPr>
        <p:spPr>
          <a:xfrm>
            <a:off x="3587674" y="5879018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04BD7-1E3B-C638-F4DA-8D4C9379026D}"/>
              </a:ext>
            </a:extLst>
          </p:cNvPr>
          <p:cNvSpPr/>
          <p:nvPr/>
        </p:nvSpPr>
        <p:spPr>
          <a:xfrm>
            <a:off x="5316923" y="5879018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4DEBCF-21C9-EBC5-EA9F-12247B442F3E}"/>
              </a:ext>
            </a:extLst>
          </p:cNvPr>
          <p:cNvSpPr/>
          <p:nvPr/>
        </p:nvSpPr>
        <p:spPr>
          <a:xfrm>
            <a:off x="7047220" y="5869732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14855-C195-E01E-7D1C-544B86C5B545}"/>
              </a:ext>
            </a:extLst>
          </p:cNvPr>
          <p:cNvSpPr/>
          <p:nvPr/>
        </p:nvSpPr>
        <p:spPr>
          <a:xfrm>
            <a:off x="8776469" y="5869732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0F3C5B-04C5-07F4-A133-42CBB2A3DC4F}"/>
              </a:ext>
            </a:extLst>
          </p:cNvPr>
          <p:cNvSpPr/>
          <p:nvPr/>
        </p:nvSpPr>
        <p:spPr>
          <a:xfrm>
            <a:off x="10505718" y="5861134"/>
            <a:ext cx="1511448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DB Tables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EDD3B-96A3-DABD-28A8-41C53668288D}"/>
              </a:ext>
            </a:extLst>
          </p:cNvPr>
          <p:cNvSpPr/>
          <p:nvPr/>
        </p:nvSpPr>
        <p:spPr>
          <a:xfrm>
            <a:off x="1396041" y="4953825"/>
            <a:ext cx="2520280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Private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105EC-579B-1D7D-EDF0-3A1134AA289A}"/>
              </a:ext>
            </a:extLst>
          </p:cNvPr>
          <p:cNvSpPr/>
          <p:nvPr/>
        </p:nvSpPr>
        <p:spPr>
          <a:xfrm>
            <a:off x="4435685" y="4953825"/>
            <a:ext cx="2520280" cy="44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Private views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E8CA-4DFE-7600-51EA-E5630828CC86}"/>
              </a:ext>
            </a:extLst>
          </p:cNvPr>
          <p:cNvSpPr/>
          <p:nvPr/>
        </p:nvSpPr>
        <p:spPr>
          <a:xfrm>
            <a:off x="560386" y="4161737"/>
            <a:ext cx="2519200" cy="4364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Basic interface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CE0811-7F15-CBF3-CA67-463827992352}"/>
              </a:ext>
            </a:extLst>
          </p:cNvPr>
          <p:cNvSpPr/>
          <p:nvPr/>
        </p:nvSpPr>
        <p:spPr>
          <a:xfrm>
            <a:off x="3894029" y="4161737"/>
            <a:ext cx="2519200" cy="4364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Basic interface 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A86DF2-2A25-5F8A-10C2-2CC8DE0B6976}"/>
              </a:ext>
            </a:extLst>
          </p:cNvPr>
          <p:cNvSpPr/>
          <p:nvPr/>
        </p:nvSpPr>
        <p:spPr>
          <a:xfrm>
            <a:off x="6838086" y="4161737"/>
            <a:ext cx="2519200" cy="4364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Basic interface views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AC199A-36A0-68C4-658A-EE7AAD4D480C}"/>
              </a:ext>
            </a:extLst>
          </p:cNvPr>
          <p:cNvSpPr/>
          <p:nvPr/>
        </p:nvSpPr>
        <p:spPr>
          <a:xfrm>
            <a:off x="2382581" y="3225633"/>
            <a:ext cx="2519200" cy="436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Interface composite views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BC3D0-FE72-D9D3-E69F-2E82FC2BB34F}"/>
              </a:ext>
            </a:extLst>
          </p:cNvPr>
          <p:cNvSpPr/>
          <p:nvPr/>
        </p:nvSpPr>
        <p:spPr>
          <a:xfrm>
            <a:off x="5842127" y="3231585"/>
            <a:ext cx="2519200" cy="436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Interface Composite views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E27AE2-5F29-C63C-777A-FBEEDCCCBEE6}"/>
              </a:ext>
            </a:extLst>
          </p:cNvPr>
          <p:cNvSpPr/>
          <p:nvPr/>
        </p:nvSpPr>
        <p:spPr>
          <a:xfrm>
            <a:off x="4111830" y="2420888"/>
            <a:ext cx="2519200" cy="4364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Consumption views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EFEB1C-594A-5A14-CB92-D43D7334A043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rot="5400000" flipH="1" flipV="1">
            <a:off x="1524409" y="4747246"/>
            <a:ext cx="479788" cy="178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1C36EE-2B69-C37A-4607-B16CA8C9C860}"/>
              </a:ext>
            </a:extLst>
          </p:cNvPr>
          <p:cNvCxnSpPr>
            <a:stCxn id="12" idx="0"/>
            <a:endCxn id="19" idx="2"/>
          </p:cNvCxnSpPr>
          <p:nvPr/>
        </p:nvCxnSpPr>
        <p:spPr>
          <a:xfrm rot="5400000" flipH="1" flipV="1">
            <a:off x="2389033" y="5611871"/>
            <a:ext cx="479788" cy="54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53D7622-1B91-2D3D-395F-BA62DC6D87A2}"/>
              </a:ext>
            </a:extLst>
          </p:cNvPr>
          <p:cNvCxnSpPr>
            <a:stCxn id="13" idx="0"/>
            <a:endCxn id="20" idx="2"/>
          </p:cNvCxnSpPr>
          <p:nvPr/>
        </p:nvCxnSpPr>
        <p:spPr>
          <a:xfrm rot="5400000" flipH="1" flipV="1">
            <a:off x="4779717" y="4962911"/>
            <a:ext cx="479788" cy="1352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F415B6-702B-29BE-B1DE-4B5671847BFA}"/>
              </a:ext>
            </a:extLst>
          </p:cNvPr>
          <p:cNvCxnSpPr>
            <a:stCxn id="12" idx="0"/>
            <a:endCxn id="20" idx="2"/>
          </p:cNvCxnSpPr>
          <p:nvPr/>
        </p:nvCxnSpPr>
        <p:spPr>
          <a:xfrm rot="5400000" flipH="1" flipV="1">
            <a:off x="3908855" y="4092049"/>
            <a:ext cx="479788" cy="3094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D36B6E1-4E65-E3E2-B445-4824C1C8EF05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rot="16200000" flipV="1">
            <a:off x="5644342" y="5450713"/>
            <a:ext cx="479788" cy="376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3BD39C3-19B6-B7D5-D8BF-76BBFE8A9F73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rot="16200000" flipV="1">
            <a:off x="6514134" y="4580921"/>
            <a:ext cx="470502" cy="2107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EAC3CB6-FBD0-EE54-19DD-9D62244939FC}"/>
              </a:ext>
            </a:extLst>
          </p:cNvPr>
          <p:cNvCxnSpPr>
            <a:stCxn id="16" idx="0"/>
            <a:endCxn id="23" idx="2"/>
          </p:cNvCxnSpPr>
          <p:nvPr/>
        </p:nvCxnSpPr>
        <p:spPr>
          <a:xfrm rot="16200000" flipV="1">
            <a:off x="8179145" y="4516683"/>
            <a:ext cx="1271590" cy="1434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66F503D-A4E0-F455-FC66-20E50740C5F9}"/>
              </a:ext>
            </a:extLst>
          </p:cNvPr>
          <p:cNvCxnSpPr>
            <a:stCxn id="17" idx="0"/>
            <a:endCxn id="23" idx="2"/>
          </p:cNvCxnSpPr>
          <p:nvPr/>
        </p:nvCxnSpPr>
        <p:spPr>
          <a:xfrm rot="16200000" flipV="1">
            <a:off x="9048068" y="3647760"/>
            <a:ext cx="1262992" cy="31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17627AA-294C-8A98-53D7-4BF8A36A5DC6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rot="16200000" flipV="1">
            <a:off x="5246886" y="4504886"/>
            <a:ext cx="355683" cy="542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71370F-8572-373B-DBDA-268D09CC6C76}"/>
              </a:ext>
            </a:extLst>
          </p:cNvPr>
          <p:cNvCxnSpPr>
            <a:stCxn id="15" idx="0"/>
            <a:endCxn id="22" idx="2"/>
          </p:cNvCxnSpPr>
          <p:nvPr/>
        </p:nvCxnSpPr>
        <p:spPr>
          <a:xfrm rot="16200000" flipV="1">
            <a:off x="5842492" y="3909279"/>
            <a:ext cx="1271590" cy="2649315"/>
          </a:xfrm>
          <a:prstGeom prst="bentConnector3">
            <a:avLst>
              <a:gd name="adj1" fmla="val 8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2D5A9AC-5548-62B1-A1E1-6D11D2916F22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rot="16200000" flipV="1">
            <a:off x="2060243" y="4357886"/>
            <a:ext cx="355683" cy="836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CF6092-EB26-432A-7253-6BC9A94F8118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3079586" y="4379940"/>
            <a:ext cx="81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9824C8A-1AF1-AD57-B7C3-3EC1D7628EFC}"/>
              </a:ext>
            </a:extLst>
          </p:cNvPr>
          <p:cNvCxnSpPr>
            <a:stCxn id="21" idx="0"/>
            <a:endCxn id="24" idx="2"/>
          </p:cNvCxnSpPr>
          <p:nvPr/>
        </p:nvCxnSpPr>
        <p:spPr>
          <a:xfrm rot="5400000" flipH="1" flipV="1">
            <a:off x="2481234" y="3000791"/>
            <a:ext cx="499699" cy="1822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4FBB4A2-FC36-4841-D480-47BD91043CCC}"/>
              </a:ext>
            </a:extLst>
          </p:cNvPr>
          <p:cNvCxnSpPr>
            <a:stCxn id="22" idx="0"/>
            <a:endCxn id="24" idx="2"/>
          </p:cNvCxnSpPr>
          <p:nvPr/>
        </p:nvCxnSpPr>
        <p:spPr>
          <a:xfrm rot="16200000" flipV="1">
            <a:off x="4148056" y="3156164"/>
            <a:ext cx="499699" cy="1511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FEF15F3-9CB7-9B22-C981-F167937B45B6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rot="5400000" flipH="1" flipV="1">
            <a:off x="5880805" y="2940815"/>
            <a:ext cx="493747" cy="1948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FDFA585-E067-6639-E81E-36A3088758C3}"/>
              </a:ext>
            </a:extLst>
          </p:cNvPr>
          <p:cNvCxnSpPr>
            <a:stCxn id="17" idx="0"/>
            <a:endCxn id="25" idx="3"/>
          </p:cNvCxnSpPr>
          <p:nvPr/>
        </p:nvCxnSpPr>
        <p:spPr>
          <a:xfrm rot="16200000" flipV="1">
            <a:off x="8605712" y="3205403"/>
            <a:ext cx="2411346" cy="2900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39D85D9-5E25-A06A-B2FD-A8F6A0F91171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rot="16200000" flipV="1">
            <a:off x="7352834" y="3416884"/>
            <a:ext cx="493747" cy="995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5D076E0-27B5-8BF8-A619-CE0B3ED332EA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rot="5400000" flipH="1" flipV="1">
            <a:off x="4322635" y="2176839"/>
            <a:ext cx="368340" cy="1729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0F7C49F-5A85-DA7D-EC40-B252E6E8CEBB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 rot="16200000" flipV="1">
            <a:off x="6049433" y="2179290"/>
            <a:ext cx="374292" cy="1730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246B72-6726-6566-40C9-8DC48B22CC49}"/>
              </a:ext>
            </a:extLst>
          </p:cNvPr>
          <p:cNvSpPr txBox="1"/>
          <p:nvPr/>
        </p:nvSpPr>
        <p:spPr>
          <a:xfrm>
            <a:off x="8491542" y="3149464"/>
            <a:ext cx="1729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#CUBE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FB5EF7-8D73-E3ED-A020-E50EF15A76F9}"/>
              </a:ext>
            </a:extLst>
          </p:cNvPr>
          <p:cNvSpPr txBox="1"/>
          <p:nvPr/>
        </p:nvSpPr>
        <p:spPr>
          <a:xfrm>
            <a:off x="6811321" y="2441142"/>
            <a:ext cx="2163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@Analytic.query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9BC5C8-5BD1-2506-4E91-33ED6E34FD66}"/>
              </a:ext>
            </a:extLst>
          </p:cNvPr>
          <p:cNvSpPr/>
          <p:nvPr/>
        </p:nvSpPr>
        <p:spPr>
          <a:xfrm>
            <a:off x="560386" y="764704"/>
            <a:ext cx="2653706" cy="599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srgbClr val="662AD6"/>
                  </a:solidFill>
                  <a:prstDash val="solid"/>
                </a:ln>
                <a:solidFill>
                  <a:srgbClr val="662AD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Fiori 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466312-C0EE-BA9E-DC7C-993240AD7D45}"/>
              </a:ext>
            </a:extLst>
          </p:cNvPr>
          <p:cNvSpPr/>
          <p:nvPr/>
        </p:nvSpPr>
        <p:spPr>
          <a:xfrm>
            <a:off x="3624003" y="748605"/>
            <a:ext cx="2653706" cy="599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srgbClr val="662AD6"/>
                  </a:solidFill>
                  <a:prstDash val="solid"/>
                </a:ln>
                <a:solidFill>
                  <a:srgbClr val="662AD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Analytic Tools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329182-3549-5C64-B5D3-4B30A9227A5B}"/>
              </a:ext>
            </a:extLst>
          </p:cNvPr>
          <p:cNvSpPr/>
          <p:nvPr/>
        </p:nvSpPr>
        <p:spPr>
          <a:xfrm>
            <a:off x="6543197" y="748605"/>
            <a:ext cx="2653706" cy="599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srgbClr val="662AD6"/>
                  </a:solidFill>
                  <a:prstDash val="solid"/>
                </a:ln>
                <a:solidFill>
                  <a:srgbClr val="662AD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Party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BF7B41-410E-0B45-A7C5-B360362F9095}"/>
              </a:ext>
            </a:extLst>
          </p:cNvPr>
          <p:cNvSpPr/>
          <p:nvPr/>
        </p:nvSpPr>
        <p:spPr>
          <a:xfrm>
            <a:off x="9412045" y="740248"/>
            <a:ext cx="2653706" cy="599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22225">
                  <a:solidFill>
                    <a:srgbClr val="662AD6"/>
                  </a:solidFill>
                  <a:prstDash val="solid"/>
                </a:ln>
                <a:solidFill>
                  <a:srgbClr val="662AD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Consumer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90FE02-E83B-7D95-AAA7-603069B2EF6E}"/>
              </a:ext>
            </a:extLst>
          </p:cNvPr>
          <p:cNvSpPr/>
          <p:nvPr/>
        </p:nvSpPr>
        <p:spPr>
          <a:xfrm>
            <a:off x="3760011" y="2243045"/>
            <a:ext cx="2519200" cy="4364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Consumption views</a:t>
            </a:r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E9BE333B-9CB0-A4E3-9A75-7CAC585555D4}"/>
              </a:ext>
            </a:extLst>
          </p:cNvPr>
          <p:cNvSpPr/>
          <p:nvPr/>
        </p:nvSpPr>
        <p:spPr>
          <a:xfrm>
            <a:off x="1887239" y="1809741"/>
            <a:ext cx="257993" cy="433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Arrow: Up 76">
            <a:extLst>
              <a:ext uri="{FF2B5EF4-FFF2-40B4-BE49-F238E27FC236}">
                <a16:creationId xmlns:a16="http://schemas.microsoft.com/office/drawing/2014/main" id="{A15BF93F-4FC1-E691-BA31-DD3B0B059326}"/>
              </a:ext>
            </a:extLst>
          </p:cNvPr>
          <p:cNvSpPr/>
          <p:nvPr/>
        </p:nvSpPr>
        <p:spPr>
          <a:xfrm>
            <a:off x="4692863" y="1767832"/>
            <a:ext cx="257993" cy="433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Arrow: Up 77">
            <a:extLst>
              <a:ext uri="{FF2B5EF4-FFF2-40B4-BE49-F238E27FC236}">
                <a16:creationId xmlns:a16="http://schemas.microsoft.com/office/drawing/2014/main" id="{058DF31F-A566-AC97-DB6D-BE4257DA95FA}"/>
              </a:ext>
            </a:extLst>
          </p:cNvPr>
          <p:cNvSpPr/>
          <p:nvPr/>
        </p:nvSpPr>
        <p:spPr>
          <a:xfrm>
            <a:off x="7883147" y="1796675"/>
            <a:ext cx="257993" cy="433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587BF8BE-EBE7-A92B-79B3-9CE7108A2521}"/>
              </a:ext>
            </a:extLst>
          </p:cNvPr>
          <p:cNvSpPr/>
          <p:nvPr/>
        </p:nvSpPr>
        <p:spPr>
          <a:xfrm>
            <a:off x="10527691" y="1812547"/>
            <a:ext cx="257993" cy="433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1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8E61238-5293-706C-0972-3E7CDF4CE539}"/>
              </a:ext>
            </a:extLst>
          </p:cNvPr>
          <p:cNvSpPr txBox="1">
            <a:spLocks/>
          </p:cNvSpPr>
          <p:nvPr/>
        </p:nvSpPr>
        <p:spPr>
          <a:xfrm>
            <a:off x="228540" y="171288"/>
            <a:ext cx="11030576" cy="7015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Times New Roman" panose="02020603050405020304" pitchFamily="18" charset="0"/>
              </a:rPr>
              <a:t>Use Case</a:t>
            </a:r>
            <a:endParaRPr kumimoji="0" lang="en-IN" sz="359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BDF49-CDF7-36F5-7146-36FE35274F4E}"/>
              </a:ext>
            </a:extLst>
          </p:cNvPr>
          <p:cNvSpPr txBox="1"/>
          <p:nvPr/>
        </p:nvSpPr>
        <p:spPr>
          <a:xfrm>
            <a:off x="340379" y="871680"/>
            <a:ext cx="11619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are working as S/4HANA consultant in a company, the company have sales stored in the EPM data table. We would like to build a dashboard to help company projecting following requirement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Total sales per Country – total gross amount, max net amount, average tax amount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Total Sales per Currency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Total Sales per Product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Total Sales per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27F-BBC4-98B2-1F0F-6E79C1BEC402}"/>
              </a:ext>
            </a:extLst>
          </p:cNvPr>
          <p:cNvSpPr txBox="1"/>
          <p:nvPr/>
        </p:nvSpPr>
        <p:spPr>
          <a:xfrm>
            <a:off x="9356167" y="6513311"/>
            <a:ext cx="2962553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www.anubhavtrainings.com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6E7-6CB2-CA3E-46F1-E90A72AA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26" y="71243"/>
            <a:ext cx="456414" cy="45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9A001-2EEA-D0AB-C568-AF7E95AA8A13}"/>
              </a:ext>
            </a:extLst>
          </p:cNvPr>
          <p:cNvSpPr txBox="1"/>
          <p:nvPr/>
        </p:nvSpPr>
        <p:spPr>
          <a:xfrm>
            <a:off x="116701" y="6559465"/>
            <a:ext cx="223678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14:cNvPr>
              <p14:cNvContentPartPr/>
              <p14:nvPr/>
            </p14:nvContentPartPr>
            <p14:xfrm>
              <a:off x="2145232" y="5325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32" y="5235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14:cNvPr>
              <p14:cNvContentPartPr/>
              <p14:nvPr/>
            </p14:nvContentPartPr>
            <p14:xfrm>
              <a:off x="1408144" y="625800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144" y="616800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38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8E61238-5293-706C-0972-3E7CDF4CE539}"/>
              </a:ext>
            </a:extLst>
          </p:cNvPr>
          <p:cNvSpPr txBox="1">
            <a:spLocks/>
          </p:cNvSpPr>
          <p:nvPr/>
        </p:nvSpPr>
        <p:spPr>
          <a:xfrm>
            <a:off x="228540" y="171288"/>
            <a:ext cx="11030576" cy="7015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Times New Roman" panose="02020603050405020304" pitchFamily="18" charset="0"/>
              </a:rPr>
              <a:t>Use Case</a:t>
            </a:r>
            <a:endParaRPr kumimoji="0" lang="en-IN" sz="359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BDF49-CDF7-36F5-7146-36FE35274F4E}"/>
              </a:ext>
            </a:extLst>
          </p:cNvPr>
          <p:cNvSpPr txBox="1"/>
          <p:nvPr/>
        </p:nvSpPr>
        <p:spPr>
          <a:xfrm>
            <a:off x="340379" y="871680"/>
            <a:ext cx="1161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have business partner data of multiple counties displayed on the BUPA view. We want to secure this data, we want also row level security. That a manager who is working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can only see USA customers hence a manager in Japan must only see the Japanese customers.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27F-BBC4-98B2-1F0F-6E79C1BEC402}"/>
              </a:ext>
            </a:extLst>
          </p:cNvPr>
          <p:cNvSpPr txBox="1"/>
          <p:nvPr/>
        </p:nvSpPr>
        <p:spPr>
          <a:xfrm>
            <a:off x="9356167" y="6513311"/>
            <a:ext cx="2962553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www.anubhavtrainings.com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6E7-6CB2-CA3E-46F1-E90A72AA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26" y="71243"/>
            <a:ext cx="456414" cy="45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9A001-2EEA-D0AB-C568-AF7E95AA8A13}"/>
              </a:ext>
            </a:extLst>
          </p:cNvPr>
          <p:cNvSpPr txBox="1"/>
          <p:nvPr/>
        </p:nvSpPr>
        <p:spPr>
          <a:xfrm>
            <a:off x="116701" y="6559465"/>
            <a:ext cx="223678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14:cNvPr>
              <p14:cNvContentPartPr/>
              <p14:nvPr/>
            </p14:nvContentPartPr>
            <p14:xfrm>
              <a:off x="2145232" y="5325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32" y="5235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14:cNvPr>
              <p14:cNvContentPartPr/>
              <p14:nvPr/>
            </p14:nvContentPartPr>
            <p14:xfrm>
              <a:off x="1408144" y="625800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144" y="616800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7B58973-DC86-50BC-6890-1237CF25DAE6}"/>
              </a:ext>
            </a:extLst>
          </p:cNvPr>
          <p:cNvSpPr/>
          <p:nvPr/>
        </p:nvSpPr>
        <p:spPr>
          <a:xfrm>
            <a:off x="9874831" y="2880585"/>
            <a:ext cx="1800200" cy="57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FF1D5-433D-DC8A-502B-66F3D4818193}"/>
              </a:ext>
            </a:extLst>
          </p:cNvPr>
          <p:cNvSpPr/>
          <p:nvPr/>
        </p:nvSpPr>
        <p:spPr>
          <a:xfrm>
            <a:off x="9874831" y="4156893"/>
            <a:ext cx="1800200" cy="85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 Objects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3AE9C-311E-1DB4-7B21-960316EAB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774931" y="3455894"/>
            <a:ext cx="0" cy="70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C5B17-F28D-8602-C930-2B7CC617C5EA}"/>
              </a:ext>
            </a:extLst>
          </p:cNvPr>
          <p:cNvSpPr/>
          <p:nvPr/>
        </p:nvSpPr>
        <p:spPr>
          <a:xfrm>
            <a:off x="9874831" y="5514959"/>
            <a:ext cx="1800200" cy="85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 Fields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0277B-AF77-F052-593A-BCA7E97B0B73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10774931" y="5010903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B6E273-615F-38CF-01EB-F5E500A4CAD2}"/>
              </a:ext>
            </a:extLst>
          </p:cNvPr>
          <p:cNvSpPr txBox="1"/>
          <p:nvPr/>
        </p:nvSpPr>
        <p:spPr>
          <a:xfrm>
            <a:off x="10954951" y="3555300"/>
            <a:ext cx="72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1..*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E6301-3284-4F58-1078-8AC5B5376FAC}"/>
              </a:ext>
            </a:extLst>
          </p:cNvPr>
          <p:cNvSpPr txBox="1"/>
          <p:nvPr/>
        </p:nvSpPr>
        <p:spPr>
          <a:xfrm>
            <a:off x="10925032" y="5058575"/>
            <a:ext cx="72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1..*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5DEA10-FF46-E44D-8D86-69E202FC0173}"/>
              </a:ext>
            </a:extLst>
          </p:cNvPr>
          <p:cNvSpPr/>
          <p:nvPr/>
        </p:nvSpPr>
        <p:spPr>
          <a:xfrm>
            <a:off x="6274431" y="2422225"/>
            <a:ext cx="2700301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CDS DCL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1C3656C-D3C5-589A-680B-9EE9DDDCA3DD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8974732" y="2939060"/>
            <a:ext cx="900099" cy="229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63EE6A-5199-D92E-84F5-CC88800BE17D}"/>
              </a:ext>
            </a:extLst>
          </p:cNvPr>
          <p:cNvSpPr/>
          <p:nvPr/>
        </p:nvSpPr>
        <p:spPr>
          <a:xfrm>
            <a:off x="1053851" y="3933056"/>
            <a:ext cx="244826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Role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EECAA3-C759-E316-E44D-D9162C6FB674}"/>
              </a:ext>
            </a:extLst>
          </p:cNvPr>
          <p:cNvCxnSpPr>
            <a:stCxn id="10" idx="1"/>
            <a:endCxn id="26" idx="3"/>
          </p:cNvCxnSpPr>
          <p:nvPr/>
        </p:nvCxnSpPr>
        <p:spPr>
          <a:xfrm rot="10800000">
            <a:off x="3502121" y="4221088"/>
            <a:ext cx="6372711" cy="362810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FFF49-E409-E4A8-1C56-F9490573D175}"/>
              </a:ext>
            </a:extLst>
          </p:cNvPr>
          <p:cNvSpPr/>
          <p:nvPr/>
        </p:nvSpPr>
        <p:spPr>
          <a:xfrm>
            <a:off x="1044825" y="5058575"/>
            <a:ext cx="244826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Profile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AFC92B-CAD0-B1DB-7DB5-C3D7BC22888D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flipH="1">
            <a:off x="2268960" y="4509120"/>
            <a:ext cx="9026" cy="54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09024-A253-8B32-4B40-DB451FD13385}"/>
              </a:ext>
            </a:extLst>
          </p:cNvPr>
          <p:cNvSpPr/>
          <p:nvPr/>
        </p:nvSpPr>
        <p:spPr>
          <a:xfrm>
            <a:off x="2998068" y="5941964"/>
            <a:ext cx="1296144" cy="42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value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ADA56E2-13F7-B580-A771-E3D3D7FB2DE5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2373100" y="5530499"/>
            <a:ext cx="520828" cy="729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Up 34">
            <a:extLst>
              <a:ext uri="{FF2B5EF4-FFF2-40B4-BE49-F238E27FC236}">
                <a16:creationId xmlns:a16="http://schemas.microsoft.com/office/drawing/2014/main" id="{1D170B3B-9B07-4E6D-F771-D97588194519}"/>
              </a:ext>
            </a:extLst>
          </p:cNvPr>
          <p:cNvSpPr/>
          <p:nvPr/>
        </p:nvSpPr>
        <p:spPr>
          <a:xfrm>
            <a:off x="1989956" y="2880585"/>
            <a:ext cx="432045" cy="1052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A615F-2939-39C1-7C0D-8FA85CA7CC65}"/>
              </a:ext>
            </a:extLst>
          </p:cNvPr>
          <p:cNvSpPr/>
          <p:nvPr/>
        </p:nvSpPr>
        <p:spPr>
          <a:xfrm>
            <a:off x="1408144" y="1958380"/>
            <a:ext cx="2310004" cy="92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7107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8E61238-5293-706C-0972-3E7CDF4CE539}"/>
              </a:ext>
            </a:extLst>
          </p:cNvPr>
          <p:cNvSpPr txBox="1">
            <a:spLocks/>
          </p:cNvSpPr>
          <p:nvPr/>
        </p:nvSpPr>
        <p:spPr>
          <a:xfrm>
            <a:off x="228540" y="171288"/>
            <a:ext cx="11030576" cy="7015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Times New Roman" panose="02020603050405020304" pitchFamily="18" charset="0"/>
              </a:rPr>
              <a:t>Steps</a:t>
            </a:r>
            <a:endParaRPr kumimoji="0" lang="en-IN" sz="3599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BDF49-CDF7-36F5-7146-36FE35274F4E}"/>
              </a:ext>
            </a:extLst>
          </p:cNvPr>
          <p:cNvSpPr txBox="1"/>
          <p:nvPr/>
        </p:nvSpPr>
        <p:spPr>
          <a:xfrm>
            <a:off x="340379" y="871680"/>
            <a:ext cx="11619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Transaction code SU20 and define an authority field since we want to control permissions based on Country we will use the field as Country. - ZCTRY_APR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 to transaction SU21 and create a authority class (ZBUP) and authorization object (ZAPR_BUPA).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add the authority field to the object and a new filed ACTVT with type as 03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tcode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pfcg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create a new role - ZAPR_BR_CDS_BUPA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27F-BBC4-98B2-1F0F-6E79C1BEC402}"/>
              </a:ext>
            </a:extLst>
          </p:cNvPr>
          <p:cNvSpPr txBox="1"/>
          <p:nvPr/>
        </p:nvSpPr>
        <p:spPr>
          <a:xfrm>
            <a:off x="9356167" y="6513311"/>
            <a:ext cx="2962553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www.anubhavtrainings.com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C86E7-6CB2-CA3E-46F1-E90A72AA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26" y="71243"/>
            <a:ext cx="456414" cy="45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9A001-2EEA-D0AB-C568-AF7E95AA8A13}"/>
              </a:ext>
            </a:extLst>
          </p:cNvPr>
          <p:cNvSpPr txBox="1"/>
          <p:nvPr/>
        </p:nvSpPr>
        <p:spPr>
          <a:xfrm>
            <a:off x="116701" y="6559465"/>
            <a:ext cx="223678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14:cNvPr>
              <p14:cNvContentPartPr/>
              <p14:nvPr/>
            </p14:nvContentPartPr>
            <p14:xfrm>
              <a:off x="2145232" y="5325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4E87A2-A9AE-8BDB-0697-A4F2940C8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32" y="5235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14:cNvPr>
              <p14:cNvContentPartPr/>
              <p14:nvPr/>
            </p14:nvContentPartPr>
            <p14:xfrm>
              <a:off x="1408144" y="625800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D6E5E4-B9D1-F4A6-5224-5BCDF2CB9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144" y="616800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98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705</Words>
  <Application>Microsoft Office PowerPoint</Application>
  <PresentationFormat>Custom</PresentationFormat>
  <Paragraphs>101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Cooper Black</vt:lpstr>
      <vt:lpstr>Segoe UI</vt:lpstr>
      <vt:lpstr>Segoe UI Black</vt:lpstr>
      <vt:lpstr>Office Theme</vt:lpstr>
      <vt:lpstr>SAP S/4HANA CDS, BTP Full Stack Training Day 2</vt:lpstr>
      <vt:lpstr>Day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178</cp:revision>
  <dcterms:created xsi:type="dcterms:W3CDTF">2013-09-12T13:05:01Z</dcterms:created>
  <dcterms:modified xsi:type="dcterms:W3CDTF">2024-01-28T04:32:19Z</dcterms:modified>
</cp:coreProperties>
</file>