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16"/>
  </p:notesMasterIdLst>
  <p:sldIdLst>
    <p:sldId id="276" r:id="rId4"/>
    <p:sldId id="1024" r:id="rId5"/>
    <p:sldId id="1031" r:id="rId6"/>
    <p:sldId id="822" r:id="rId7"/>
    <p:sldId id="1032" r:id="rId8"/>
    <p:sldId id="1033" r:id="rId9"/>
    <p:sldId id="1034" r:id="rId10"/>
    <p:sldId id="1035" r:id="rId11"/>
    <p:sldId id="1036" r:id="rId12"/>
    <p:sldId id="803" r:id="rId13"/>
    <p:sldId id="280" r:id="rId14"/>
    <p:sldId id="28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28911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6C87-5AC3-98D4-061D-9A4A46A6F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82098-7B74-2648-9AEF-7CB96FC0A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C7A33-9BA3-064B-407A-B4AF6CE56B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F46FC6-988D-D99C-4567-81F55884604B}"/>
              </a:ext>
            </a:extLst>
          </p:cNvPr>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9466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23BF-27D3-79E3-7A26-9A9354630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708E-50CF-7F79-7F8D-149B3744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5ECB4-848A-CEB6-9E2B-1CA044DA24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4F381D-3846-AED2-279E-C44C42E7487C}"/>
              </a:ext>
            </a:extLst>
          </p:cNvPr>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61119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C1BE1-31FE-E685-E699-1FEF03480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2A6FF-BEDA-626F-CFD5-97A00A4D2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0CD13-ED60-7B77-63B9-FFD2827A7A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6AA0FB-89C0-D372-0FB9-2DFEB991CC90}"/>
              </a:ext>
            </a:extLst>
          </p:cNvPr>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20828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99EBC-EED1-70A2-1150-DEC7470F7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1ABE9-06EA-4DC8-B4FF-400428698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E57C4-4957-4ECE-EB67-9EF041AA10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094C07-1B3A-A433-49FA-6B30B8EDB34D}"/>
              </a:ext>
            </a:extLst>
          </p:cNvPr>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58644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2/11/2024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spTree>
    <p:extLst>
      <p:ext uri="{BB962C8B-B14F-4D97-AF65-F5344CB8AC3E}">
        <p14:creationId xmlns:p14="http://schemas.microsoft.com/office/powerpoint/2010/main" val="217263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58308" y="1484784"/>
            <a:ext cx="547260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Setting Default value - augment</a:t>
            </a:r>
          </a:p>
          <a:p>
            <a:pPr marL="285750" indent="-285750">
              <a:buFont typeface="Arial" panose="020B0604020202020204" pitchFamily="34" charset="0"/>
              <a:buChar char="•"/>
            </a:pPr>
            <a:r>
              <a:rPr lang="en-US" sz="1800" dirty="0"/>
              <a:t>Adding Actions</a:t>
            </a:r>
          </a:p>
          <a:p>
            <a:pPr marL="285750" indent="-285750">
              <a:buFont typeface="Arial" panose="020B0604020202020204" pitchFamily="34" charset="0"/>
              <a:buChar char="•"/>
            </a:pPr>
            <a:r>
              <a:rPr lang="en-US" sz="1800" dirty="0"/>
              <a:t>Provide determinations </a:t>
            </a:r>
          </a:p>
          <a:p>
            <a:pPr marL="285750" indent="-285750">
              <a:buFont typeface="Arial" panose="020B0604020202020204" pitchFamily="34" charset="0"/>
              <a:buChar char="•"/>
            </a:pPr>
            <a:r>
              <a:rPr lang="en-US" sz="1800" dirty="0"/>
              <a:t>Authorizations</a:t>
            </a:r>
          </a:p>
          <a:p>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Augment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1384995"/>
          </a:xfrm>
          <a:prstGeom prst="rect">
            <a:avLst/>
          </a:prstGeom>
          <a:noFill/>
        </p:spPr>
        <p:txBody>
          <a:bodyPr wrap="square" rtlCol="0">
            <a:spAutoFit/>
          </a:bodyPr>
          <a:lstStyle/>
          <a:p>
            <a:pPr algn="just"/>
            <a:r>
              <a:rPr lang="en-US" sz="1400" dirty="0">
                <a:latin typeface="72" panose="020B0503030000000003" pitchFamily="34" charset="0"/>
              </a:rPr>
              <a:t>Augmentation is added in the projection layer such that you can add data or modify incoming requests in the projection layer before the request reaches to the RAP business object so, in your case as you have augment defined at the create operation, once you send the request for Create operation then the augment implementation defined at the projection BDEF will be triggered.</a:t>
            </a:r>
          </a:p>
          <a:p>
            <a:pPr algn="just"/>
            <a:endParaRPr lang="en-US" sz="1400" dirty="0">
              <a:latin typeface="72" panose="020B0503030000000003" pitchFamily="34" charset="0"/>
            </a:endParaRPr>
          </a:p>
          <a:p>
            <a:pPr algn="just"/>
            <a:r>
              <a:rPr lang="en-US" sz="1400" dirty="0">
                <a:latin typeface="72" panose="020B0503030000000003" pitchFamily="34" charset="0"/>
              </a:rPr>
              <a:t>Requirement:</a:t>
            </a:r>
          </a:p>
          <a:p>
            <a:pPr algn="just"/>
            <a:r>
              <a:rPr lang="en-US" sz="1400" dirty="0">
                <a:latin typeface="72" panose="020B0503030000000003" pitchFamily="34" charset="0"/>
              </a:rPr>
              <a:t>Set the default value of travel request to Open when a new BO instance is created</a:t>
            </a:r>
            <a:endParaRPr lang="en-IN" sz="1400" dirty="0">
              <a:latin typeface="72" panose="020B0503030000000003" pitchFamily="34" charset="0"/>
            </a:endParaRPr>
          </a:p>
        </p:txBody>
      </p:sp>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760867" cy="5262979"/>
          </a:xfrm>
          <a:prstGeom prst="rect">
            <a:avLst/>
          </a:prstGeom>
          <a:noFill/>
        </p:spPr>
        <p:txBody>
          <a:bodyPr wrap="square" rtlCol="0">
            <a:spAutoFit/>
          </a:bodyPr>
          <a:lstStyle/>
          <a:p>
            <a:pPr algn="just"/>
            <a:r>
              <a:rPr lang="en-US" sz="1400" dirty="0">
                <a:latin typeface="72" panose="020B0503030000000003" pitchFamily="34" charset="0"/>
              </a:rPr>
              <a:t>In the RAP context, an action is a non-standard operation that change the data of a BO instance. They are self-implemented operations. Two main categories of actions can be implemented in RAP:</a:t>
            </a:r>
          </a:p>
          <a:p>
            <a:pPr algn="just"/>
            <a:endParaRPr lang="en-US" sz="1400" dirty="0">
              <a:latin typeface="72" panose="020B0503030000000003" pitchFamily="34" charset="0"/>
            </a:endParaRPr>
          </a:p>
          <a:p>
            <a:pPr algn="just"/>
            <a:r>
              <a:rPr lang="en-US" sz="1400" b="1" dirty="0">
                <a:latin typeface="72" panose="020B0503030000000003" pitchFamily="34" charset="0"/>
              </a:rPr>
              <a:t>Non-factory actions</a:t>
            </a:r>
            <a:r>
              <a:rPr lang="en-US" sz="1400" dirty="0">
                <a:latin typeface="72" panose="020B0503030000000003" pitchFamily="34" charset="0"/>
              </a:rPr>
              <a:t>: Defines a RAP action which offers non-standard behavior. The custom logic must be implemented in the RAP handler method FOR MODIFY. An action per default relates to a RAP BO entity instance and changes the state of the instance. An action is related to an instance by default. If the optional keyword static is used, the action is defined as static action. Static actions are not bound to any instance of a RAP BO entity but relate to the complete entity.</a:t>
            </a:r>
          </a:p>
          <a:p>
            <a:pPr algn="just"/>
            <a:endParaRPr lang="en-US" sz="1400" b="1" dirty="0">
              <a:latin typeface="72" panose="020B0503030000000003" pitchFamily="34" charset="0"/>
            </a:endParaRPr>
          </a:p>
          <a:p>
            <a:pPr algn="just"/>
            <a:r>
              <a:rPr lang="en-US" sz="1400" b="1" dirty="0">
                <a:latin typeface="72" panose="020B0503030000000003" pitchFamily="34" charset="0"/>
              </a:rPr>
              <a:t>Factory actions</a:t>
            </a:r>
            <a:r>
              <a:rPr lang="en-US" sz="1400" dirty="0">
                <a:latin typeface="72" panose="020B0503030000000003" pitchFamily="34" charset="0"/>
              </a:rPr>
              <a:t>: Factory actions are used to create RAP BO entity instances. Factory actions can be instance-bound (default) or static. Instance-bound factory actions can copy specific values of an instance. Static factory actions can be used to create instances with prefilled default values.</a:t>
            </a:r>
          </a:p>
          <a:p>
            <a:pPr algn="just"/>
            <a:endParaRPr lang="en-US" sz="1400" dirty="0">
              <a:latin typeface="72" panose="020B0503030000000003" pitchFamily="34" charset="0"/>
            </a:endParaRP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Actions are specified as non-standard operations in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definitions by using the following syntax:</a:t>
            </a:r>
          </a:p>
          <a:p>
            <a:b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b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define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for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CDSEntity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[alias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AliasedEntityName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ABAP_ClASS_NAME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[unique]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[static] [factory] [internal] action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ActionName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[parameter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InputParameterEntity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[result [cardinality]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OutputParameterEntity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pPr algn="just"/>
            <a:endParaRPr lang="en-US" sz="1400" dirty="0">
              <a:latin typeface="72" panose="020B0503030000000003" pitchFamily="34" charset="0"/>
            </a:endParaRP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3352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Feature Control</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2893100"/>
          </a:xfrm>
          <a:prstGeom prst="rect">
            <a:avLst/>
          </a:prstGeom>
          <a:noFill/>
        </p:spPr>
        <p:txBody>
          <a:bodyPr wrap="square" rtlCol="0">
            <a:spAutoFit/>
          </a:bodyPr>
          <a:lstStyle/>
          <a:p>
            <a:r>
              <a:rPr lang="en-US" sz="1400" dirty="0">
                <a:latin typeface="72" panose="020B0503030000000003" pitchFamily="34" charset="0"/>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br>
              <a:rPr lang="en-US" sz="1400" dirty="0">
                <a:latin typeface="72" panose="020B0503030000000003" pitchFamily="34" charset="0"/>
              </a:rPr>
            </a:br>
            <a:r>
              <a:rPr lang="en-US" sz="1400" dirty="0">
                <a:latin typeface="72" panose="020B0503030000000003" pitchFamily="34" charset="0"/>
              </a:rPr>
              <a:t>In ABAP RESTful programming model, the feature control is precisely the means of accomplishing such tasks. It allows you to control the visibility and changeability of fields, operations or entire entities.</a:t>
            </a:r>
          </a:p>
          <a:p>
            <a:br>
              <a:rPr lang="en-US" sz="1400" dirty="0">
                <a:latin typeface="72" panose="020B0503030000000003" pitchFamily="34" charset="0"/>
              </a:rPr>
            </a:br>
            <a:r>
              <a:rPr lang="en-US" sz="1400" dirty="0">
                <a:latin typeface="72" panose="020B0503030000000003" pitchFamily="34" charset="0"/>
              </a:rPr>
              <a:t>Depending on whether feature control refers to specific instances or is independent of each entity instance, we distinguish between `instance-bound` and `static feature control`.</a:t>
            </a:r>
          </a:p>
          <a:p>
            <a:br>
              <a:rPr lang="en-US" sz="1400" dirty="0">
                <a:latin typeface="72" panose="020B0503030000000003" pitchFamily="34" charset="0"/>
              </a:rPr>
            </a:br>
            <a:r>
              <a:rPr lang="en-US" sz="1400" dirty="0">
                <a:latin typeface="72" panose="020B0503030000000003" pitchFamily="34" charset="0"/>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endParaRPr lang="en-US" sz="110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EAAAB36B-9587-527C-D58D-95D63D0D9894}"/>
              </a:ext>
            </a:extLst>
          </p:cNvPr>
          <p:cNvSpPr txBox="1"/>
          <p:nvPr/>
        </p:nvSpPr>
        <p:spPr>
          <a:xfrm>
            <a:off x="243739" y="3701028"/>
            <a:ext cx="6094070" cy="2839239"/>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Both, static and dynamic feature control is defined for different levels (entity, field, or action level) in the behavior definition by using the following syntax:</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define behavior for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CDSEntity</a:t>
            </a:r>
            <a:r>
              <a:rPr lang="en-US" sz="1050" dirty="0">
                <a:latin typeface="Cascadia Mono" panose="020B0609020000020004" pitchFamily="49" charset="0"/>
                <a:ea typeface="Cascadia Mono" panose="020B0609020000020004" pitchFamily="49" charset="0"/>
                <a:cs typeface="Cascadia Mono" panose="020B0609020000020004" pitchFamily="49" charset="0"/>
              </a:rPr>
              <a:t> [alias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AliasName</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ABAP_ClASS</a:t>
            </a:r>
            <a:r>
              <a:rPr lang="en-US" sz="1050" dirty="0">
                <a:latin typeface="Cascadia Mono" panose="020B0609020000020004" pitchFamily="49" charset="0"/>
                <a:ea typeface="Cascadia Mono" panose="020B0609020000020004" pitchFamily="49" charset="0"/>
                <a:cs typeface="Cascadia Mono" panose="020B0609020000020004" pitchFamily="49" charset="0"/>
              </a:rPr>
              <a:t> [unique]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(1) Feature control at entity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operation control*/</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create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update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delete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endParaRPr lang="en-US" sz="105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67004CAA-EB4D-D4CD-EA82-B824B30FCCA9}"/>
              </a:ext>
            </a:extLst>
          </p:cNvPr>
          <p:cNvSpPr txBox="1"/>
          <p:nvPr/>
        </p:nvSpPr>
        <p:spPr>
          <a:xfrm>
            <a:off x="6238428" y="3501008"/>
            <a:ext cx="6094070" cy="3485570"/>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 or (instance-based) dynamic operation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create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update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delete (features: instance);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(2) Feature control at field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field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(read only | mandatory)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field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(features: instance)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(3) Feature control for actions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action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action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action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action ( features: instance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 ]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16566516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FFA7-CA16-973F-48F1-75C4FBE5BA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934BEB7-40DF-08C4-A090-6118A022AC3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Determination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96B13F6F-4837-5419-1A24-1A7A9516D2D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A0C0AAF4-D993-81B2-2A0D-5D5B99E3D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057DB85C-47E1-CCD7-86FA-E22B582AEFB9}"/>
              </a:ext>
            </a:extLst>
          </p:cNvPr>
          <p:cNvSpPr txBox="1"/>
          <p:nvPr/>
        </p:nvSpPr>
        <p:spPr>
          <a:xfrm>
            <a:off x="261764" y="764704"/>
            <a:ext cx="11593288" cy="2677656"/>
          </a:xfrm>
          <a:prstGeom prst="rect">
            <a:avLst/>
          </a:prstGeom>
          <a:noFill/>
        </p:spPr>
        <p:txBody>
          <a:bodyPr wrap="square" rtlCol="0">
            <a:spAutoFit/>
          </a:bodyPr>
          <a:lstStyle/>
          <a:p>
            <a:r>
              <a:rPr lang="en-US" sz="1200" dirty="0">
                <a:latin typeface="72" panose="020B0503030000000003" pitchFamily="34" charset="0"/>
              </a:rPr>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br>
              <a:rPr lang="en-US" sz="1200" dirty="0">
                <a:latin typeface="72" panose="020B0503030000000003" pitchFamily="34" charset="0"/>
              </a:rPr>
            </a:br>
            <a:r>
              <a:rPr lang="en-US" sz="1200" dirty="0">
                <a:latin typeface="72" panose="020B0503030000000003" pitchFamily="34" charset="0"/>
              </a:rPr>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br>
              <a:rPr lang="en-US" sz="1200" dirty="0">
                <a:latin typeface="72" panose="020B0503030000000003" pitchFamily="34" charset="0"/>
              </a:rPr>
            </a:br>
            <a:r>
              <a:rPr lang="en-US" sz="1200" dirty="0">
                <a:latin typeface="72" panose="020B0503030000000003" pitchFamily="34" charset="0"/>
              </a:rPr>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br>
              <a:rPr lang="en-US" sz="1200" dirty="0">
                <a:latin typeface="72" panose="020B0503030000000003" pitchFamily="34" charset="0"/>
              </a:rPr>
            </a:br>
            <a:r>
              <a:rPr lang="en-US" sz="1200" dirty="0">
                <a:latin typeface="72" panose="020B0503030000000003" pitchFamily="34" charset="0"/>
              </a:rPr>
              <a:t>You can use a determination primarily to compute data that is derived from the values of other fields. The determined fields and the determining fields either belong to the same entity or to different entities of a business object.</a:t>
            </a:r>
          </a:p>
        </p:txBody>
      </p:sp>
      <p:sp>
        <p:nvSpPr>
          <p:cNvPr id="6" name="TextBox 5">
            <a:extLst>
              <a:ext uri="{FF2B5EF4-FFF2-40B4-BE49-F238E27FC236}">
                <a16:creationId xmlns:a16="http://schemas.microsoft.com/office/drawing/2014/main" id="{D396BE11-DBD2-0C47-CB9E-8CBF5B2A11A8}"/>
              </a:ext>
            </a:extLst>
          </p:cNvPr>
          <p:cNvSpPr txBox="1"/>
          <p:nvPr/>
        </p:nvSpPr>
        <p:spPr>
          <a:xfrm>
            <a:off x="259660" y="3524943"/>
            <a:ext cx="11667399" cy="2970044"/>
          </a:xfrm>
          <a:prstGeom prst="rect">
            <a:avLst/>
          </a:prstGeom>
          <a:noFill/>
        </p:spPr>
        <p:txBody>
          <a:bodyPr wrap="square">
            <a:spAutoFit/>
          </a:bodyPr>
          <a:lstStyle/>
          <a:p>
            <a:r>
              <a:rPr lang="en-IN" sz="1100" b="0" dirty="0">
                <a:effectLst/>
                <a:latin typeface="Consolas" panose="020B0609020204030204" pitchFamily="49" charset="0"/>
              </a:rPr>
              <a:t>Determinations are specified for individual business object’s entities in the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definition by using the following syntax:</a:t>
            </a:r>
          </a:p>
          <a:p>
            <a:br>
              <a:rPr lang="en-IN" sz="1100" b="0" dirty="0">
                <a:effectLst/>
                <a:latin typeface="Consolas" panose="020B0609020204030204" pitchFamily="49" charset="0"/>
              </a:rPr>
            </a:b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managed;</a:t>
            </a:r>
          </a:p>
          <a:p>
            <a:r>
              <a:rPr lang="en-IN" sz="1100" b="0" dirty="0">
                <a:effectLst/>
                <a:latin typeface="Consolas" panose="020B0609020204030204" pitchFamily="49" charset="0"/>
              </a:rPr>
              <a:t>define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for </a:t>
            </a:r>
            <a:r>
              <a:rPr lang="en-IN" sz="1100" b="0" dirty="0" err="1">
                <a:effectLst/>
                <a:latin typeface="Consolas" panose="020B0609020204030204" pitchFamily="49" charset="0"/>
              </a:rPr>
              <a:t>CDSEntity</a:t>
            </a:r>
            <a:r>
              <a:rPr lang="en-IN" sz="1100" b="0" dirty="0">
                <a:effectLst/>
                <a:latin typeface="Consolas" panose="020B0609020204030204" pitchFamily="49" charset="0"/>
              </a:rPr>
              <a:t> [alias </a:t>
            </a:r>
            <a:r>
              <a:rPr lang="en-IN" sz="1100" b="0" dirty="0" err="1">
                <a:effectLst/>
                <a:latin typeface="Consolas" panose="020B0609020204030204" pitchFamily="49" charset="0"/>
              </a:rPr>
              <a:t>AliasedName</a:t>
            </a: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in class </a:t>
            </a:r>
            <a:r>
              <a:rPr lang="en-IN" sz="1100" b="0" dirty="0" err="1">
                <a:effectLst/>
                <a:latin typeface="Consolas" panose="020B0609020204030204" pitchFamily="49" charset="0"/>
              </a:rPr>
              <a:t>ABAP_ClASS</a:t>
            </a:r>
            <a:r>
              <a:rPr lang="en-IN" sz="1100" b="0" dirty="0">
                <a:effectLst/>
                <a:latin typeface="Consolas" panose="020B0609020204030204" pitchFamily="49" charset="0"/>
              </a:rPr>
              <a:t> [unique] </a:t>
            </a:r>
          </a:p>
          <a:p>
            <a:r>
              <a:rPr lang="en-IN" sz="1100" b="0" dirty="0">
                <a:effectLst/>
                <a:latin typeface="Consolas" panose="020B0609020204030204" pitchFamily="49" charset="0"/>
              </a:rPr>
              <a:t>...</a:t>
            </a:r>
          </a:p>
          <a:p>
            <a:r>
              <a:rPr lang="en-IN" sz="1100" b="0" dirty="0">
                <a:effectLst/>
                <a:latin typeface="Consolas" panose="020B0609020204030204" pitchFamily="49" charset="0"/>
              </a:rPr>
              <a:t>{</a:t>
            </a:r>
          </a:p>
          <a:p>
            <a:r>
              <a:rPr lang="en-IN" sz="1100" b="0" dirty="0">
                <a:effectLst/>
                <a:latin typeface="Consolas" panose="020B0609020204030204" pitchFamily="49" charset="0"/>
              </a:rPr>
              <a:t>  // (1) determination for triggers at field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field f1[, f2, ..., </a:t>
            </a:r>
            <a:r>
              <a:rPr lang="en-IN" sz="1100" b="0" dirty="0" err="1">
                <a:effectLst/>
                <a:latin typeface="Consolas" panose="020B0609020204030204" pitchFamily="49" charset="0"/>
              </a:rPr>
              <a:t>fn</a:t>
            </a:r>
            <a:r>
              <a:rPr lang="en-IN" sz="1100" b="0" dirty="0">
                <a:effectLst/>
                <a:latin typeface="Consolas" panose="020B0609020204030204" pitchFamily="49" charset="0"/>
              </a:rPr>
              <a:t>] ; }</a:t>
            </a:r>
          </a:p>
          <a:p>
            <a:br>
              <a:rPr lang="en-IN" sz="1100" b="0" dirty="0">
                <a:effectLst/>
                <a:latin typeface="Consolas" panose="020B0609020204030204" pitchFamily="49" charset="0"/>
              </a:rPr>
            </a:br>
            <a:r>
              <a:rPr lang="en-IN" sz="1100" b="0" dirty="0">
                <a:effectLst/>
                <a:latin typeface="Consolas" panose="020B0609020204030204" pitchFamily="49" charset="0"/>
              </a:rPr>
              <a:t>  // (2) determination for triggers at entity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create; }</a:t>
            </a:r>
          </a:p>
          <a:p>
            <a:r>
              <a:rPr lang="en-IN" sz="1100" b="0" dirty="0">
                <a:effectLst/>
                <a:latin typeface="Consolas" panose="020B0609020204030204" pitchFamily="49" charset="0"/>
              </a:rPr>
              <a:t>...      </a:t>
            </a:r>
          </a:p>
          <a:p>
            <a:r>
              <a:rPr lang="en-IN" sz="1100" b="0" dirty="0">
                <a:effectLst/>
                <a:latin typeface="Consolas" panose="020B0609020204030204" pitchFamily="49" charset="0"/>
              </a:rPr>
              <a:t>}</a:t>
            </a:r>
          </a:p>
          <a:p>
            <a:br>
              <a:rPr lang="en-IN" sz="1100" b="0" dirty="0">
                <a:effectLst/>
                <a:latin typeface="Consolas" panose="020B0609020204030204" pitchFamily="49" charset="0"/>
              </a:rPr>
            </a:br>
            <a:r>
              <a:rPr lang="en-IN" sz="1100" b="0" dirty="0">
                <a:effectLst/>
                <a:latin typeface="Consolas" panose="020B0609020204030204" pitchFamily="49" charset="0"/>
              </a:rPr>
              <a:t>```</a:t>
            </a:r>
          </a:p>
        </p:txBody>
      </p:sp>
    </p:spTree>
    <p:extLst>
      <p:ext uri="{BB962C8B-B14F-4D97-AF65-F5344CB8AC3E}">
        <p14:creationId xmlns:p14="http://schemas.microsoft.com/office/powerpoint/2010/main" val="28051355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CCA50-DF0D-439D-B081-EF5EFF9219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88ED7E-075C-6A86-4232-1D367235B262}"/>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Authorization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CE0A276A-EA72-724E-C8E4-39911DE46AD9}"/>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00C9DC1F-F5CB-59F5-4557-45F53065B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FFF21663-59C0-4984-76DB-4B2759EC4C4B}"/>
              </a:ext>
            </a:extLst>
          </p:cNvPr>
          <p:cNvSpPr txBox="1"/>
          <p:nvPr/>
        </p:nvSpPr>
        <p:spPr>
          <a:xfrm>
            <a:off x="261764" y="764704"/>
            <a:ext cx="11593288" cy="3770263"/>
          </a:xfrm>
          <a:prstGeom prst="rect">
            <a:avLst/>
          </a:prstGeom>
          <a:noFill/>
        </p:spPr>
        <p:txBody>
          <a:bodyPr wrap="square" rtlCol="0">
            <a:spAutoFit/>
          </a:bodyPr>
          <a:lstStyle/>
          <a:p>
            <a:r>
              <a:rPr lang="en-US" sz="1400" dirty="0">
                <a:latin typeface="72" panose="020B0503030000000003" pitchFamily="34" charset="0"/>
              </a:rPr>
              <a:t>Authorization control in RAP protects your business object against unauthorized access to data. Authorization control is always relevant when the permission to execute an operation depends on the role of the business object consumer. In RAP each read or modify request can be checked via authorization objects against user roles before the request is finally executed and reaches data. </a:t>
            </a:r>
          </a:p>
          <a:p>
            <a:br>
              <a:rPr lang="en-US" sz="1400" dirty="0">
                <a:latin typeface="72" panose="020B0503030000000003" pitchFamily="34" charset="0"/>
              </a:rPr>
            </a:br>
            <a:r>
              <a:rPr lang="en-US" sz="1400" dirty="0">
                <a:latin typeface="72" panose="020B0503030000000003" pitchFamily="34" charset="0"/>
              </a:rPr>
              <a:t>• The authorization check with authorization objects is called from CDS entities in case of </a:t>
            </a:r>
            <a:r>
              <a:rPr lang="en-US" sz="1400">
                <a:latin typeface="72" panose="020B0503030000000003" pitchFamily="34" charset="0"/>
              </a:rPr>
              <a:t>read requests </a:t>
            </a:r>
            <a:r>
              <a:rPr lang="en-US" sz="1400" dirty="0">
                <a:latin typeface="72" panose="020B0503030000000003" pitchFamily="34" charset="0"/>
              </a:rPr>
              <a:t>And from the behavior implementation in case of modify requests.</a:t>
            </a:r>
          </a:p>
          <a:p>
            <a:br>
              <a:rPr lang="en-US" sz="1400" dirty="0">
                <a:latin typeface="72" panose="020B0503030000000003" pitchFamily="34" charset="0"/>
              </a:rPr>
            </a:br>
            <a:r>
              <a:rPr lang="en-US" sz="1200" b="0" dirty="0">
                <a:effectLst/>
                <a:latin typeface="Consolas" panose="020B0609020204030204" pitchFamily="49" charset="0"/>
              </a:rPr>
              <a:t>Global Authorization</a:t>
            </a:r>
          </a:p>
          <a:p>
            <a:r>
              <a:rPr lang="en-US" sz="1200" b="0" dirty="0">
                <a:effectLst/>
                <a:latin typeface="Consolas" panose="020B0609020204030204" pitchFamily="49" charset="0"/>
              </a:rPr>
              <a:t>• Global authorization is used for all authorization checks that only depend on the user.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Global authorization checks can be implemented for both, static and instance-bound operations.</a:t>
            </a:r>
          </a:p>
          <a:p>
            <a:br>
              <a:rPr lang="en-US" sz="1200" b="0" dirty="0">
                <a:effectLst/>
                <a:latin typeface="Consolas" panose="020B0609020204030204" pitchFamily="49" charset="0"/>
              </a:rPr>
            </a:br>
            <a:r>
              <a:rPr lang="en-US" sz="1200" b="0" dirty="0">
                <a:effectLst/>
                <a:latin typeface="Consolas" panose="020B0609020204030204" pitchFamily="49" charset="0"/>
              </a:rPr>
              <a:t>Instance Authorization</a:t>
            </a:r>
          </a:p>
          <a:p>
            <a:r>
              <a:rPr lang="en-US" sz="1200" b="0" dirty="0">
                <a:effectLst/>
                <a:latin typeface="Consolas" panose="020B0609020204030204" pitchFamily="49" charset="0"/>
              </a:rPr>
              <a:t> </a:t>
            </a:r>
          </a:p>
          <a:p>
            <a:r>
              <a:rPr lang="en-US" sz="1200" b="0" dirty="0">
                <a:effectLst/>
                <a:latin typeface="Consolas" panose="020B0609020204030204" pitchFamily="49" charset="0"/>
              </a:rPr>
              <a:t>• Instance authorization is used for all authorization checks that, in addition to the user role, depend on the state of the entity instance in </a:t>
            </a:r>
            <a:r>
              <a:rPr lang="en-US" sz="1200" b="0" dirty="0" err="1">
                <a:effectLst/>
                <a:latin typeface="Consolas" panose="020B0609020204030204" pitchFamily="49" charset="0"/>
              </a:rPr>
              <a:t>question.Instance</a:t>
            </a:r>
            <a:r>
              <a:rPr lang="en-US" sz="1200" b="0" dirty="0">
                <a:effectLst/>
                <a:latin typeface="Consolas" panose="020B0609020204030204" pitchFamily="49" charset="0"/>
              </a:rPr>
              <a:t> authorization is only possible for instance-based operations.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Operations that are excluded from instance authorization are CREATE and static actions. </a:t>
            </a:r>
          </a:p>
          <a:p>
            <a:br>
              <a:rPr lang="en-US" sz="1050" b="0" dirty="0">
                <a:solidFill>
                  <a:srgbClr val="CCCCCC"/>
                </a:solidFill>
                <a:effectLst/>
                <a:latin typeface="Consolas" panose="020B0609020204030204" pitchFamily="49" charset="0"/>
              </a:rPr>
            </a:br>
            <a:endParaRPr lang="en-US" sz="1050" b="0" dirty="0">
              <a:solidFill>
                <a:srgbClr val="CCCCCC"/>
              </a:solidFill>
              <a:effectLst/>
              <a:latin typeface="Consolas" panose="020B0609020204030204" pitchFamily="49" charset="0"/>
            </a:endParaRPr>
          </a:p>
          <a:p>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276830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F20DC-8280-9FC0-F227-8E1823E415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695029-7DDE-B4FA-D45F-51A5BDF55ED5}"/>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957CF5F-D06E-7B84-8A14-9947FF235D31}"/>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B0AA62C5-CA83-8604-2825-93FAB2C07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E96B634-591A-7DF0-181E-12F7690D308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34218247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5FAB-6D25-84D0-8307-75F75A9040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01908C-E383-3FE2-61FF-93358858A98E}"/>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5C79CC2-201B-1665-B6B0-F915C56C682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90C203E0-C156-76C4-1513-CB8B44C66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47F052F0-2FB6-9ECF-6735-3E608FBF2A63}"/>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33849472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9461</TotalTime>
  <Words>1462</Words>
  <Application>Microsoft Office PowerPoint</Application>
  <PresentationFormat>Custom</PresentationFormat>
  <Paragraphs>127</Paragraphs>
  <Slides>12</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72</vt:lpstr>
      <vt:lpstr>Arial</vt:lpstr>
      <vt:lpstr>Arial Black</vt:lpstr>
      <vt:lpstr>Calibri</vt:lpstr>
      <vt:lpstr>Cascadia Mono</vt:lpstr>
      <vt:lpstr>Consolas</vt:lpstr>
      <vt:lpstr>Cooper Black</vt:lpstr>
      <vt:lpstr>Segoe UI</vt:lpstr>
      <vt:lpstr>Segoe UI Black</vt:lpstr>
      <vt:lpstr>Office Theme</vt:lpstr>
      <vt:lpstr>1_Office Theme</vt:lpstr>
      <vt:lpstr>4_Office Theme</vt:lpstr>
      <vt:lpstr>SAP S/4HANA CDS, BTP Full Stack Training Day 10</vt:lpstr>
      <vt:lpstr>Day 10</vt:lpstr>
      <vt:lpstr>Augment</vt:lpstr>
      <vt:lpstr>Actions</vt:lpstr>
      <vt:lpstr>Feature Control</vt:lpstr>
      <vt:lpstr>Determination</vt:lpstr>
      <vt:lpstr>Authorization</vt:lpstr>
      <vt:lpstr>Title</vt:lpstr>
      <vt:lpstr>Title</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262</cp:revision>
  <dcterms:created xsi:type="dcterms:W3CDTF">2013-09-12T13:05:01Z</dcterms:created>
  <dcterms:modified xsi:type="dcterms:W3CDTF">2024-02-11T07:20:29Z</dcterms:modified>
</cp:coreProperties>
</file>