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1024" r:id="rId3"/>
    <p:sldId id="1032" r:id="rId4"/>
    <p:sldId id="1038" r:id="rId5"/>
    <p:sldId id="1039" r:id="rId6"/>
    <p:sldId id="1040" r:id="rId7"/>
    <p:sldId id="1049" r:id="rId8"/>
    <p:sldId id="1041" r:id="rId9"/>
    <p:sldId id="1042" r:id="rId10"/>
    <p:sldId id="1043" r:id="rId11"/>
    <p:sldId id="1045" r:id="rId12"/>
    <p:sldId id="1046" r:id="rId13"/>
    <p:sldId id="1048" r:id="rId14"/>
    <p:sldId id="1047" r:id="rId15"/>
    <p:sldId id="1044" r:id="rId16"/>
    <p:sldId id="1037" r:id="rId17"/>
    <p:sldId id="280" r:id="rId18"/>
    <p:sldId id="287"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5" autoAdjust="0"/>
    <p:restoredTop sz="95033" autoAdjust="0"/>
  </p:normalViewPr>
  <p:slideViewPr>
    <p:cSldViewPr>
      <p:cViewPr varScale="1">
        <p:scale>
          <a:sx n="110" d="100"/>
          <a:sy n="110" d="100"/>
        </p:scale>
        <p:origin x="620"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409103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430969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312896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1977788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587177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425951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21208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89110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426971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66352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789992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08008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634033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70898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2/22/2024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2/22/2024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2/22/2024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2/22/2024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hyperlink" Target="https://help.sap.com/docs/sap-btp-abap-environment?locale=en-U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raw.githubusercontent.com/abapGit/build/main/zabapgit_standalone.prog.aba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19</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2" name="Smiley Face 1">
            <a:extLst>
              <a:ext uri="{FF2B5EF4-FFF2-40B4-BE49-F238E27FC236}">
                <a16:creationId xmlns:a16="http://schemas.microsoft.com/office/drawing/2014/main" id="{6FE30112-18C0-74C4-C334-A2101DD5B7E1}"/>
              </a:ext>
            </a:extLst>
          </p:cNvPr>
          <p:cNvSpPr/>
          <p:nvPr/>
        </p:nvSpPr>
        <p:spPr>
          <a:xfrm>
            <a:off x="117748" y="476672"/>
            <a:ext cx="576064" cy="576064"/>
          </a:xfrm>
          <a:prstGeom prst="smileyFace">
            <a:avLst/>
          </a:prstGeom>
          <a:solidFill>
            <a:schemeClr val="tx2">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EE0077C-4A92-B1F1-E9C9-D988CA964D2C}"/>
              </a:ext>
            </a:extLst>
          </p:cNvPr>
          <p:cNvSpPr/>
          <p:nvPr/>
        </p:nvSpPr>
        <p:spPr>
          <a:xfrm>
            <a:off x="1485900"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App</a:t>
            </a:r>
          </a:p>
        </p:txBody>
      </p:sp>
      <p:sp>
        <p:nvSpPr>
          <p:cNvPr id="7" name="Rectangle 6">
            <a:extLst>
              <a:ext uri="{FF2B5EF4-FFF2-40B4-BE49-F238E27FC236}">
                <a16:creationId xmlns:a16="http://schemas.microsoft.com/office/drawing/2014/main" id="{783D8E49-DE3E-5956-FE3F-90E5867BA6B1}"/>
              </a:ext>
            </a:extLst>
          </p:cNvPr>
          <p:cNvSpPr/>
          <p:nvPr/>
        </p:nvSpPr>
        <p:spPr>
          <a:xfrm>
            <a:off x="3862164"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 </a:t>
            </a:r>
          </a:p>
        </p:txBody>
      </p:sp>
      <p:sp>
        <p:nvSpPr>
          <p:cNvPr id="8" name="Rectangle 7">
            <a:extLst>
              <a:ext uri="{FF2B5EF4-FFF2-40B4-BE49-F238E27FC236}">
                <a16:creationId xmlns:a16="http://schemas.microsoft.com/office/drawing/2014/main" id="{1D77C8B5-933A-95DB-6249-F5CD3528D918}"/>
              </a:ext>
            </a:extLst>
          </p:cNvPr>
          <p:cNvSpPr/>
          <p:nvPr/>
        </p:nvSpPr>
        <p:spPr>
          <a:xfrm>
            <a:off x="6266995"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RAP</a:t>
            </a:r>
          </a:p>
        </p:txBody>
      </p:sp>
      <p:sp>
        <p:nvSpPr>
          <p:cNvPr id="9" name="Rectangle 8">
            <a:extLst>
              <a:ext uri="{FF2B5EF4-FFF2-40B4-BE49-F238E27FC236}">
                <a16:creationId xmlns:a16="http://schemas.microsoft.com/office/drawing/2014/main" id="{6C907027-C7FB-EF72-A95D-DB78FEF59815}"/>
              </a:ext>
            </a:extLst>
          </p:cNvPr>
          <p:cNvSpPr/>
          <p:nvPr/>
        </p:nvSpPr>
        <p:spPr>
          <a:xfrm>
            <a:off x="8902724"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B-IMP</a:t>
            </a:r>
          </a:p>
        </p:txBody>
      </p:sp>
      <p:cxnSp>
        <p:nvCxnSpPr>
          <p:cNvPr id="10" name="Straight Connector 9">
            <a:extLst>
              <a:ext uri="{FF2B5EF4-FFF2-40B4-BE49-F238E27FC236}">
                <a16:creationId xmlns:a16="http://schemas.microsoft.com/office/drawing/2014/main" id="{DAECC59B-88F8-1A48-999D-B528EECDA148}"/>
              </a:ext>
            </a:extLst>
          </p:cNvPr>
          <p:cNvCxnSpPr>
            <a:stCxn id="6" idx="2"/>
          </p:cNvCxnSpPr>
          <p:nvPr/>
        </p:nvCxnSpPr>
        <p:spPr>
          <a:xfrm>
            <a:off x="2313992"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3EB0DB-BC0B-16D5-BFE7-AB8DCDEDF592}"/>
              </a:ext>
            </a:extLst>
          </p:cNvPr>
          <p:cNvCxnSpPr/>
          <p:nvPr/>
        </p:nvCxnSpPr>
        <p:spPr>
          <a:xfrm>
            <a:off x="4706159"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2A9F9D-A424-907D-D465-E9827D9AB9CB}"/>
              </a:ext>
            </a:extLst>
          </p:cNvPr>
          <p:cNvCxnSpPr/>
          <p:nvPr/>
        </p:nvCxnSpPr>
        <p:spPr>
          <a:xfrm>
            <a:off x="40578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BCEE102-7AFD-88DE-7357-5E00D02CF717}"/>
              </a:ext>
            </a:extLst>
          </p:cNvPr>
          <p:cNvCxnSpPr/>
          <p:nvPr/>
        </p:nvCxnSpPr>
        <p:spPr>
          <a:xfrm>
            <a:off x="711099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E29366-3AB3-66C8-1F88-7E2F46145265}"/>
              </a:ext>
            </a:extLst>
          </p:cNvPr>
          <p:cNvCxnSpPr/>
          <p:nvPr/>
        </p:nvCxnSpPr>
        <p:spPr>
          <a:xfrm>
            <a:off x="9730816"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3639107-AFC7-3B76-3EDC-9FF7D565E1A7}"/>
              </a:ext>
            </a:extLst>
          </p:cNvPr>
          <p:cNvCxnSpPr/>
          <p:nvPr/>
        </p:nvCxnSpPr>
        <p:spPr>
          <a:xfrm>
            <a:off x="405780" y="1484784"/>
            <a:ext cx="1908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30A77B1-190E-FE14-F70A-ED325AC6713A}"/>
              </a:ext>
            </a:extLst>
          </p:cNvPr>
          <p:cNvSpPr/>
          <p:nvPr/>
        </p:nvSpPr>
        <p:spPr>
          <a:xfrm>
            <a:off x="2313992" y="1484783"/>
            <a:ext cx="85913" cy="49829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A77A70A-4447-9868-62E2-5F7F9AA45E81}"/>
              </a:ext>
            </a:extLst>
          </p:cNvPr>
          <p:cNvCxnSpPr/>
          <p:nvPr/>
        </p:nvCxnSpPr>
        <p:spPr>
          <a:xfrm>
            <a:off x="2359711" y="1916833"/>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B456CCB-5179-5FBD-7548-962CA0419F7F}"/>
              </a:ext>
            </a:extLst>
          </p:cNvPr>
          <p:cNvSpPr/>
          <p:nvPr/>
        </p:nvSpPr>
        <p:spPr>
          <a:xfrm>
            <a:off x="4715527" y="1916832"/>
            <a:ext cx="45719" cy="44068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16EDD5A-3BE8-ACAE-50AD-8C808D068942}"/>
              </a:ext>
            </a:extLst>
          </p:cNvPr>
          <p:cNvSpPr/>
          <p:nvPr/>
        </p:nvSpPr>
        <p:spPr>
          <a:xfrm>
            <a:off x="7110969" y="2204863"/>
            <a:ext cx="45719" cy="4104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84513E00-907E-6585-67A4-8FC3A27B428C}"/>
              </a:ext>
            </a:extLst>
          </p:cNvPr>
          <p:cNvCxnSpPr/>
          <p:nvPr/>
        </p:nvCxnSpPr>
        <p:spPr>
          <a:xfrm>
            <a:off x="4770613" y="2276872"/>
            <a:ext cx="2324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7707819-6A45-60B7-8027-2CF987E6A80C}"/>
              </a:ext>
            </a:extLst>
          </p:cNvPr>
          <p:cNvCxnSpPr>
            <a:cxnSpLocks/>
          </p:cNvCxnSpPr>
          <p:nvPr/>
        </p:nvCxnSpPr>
        <p:spPr>
          <a:xfrm>
            <a:off x="7156688" y="2528900"/>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58D5BFC-62E5-7846-65C9-67DADB5D993A}"/>
              </a:ext>
            </a:extLst>
          </p:cNvPr>
          <p:cNvSpPr/>
          <p:nvPr/>
        </p:nvSpPr>
        <p:spPr>
          <a:xfrm>
            <a:off x="9736066" y="2539707"/>
            <a:ext cx="53173" cy="2617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006C9E1-9920-5A5D-31C1-B370ADC496C9}"/>
              </a:ext>
            </a:extLst>
          </p:cNvPr>
          <p:cNvSpPr txBox="1"/>
          <p:nvPr/>
        </p:nvSpPr>
        <p:spPr>
          <a:xfrm>
            <a:off x="2697227" y="1614411"/>
            <a:ext cx="1378684" cy="369332"/>
          </a:xfrm>
          <a:prstGeom prst="rect">
            <a:avLst/>
          </a:prstGeom>
          <a:noFill/>
        </p:spPr>
        <p:txBody>
          <a:bodyPr wrap="square" rtlCol="0">
            <a:spAutoFit/>
          </a:bodyPr>
          <a:lstStyle/>
          <a:p>
            <a:r>
              <a:rPr lang="en-US" sz="1800" b="1" i="1" dirty="0"/>
              <a:t>post</a:t>
            </a:r>
          </a:p>
        </p:txBody>
      </p:sp>
      <p:sp>
        <p:nvSpPr>
          <p:cNvPr id="25" name="TextBox 24">
            <a:extLst>
              <a:ext uri="{FF2B5EF4-FFF2-40B4-BE49-F238E27FC236}">
                <a16:creationId xmlns:a16="http://schemas.microsoft.com/office/drawing/2014/main" id="{A92DC7E6-E3C3-1C7C-2841-F5E41162A807}"/>
              </a:ext>
            </a:extLst>
          </p:cNvPr>
          <p:cNvSpPr txBox="1"/>
          <p:nvPr/>
        </p:nvSpPr>
        <p:spPr>
          <a:xfrm>
            <a:off x="5502708" y="1916833"/>
            <a:ext cx="1378684" cy="369332"/>
          </a:xfrm>
          <a:prstGeom prst="rect">
            <a:avLst/>
          </a:prstGeom>
          <a:noFill/>
        </p:spPr>
        <p:txBody>
          <a:bodyPr wrap="square" rtlCol="0">
            <a:spAutoFit/>
          </a:bodyPr>
          <a:lstStyle/>
          <a:p>
            <a:r>
              <a:rPr lang="en-US" sz="1800" b="1" i="1" dirty="0"/>
              <a:t>Create</a:t>
            </a:r>
          </a:p>
        </p:txBody>
      </p:sp>
      <p:sp>
        <p:nvSpPr>
          <p:cNvPr id="26" name="TextBox 25">
            <a:extLst>
              <a:ext uri="{FF2B5EF4-FFF2-40B4-BE49-F238E27FC236}">
                <a16:creationId xmlns:a16="http://schemas.microsoft.com/office/drawing/2014/main" id="{AA6DB8D2-58DF-9703-14B6-6CBC092BB168}"/>
              </a:ext>
            </a:extLst>
          </p:cNvPr>
          <p:cNvSpPr txBox="1"/>
          <p:nvPr/>
        </p:nvSpPr>
        <p:spPr>
          <a:xfrm>
            <a:off x="7161936" y="2187172"/>
            <a:ext cx="3008585" cy="646331"/>
          </a:xfrm>
          <a:prstGeom prst="rect">
            <a:avLst/>
          </a:prstGeom>
          <a:noFill/>
        </p:spPr>
        <p:txBody>
          <a:bodyPr wrap="square" rtlCol="0">
            <a:spAutoFit/>
          </a:bodyPr>
          <a:lstStyle/>
          <a:p>
            <a:r>
              <a:rPr lang="en-US" sz="1800" b="1" i="1" dirty="0"/>
              <a:t>Create IMPORT</a:t>
            </a:r>
          </a:p>
          <a:p>
            <a:r>
              <a:rPr lang="en-US" sz="1800" b="1" i="1" dirty="0">
                <a:solidFill>
                  <a:srgbClr val="FFC000"/>
                </a:solidFill>
              </a:rPr>
              <a:t>Entities (%</a:t>
            </a:r>
            <a:r>
              <a:rPr lang="en-US" sz="1800" b="1" i="1" dirty="0" err="1">
                <a:solidFill>
                  <a:srgbClr val="FFC000"/>
                </a:solidFill>
              </a:rPr>
              <a:t>cid</a:t>
            </a:r>
            <a:r>
              <a:rPr lang="en-US" sz="1800" b="1" i="1" dirty="0">
                <a:solidFill>
                  <a:srgbClr val="FFC000"/>
                </a:solidFill>
              </a:rPr>
              <a:t>)</a:t>
            </a:r>
          </a:p>
        </p:txBody>
      </p:sp>
      <p:sp>
        <p:nvSpPr>
          <p:cNvPr id="27" name="Rectangle 26">
            <a:extLst>
              <a:ext uri="{FF2B5EF4-FFF2-40B4-BE49-F238E27FC236}">
                <a16:creationId xmlns:a16="http://schemas.microsoft.com/office/drawing/2014/main" id="{1C18315F-9897-82ED-9205-6ECED679630F}"/>
              </a:ext>
            </a:extLst>
          </p:cNvPr>
          <p:cNvSpPr/>
          <p:nvPr/>
        </p:nvSpPr>
        <p:spPr>
          <a:xfrm>
            <a:off x="10830690" y="462283"/>
            <a:ext cx="1304958"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Legacy Code</a:t>
            </a:r>
          </a:p>
        </p:txBody>
      </p:sp>
      <p:cxnSp>
        <p:nvCxnSpPr>
          <p:cNvPr id="28" name="Straight Connector 27">
            <a:extLst>
              <a:ext uri="{FF2B5EF4-FFF2-40B4-BE49-F238E27FC236}">
                <a16:creationId xmlns:a16="http://schemas.microsoft.com/office/drawing/2014/main" id="{41E24867-8E32-CDD6-6CE5-F1D559CA0F20}"/>
              </a:ext>
            </a:extLst>
          </p:cNvPr>
          <p:cNvCxnSpPr/>
          <p:nvPr/>
        </p:nvCxnSpPr>
        <p:spPr>
          <a:xfrm>
            <a:off x="11756777"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5A502B1-2780-33DC-3BDF-8D7A9976BB12}"/>
              </a:ext>
            </a:extLst>
          </p:cNvPr>
          <p:cNvCxnSpPr>
            <a:cxnSpLocks/>
          </p:cNvCxnSpPr>
          <p:nvPr/>
        </p:nvCxnSpPr>
        <p:spPr>
          <a:xfrm>
            <a:off x="9708775" y="2928942"/>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F011753-1059-729D-48F4-BB1031551524}"/>
              </a:ext>
            </a:extLst>
          </p:cNvPr>
          <p:cNvSpPr txBox="1"/>
          <p:nvPr/>
        </p:nvSpPr>
        <p:spPr>
          <a:xfrm>
            <a:off x="10102797" y="2559610"/>
            <a:ext cx="1378684" cy="369332"/>
          </a:xfrm>
          <a:prstGeom prst="rect">
            <a:avLst/>
          </a:prstGeom>
          <a:noFill/>
        </p:spPr>
        <p:txBody>
          <a:bodyPr wrap="square" rtlCol="0">
            <a:spAutoFit/>
          </a:bodyPr>
          <a:lstStyle/>
          <a:p>
            <a:r>
              <a:rPr lang="en-US" sz="1800" b="1" i="1" dirty="0"/>
              <a:t>Write to TB</a:t>
            </a:r>
          </a:p>
        </p:txBody>
      </p:sp>
      <p:sp>
        <p:nvSpPr>
          <p:cNvPr id="31" name="Rectangle 30">
            <a:extLst>
              <a:ext uri="{FF2B5EF4-FFF2-40B4-BE49-F238E27FC236}">
                <a16:creationId xmlns:a16="http://schemas.microsoft.com/office/drawing/2014/main" id="{5E54B621-E681-C20C-2810-4F1A783240C5}"/>
              </a:ext>
            </a:extLst>
          </p:cNvPr>
          <p:cNvSpPr/>
          <p:nvPr/>
        </p:nvSpPr>
        <p:spPr>
          <a:xfrm>
            <a:off x="11755958" y="2914553"/>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E7428FC-FCC7-BD2F-65E7-BAA86F11FFC9}"/>
              </a:ext>
            </a:extLst>
          </p:cNvPr>
          <p:cNvCxnSpPr>
            <a:cxnSpLocks/>
            <a:stCxn id="31" idx="2"/>
          </p:cNvCxnSpPr>
          <p:nvPr/>
        </p:nvCxnSpPr>
        <p:spPr>
          <a:xfrm flipH="1">
            <a:off x="9708775" y="3490617"/>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D82A817-902E-4770-2296-317520CC4B49}"/>
              </a:ext>
            </a:extLst>
          </p:cNvPr>
          <p:cNvCxnSpPr/>
          <p:nvPr/>
        </p:nvCxnSpPr>
        <p:spPr>
          <a:xfrm flipH="1">
            <a:off x="7156688" y="3717032"/>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02DC7EB-03B3-AFE2-14AC-034A82A81225}"/>
              </a:ext>
            </a:extLst>
          </p:cNvPr>
          <p:cNvCxnSpPr/>
          <p:nvPr/>
        </p:nvCxnSpPr>
        <p:spPr>
          <a:xfrm>
            <a:off x="7156688" y="4005065"/>
            <a:ext cx="2552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FD1D96B-CAE9-5BFC-8421-833EBEAAE8BC}"/>
              </a:ext>
            </a:extLst>
          </p:cNvPr>
          <p:cNvCxnSpPr>
            <a:cxnSpLocks/>
          </p:cNvCxnSpPr>
          <p:nvPr/>
        </p:nvCxnSpPr>
        <p:spPr>
          <a:xfrm>
            <a:off x="9776513" y="4229084"/>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F22CED2-3D40-834A-0B05-B0EF4ACB663B}"/>
              </a:ext>
            </a:extLst>
          </p:cNvPr>
          <p:cNvSpPr txBox="1"/>
          <p:nvPr/>
        </p:nvSpPr>
        <p:spPr>
          <a:xfrm>
            <a:off x="10170535" y="3859752"/>
            <a:ext cx="1378684" cy="369332"/>
          </a:xfrm>
          <a:prstGeom prst="rect">
            <a:avLst/>
          </a:prstGeom>
          <a:noFill/>
        </p:spPr>
        <p:txBody>
          <a:bodyPr wrap="square" rtlCol="0">
            <a:spAutoFit/>
          </a:bodyPr>
          <a:lstStyle/>
          <a:p>
            <a:r>
              <a:rPr lang="en-US" sz="1800" b="1" i="1" dirty="0"/>
              <a:t>Save to DB</a:t>
            </a:r>
          </a:p>
        </p:txBody>
      </p:sp>
      <p:sp>
        <p:nvSpPr>
          <p:cNvPr id="37" name="Rectangle 36">
            <a:extLst>
              <a:ext uri="{FF2B5EF4-FFF2-40B4-BE49-F238E27FC236}">
                <a16:creationId xmlns:a16="http://schemas.microsoft.com/office/drawing/2014/main" id="{3EBA7878-5B11-7883-376B-1DE72705E3A7}"/>
              </a:ext>
            </a:extLst>
          </p:cNvPr>
          <p:cNvSpPr/>
          <p:nvPr/>
        </p:nvSpPr>
        <p:spPr>
          <a:xfrm>
            <a:off x="11755958" y="4216006"/>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4C23DC9C-874F-ECA9-F556-79F466C20BF4}"/>
              </a:ext>
            </a:extLst>
          </p:cNvPr>
          <p:cNvCxnSpPr>
            <a:cxnSpLocks/>
            <a:stCxn id="37" idx="2"/>
          </p:cNvCxnSpPr>
          <p:nvPr/>
        </p:nvCxnSpPr>
        <p:spPr>
          <a:xfrm flipH="1">
            <a:off x="9708775" y="4792070"/>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227E114-CF79-B5FE-2AD8-47B8A4813B8F}"/>
              </a:ext>
            </a:extLst>
          </p:cNvPr>
          <p:cNvSpPr txBox="1"/>
          <p:nvPr/>
        </p:nvSpPr>
        <p:spPr>
          <a:xfrm>
            <a:off x="8080351" y="3697997"/>
            <a:ext cx="1378684" cy="369332"/>
          </a:xfrm>
          <a:prstGeom prst="rect">
            <a:avLst/>
          </a:prstGeom>
          <a:noFill/>
        </p:spPr>
        <p:txBody>
          <a:bodyPr wrap="square" rtlCol="0">
            <a:spAutoFit/>
          </a:bodyPr>
          <a:lstStyle/>
          <a:p>
            <a:r>
              <a:rPr lang="en-US" sz="1800" b="1" i="1" dirty="0"/>
              <a:t>save</a:t>
            </a:r>
          </a:p>
        </p:txBody>
      </p:sp>
      <p:cxnSp>
        <p:nvCxnSpPr>
          <p:cNvPr id="40" name="Straight Arrow Connector 39">
            <a:extLst>
              <a:ext uri="{FF2B5EF4-FFF2-40B4-BE49-F238E27FC236}">
                <a16:creationId xmlns:a16="http://schemas.microsoft.com/office/drawing/2014/main" id="{A5B57A0C-D582-C558-D0DB-FD8BA14C18B7}"/>
              </a:ext>
            </a:extLst>
          </p:cNvPr>
          <p:cNvCxnSpPr/>
          <p:nvPr/>
        </p:nvCxnSpPr>
        <p:spPr>
          <a:xfrm flipH="1">
            <a:off x="7133828" y="5013176"/>
            <a:ext cx="2628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FDEBBCC-D2CB-EF59-C67F-D7262A9BD15B}"/>
              </a:ext>
            </a:extLst>
          </p:cNvPr>
          <p:cNvSpPr txBox="1"/>
          <p:nvPr/>
        </p:nvSpPr>
        <p:spPr>
          <a:xfrm>
            <a:off x="8004173" y="4972520"/>
            <a:ext cx="1378684" cy="369332"/>
          </a:xfrm>
          <a:prstGeom prst="rect">
            <a:avLst/>
          </a:prstGeom>
          <a:noFill/>
        </p:spPr>
        <p:txBody>
          <a:bodyPr wrap="square" rtlCol="0">
            <a:spAutoFit/>
          </a:bodyPr>
          <a:lstStyle/>
          <a:p>
            <a:r>
              <a:rPr lang="en-US" sz="1800" b="1" i="1" dirty="0"/>
              <a:t>cleanup</a:t>
            </a:r>
          </a:p>
        </p:txBody>
      </p:sp>
      <p:cxnSp>
        <p:nvCxnSpPr>
          <p:cNvPr id="42" name="Straight Arrow Connector 41">
            <a:extLst>
              <a:ext uri="{FF2B5EF4-FFF2-40B4-BE49-F238E27FC236}">
                <a16:creationId xmlns:a16="http://schemas.microsoft.com/office/drawing/2014/main" id="{2A1A33E5-BE61-117E-B60D-289F196EAB5E}"/>
              </a:ext>
            </a:extLst>
          </p:cNvPr>
          <p:cNvCxnSpPr/>
          <p:nvPr/>
        </p:nvCxnSpPr>
        <p:spPr>
          <a:xfrm>
            <a:off x="7172570" y="5373216"/>
            <a:ext cx="256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112C9AD-BDA0-B868-04DA-97EFCC017CCF}"/>
              </a:ext>
            </a:extLst>
          </p:cNvPr>
          <p:cNvSpPr/>
          <p:nvPr/>
        </p:nvSpPr>
        <p:spPr>
          <a:xfrm>
            <a:off x="9736067" y="5388877"/>
            <a:ext cx="53172" cy="517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AA456F4B-6D58-D5CF-C75C-40969C4D7B4F}"/>
              </a:ext>
            </a:extLst>
          </p:cNvPr>
          <p:cNvCxnSpPr>
            <a:stCxn id="43" idx="2"/>
          </p:cNvCxnSpPr>
          <p:nvPr/>
        </p:nvCxnSpPr>
        <p:spPr>
          <a:xfrm flipH="1">
            <a:off x="7156688" y="5906393"/>
            <a:ext cx="2605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780F299-9DA2-2AFB-8DDF-808970F9606D}"/>
              </a:ext>
            </a:extLst>
          </p:cNvPr>
          <p:cNvCxnSpPr>
            <a:stCxn id="20" idx="2"/>
          </p:cNvCxnSpPr>
          <p:nvPr/>
        </p:nvCxnSpPr>
        <p:spPr>
          <a:xfrm flipH="1">
            <a:off x="4761246" y="6309318"/>
            <a:ext cx="2372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D62B10-CFA9-9698-CDEE-FCA34904E344}"/>
              </a:ext>
            </a:extLst>
          </p:cNvPr>
          <p:cNvCxnSpPr/>
          <p:nvPr/>
        </p:nvCxnSpPr>
        <p:spPr>
          <a:xfrm flipH="1">
            <a:off x="2359711" y="6597352"/>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lowchart: Decision 46">
            <a:extLst>
              <a:ext uri="{FF2B5EF4-FFF2-40B4-BE49-F238E27FC236}">
                <a16:creationId xmlns:a16="http://schemas.microsoft.com/office/drawing/2014/main" id="{89A5DD1A-07A9-C28D-80A1-A68F5FBBEF51}"/>
              </a:ext>
            </a:extLst>
          </p:cNvPr>
          <p:cNvSpPr/>
          <p:nvPr/>
        </p:nvSpPr>
        <p:spPr>
          <a:xfrm>
            <a:off x="6166420" y="3490617"/>
            <a:ext cx="1006150" cy="452184"/>
          </a:xfrm>
          <a:prstGeom prst="flowChartDecis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41BE8E2-A870-D054-48D3-431C238DAC61}"/>
              </a:ext>
            </a:extLst>
          </p:cNvPr>
          <p:cNvSpPr txBox="1"/>
          <p:nvPr/>
        </p:nvSpPr>
        <p:spPr>
          <a:xfrm>
            <a:off x="7939083" y="3393345"/>
            <a:ext cx="1274101" cy="338554"/>
          </a:xfrm>
          <a:prstGeom prst="rect">
            <a:avLst/>
          </a:prstGeom>
          <a:noFill/>
        </p:spPr>
        <p:txBody>
          <a:bodyPr wrap="square" rtlCol="0">
            <a:spAutoFit/>
          </a:bodyPr>
          <a:lstStyle/>
          <a:p>
            <a:r>
              <a:rPr lang="en-US" sz="1600" dirty="0"/>
              <a:t>messages</a:t>
            </a:r>
          </a:p>
        </p:txBody>
      </p:sp>
      <p:cxnSp>
        <p:nvCxnSpPr>
          <p:cNvPr id="49" name="Straight Arrow Connector 48">
            <a:extLst>
              <a:ext uri="{FF2B5EF4-FFF2-40B4-BE49-F238E27FC236}">
                <a16:creationId xmlns:a16="http://schemas.microsoft.com/office/drawing/2014/main" id="{D01B1DE7-7672-8B72-B2CD-C0FA9E036664}"/>
              </a:ext>
            </a:extLst>
          </p:cNvPr>
          <p:cNvCxnSpPr>
            <a:stCxn id="47" idx="1"/>
          </p:cNvCxnSpPr>
          <p:nvPr/>
        </p:nvCxnSpPr>
        <p:spPr>
          <a:xfrm flipH="1" flipV="1">
            <a:off x="405780" y="3697997"/>
            <a:ext cx="5760640"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4BCDA41D-F61A-B503-40C1-074041E8BB92}"/>
              </a:ext>
            </a:extLst>
          </p:cNvPr>
          <p:cNvCxnSpPr>
            <a:stCxn id="47" idx="2"/>
          </p:cNvCxnSpPr>
          <p:nvPr/>
        </p:nvCxnSpPr>
        <p:spPr>
          <a:xfrm rot="16200000" flipH="1">
            <a:off x="6870131" y="3742164"/>
            <a:ext cx="62264" cy="4635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CA19B3F-245D-BE05-66BF-EEADD2805680}"/>
              </a:ext>
            </a:extLst>
          </p:cNvPr>
          <p:cNvSpPr/>
          <p:nvPr/>
        </p:nvSpPr>
        <p:spPr>
          <a:xfrm>
            <a:off x="1546866" y="1774329"/>
            <a:ext cx="853038" cy="6995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Agency customer id</a:t>
            </a:r>
          </a:p>
          <a:p>
            <a:pPr algn="ctr"/>
            <a:r>
              <a:rPr lang="en-US" sz="1000" dirty="0">
                <a:solidFill>
                  <a:schemeClr val="tx1"/>
                </a:solidFill>
              </a:rPr>
              <a:t>Start date</a:t>
            </a:r>
          </a:p>
          <a:p>
            <a:pPr algn="ctr"/>
            <a:r>
              <a:rPr lang="en-US" sz="1000" dirty="0">
                <a:solidFill>
                  <a:schemeClr val="tx1"/>
                </a:solidFill>
              </a:rPr>
              <a:t>End date</a:t>
            </a:r>
          </a:p>
        </p:txBody>
      </p:sp>
    </p:spTree>
    <p:extLst>
      <p:ext uri="{BB962C8B-B14F-4D97-AF65-F5344CB8AC3E}">
        <p14:creationId xmlns:p14="http://schemas.microsoft.com/office/powerpoint/2010/main" val="6416121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ABAP on Cloud</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4770537"/>
          </a:xfrm>
          <a:prstGeom prst="rect">
            <a:avLst/>
          </a:prstGeom>
          <a:noFill/>
        </p:spPr>
        <p:txBody>
          <a:bodyPr wrap="square" rtlCol="0">
            <a:spAutoFit/>
          </a:bodyPr>
          <a:lstStyle/>
          <a:p>
            <a:r>
              <a:rPr lang="en-IN" sz="1600" dirty="0"/>
              <a:t>ABAP on cloud is an ABAP environment running on SAP BTP on top of AWS infrastructure. It is a shared ABAP system in trial mode.</a:t>
            </a:r>
          </a:p>
          <a:p>
            <a:endParaRPr lang="en-IN" sz="1600" dirty="0"/>
          </a:p>
          <a:p>
            <a:pPr marL="285750" indent="-285750">
              <a:buFont typeface="Arial" panose="020B0604020202020204" pitchFamily="34" charset="0"/>
              <a:buChar char="•"/>
            </a:pPr>
            <a:r>
              <a:rPr lang="en-IN" sz="1600" dirty="0"/>
              <a:t>Since it’s a shared system with other </a:t>
            </a:r>
            <a:r>
              <a:rPr lang="en-IN" sz="1600" dirty="0" err="1"/>
              <a:t>abap</a:t>
            </a:r>
            <a:r>
              <a:rPr lang="en-IN" sz="1600" dirty="0"/>
              <a:t> trial users, we will see all the packages of other users as well.</a:t>
            </a:r>
          </a:p>
          <a:p>
            <a:pPr marL="285750" indent="-285750">
              <a:buFont typeface="Arial" panose="020B0604020202020204" pitchFamily="34" charset="0"/>
              <a:buChar char="•"/>
            </a:pPr>
            <a:r>
              <a:rPr lang="en-IN" sz="1600" dirty="0"/>
              <a:t>With ABAP on Cloud, NO ONE EVER-EVER access SAPGUI, No </a:t>
            </a:r>
            <a:r>
              <a:rPr lang="en-IN" sz="1600" dirty="0" err="1"/>
              <a:t>tcodes</a:t>
            </a:r>
            <a:r>
              <a:rPr lang="en-IN" sz="1600" dirty="0"/>
              <a:t> are allowed with GUI. In fact, you cant event use SAPGUI to connect to ABAP on Cloud system</a:t>
            </a:r>
          </a:p>
          <a:p>
            <a:pPr marL="285750" indent="-285750">
              <a:buFont typeface="Arial" panose="020B0604020202020204" pitchFamily="34" charset="0"/>
              <a:buChar char="•"/>
            </a:pPr>
            <a:r>
              <a:rPr lang="en-IN" sz="1600" dirty="0"/>
              <a:t>We don’t have control to install notes, patches, and upgrade</a:t>
            </a:r>
          </a:p>
          <a:p>
            <a:pPr marL="285750" indent="-285750">
              <a:buFont typeface="Arial" panose="020B0604020202020204" pitchFamily="34" charset="0"/>
              <a:buChar char="•"/>
            </a:pPr>
            <a:r>
              <a:rPr lang="en-IN" sz="1600" dirty="0"/>
              <a:t>No access to SPRO (customizing) is allowed in the cloud</a:t>
            </a:r>
          </a:p>
          <a:p>
            <a:pPr marL="285750" indent="-285750">
              <a:buFont typeface="Arial" panose="020B0604020202020204" pitchFamily="34" charset="0"/>
              <a:buChar char="•"/>
            </a:pPr>
            <a:r>
              <a:rPr lang="en-IN" sz="1600" dirty="0"/>
              <a:t>ABAP on Cloud is just </a:t>
            </a:r>
            <a:r>
              <a:rPr lang="en-IN" sz="1600" dirty="0" err="1"/>
              <a:t>abap</a:t>
            </a:r>
            <a:r>
              <a:rPr lang="en-IN" sz="1600" dirty="0"/>
              <a:t> environment, its not a SAP Solution (like s/4hana or </a:t>
            </a:r>
            <a:r>
              <a:rPr lang="en-IN" sz="1600" dirty="0" err="1"/>
              <a:t>ecc</a:t>
            </a:r>
            <a:r>
              <a:rPr lang="en-IN" sz="1600" dirty="0"/>
              <a:t>), so you will never find standard sap tables like MARA, VBAK, ACDOCA, MATDOC etc.</a:t>
            </a:r>
          </a:p>
          <a:p>
            <a:pPr marL="285750" indent="-285750">
              <a:buFont typeface="Arial" panose="020B0604020202020204" pitchFamily="34" charset="0"/>
              <a:buChar char="•"/>
            </a:pPr>
            <a:r>
              <a:rPr lang="en-IN" sz="1600" dirty="0"/>
              <a:t>You are only allowed to use DDIC objects which are marked </a:t>
            </a:r>
            <a:r>
              <a:rPr lang="en-IN" sz="1600" b="1" dirty="0"/>
              <a:t>released</a:t>
            </a:r>
          </a:p>
          <a:p>
            <a:pPr marL="285750" indent="-285750">
              <a:buFont typeface="Arial" panose="020B0604020202020204" pitchFamily="34" charset="0"/>
              <a:buChar char="•"/>
            </a:pPr>
            <a:r>
              <a:rPr lang="en-IN" sz="1600" dirty="0"/>
              <a:t>We cannot create everything like what we do in a on-premise system e.g. forms, workflow, scripts, dialog prog.</a:t>
            </a:r>
          </a:p>
          <a:p>
            <a:pPr marL="285750" indent="-285750">
              <a:buFont typeface="Arial" panose="020B0604020202020204" pitchFamily="34" charset="0"/>
              <a:buChar char="•"/>
            </a:pPr>
            <a:r>
              <a:rPr lang="en-IN" sz="1600" dirty="0"/>
              <a:t>We cannot create ABAP programs in the </a:t>
            </a:r>
            <a:r>
              <a:rPr lang="en-IN" sz="1600" dirty="0" err="1"/>
              <a:t>AoC</a:t>
            </a:r>
            <a:r>
              <a:rPr lang="en-IN" sz="1600" dirty="0"/>
              <a:t> system, all code will be in-form of classes.</a:t>
            </a:r>
          </a:p>
          <a:p>
            <a:pPr marL="285750" indent="-285750">
              <a:buFont typeface="Arial" panose="020B0604020202020204" pitchFamily="34" charset="0"/>
              <a:buChar char="•"/>
            </a:pPr>
            <a:r>
              <a:rPr lang="en-IN" sz="1600" dirty="0"/>
              <a:t>The </a:t>
            </a:r>
            <a:r>
              <a:rPr lang="en-IN" sz="1600" dirty="0" err="1"/>
              <a:t>AoC</a:t>
            </a:r>
            <a:r>
              <a:rPr lang="en-IN" sz="1600" dirty="0"/>
              <a:t> only allows whitelisted ABAP statements, no other </a:t>
            </a:r>
            <a:r>
              <a:rPr lang="en-IN" sz="1600" dirty="0" err="1"/>
              <a:t>abap</a:t>
            </a:r>
            <a:r>
              <a:rPr lang="en-IN" sz="1600" dirty="0"/>
              <a:t> statements can be used freely e.g. write.</a:t>
            </a:r>
          </a:p>
          <a:p>
            <a:r>
              <a:rPr lang="en-IN" sz="1600" dirty="0">
                <a:hlinkClick r:id="rId4"/>
              </a:rPr>
              <a:t>https://help.sap.com/docs/sap-btp-abap-environment?locale=en-US</a:t>
            </a:r>
            <a:endParaRPr lang="en-IN" sz="1600" dirty="0"/>
          </a:p>
          <a:p>
            <a:pPr marL="285750" indent="-285750">
              <a:buFont typeface="Arial" panose="020B0604020202020204" pitchFamily="34" charset="0"/>
              <a:buChar char="•"/>
            </a:pPr>
            <a:r>
              <a:rPr lang="en-IN" sz="1600" dirty="0"/>
              <a:t>You can create your packages under a standard package ZLOCAL</a:t>
            </a:r>
          </a:p>
          <a:p>
            <a:pPr marL="285750" indent="-285750">
              <a:buFont typeface="Arial" panose="020B0604020202020204" pitchFamily="34" charset="0"/>
              <a:buChar char="•"/>
            </a:pPr>
            <a:r>
              <a:rPr lang="en-IN" sz="1600" dirty="0"/>
              <a:t>The preferred programming model to develop applications is RAP – Restful Application Programming model</a:t>
            </a:r>
          </a:p>
          <a:p>
            <a:pPr marL="285750" indent="-285750">
              <a:buFont typeface="Arial" panose="020B0604020202020204" pitchFamily="34" charset="0"/>
              <a:buChar char="•"/>
            </a:pPr>
            <a:r>
              <a:rPr lang="en-IN" sz="1600" dirty="0"/>
              <a:t>ABAP in Cloud has a code name called “steampunk”</a:t>
            </a:r>
          </a:p>
          <a:p>
            <a:pPr marL="285750" indent="-285750">
              <a:buFont typeface="Arial" panose="020B0604020202020204" pitchFamily="34" charset="0"/>
              <a:buChar char="•"/>
            </a:pPr>
            <a:endParaRPr lang="en-IN" sz="1600" dirty="0"/>
          </a:p>
        </p:txBody>
      </p:sp>
      <p:pic>
        <p:nvPicPr>
          <p:cNvPr id="2050" name="Picture 2" descr="ABAP Development in a Cloudy World - SAP Community">
            <a:extLst>
              <a:ext uri="{FF2B5EF4-FFF2-40B4-BE49-F238E27FC236}">
                <a16:creationId xmlns:a16="http://schemas.microsoft.com/office/drawing/2014/main" id="{66C243DB-77CC-699C-281D-06DDF9B7C7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0596" y="5077644"/>
            <a:ext cx="2618657" cy="145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5669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ABAP git</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3416320"/>
          </a:xfrm>
          <a:prstGeom prst="rect">
            <a:avLst/>
          </a:prstGeom>
          <a:noFill/>
        </p:spPr>
        <p:txBody>
          <a:bodyPr wrap="square" rtlCol="0">
            <a:spAutoFit/>
          </a:bodyPr>
          <a:lstStyle/>
          <a:p>
            <a:pPr algn="l"/>
            <a:r>
              <a:rPr lang="en-US" sz="1800" dirty="0" err="1"/>
              <a:t>abapGit</a:t>
            </a:r>
            <a:r>
              <a:rPr lang="en-US" sz="1800" dirty="0"/>
              <a:t> is a git client for ABAP developed in ABAP. It requires ABAP version 702 SP 8 or higher.</a:t>
            </a:r>
          </a:p>
          <a:p>
            <a:pPr algn="l"/>
            <a:r>
              <a:rPr lang="en-US" sz="1800" dirty="0"/>
              <a:t>Latest build: </a:t>
            </a:r>
            <a:r>
              <a:rPr lang="en-US" sz="1800" dirty="0" err="1">
                <a:solidFill>
                  <a:srgbClr val="0070C0"/>
                </a:solidFill>
                <a:hlinkClick r:id="rId4">
                  <a:extLst>
                    <a:ext uri="{A12FA001-AC4F-418D-AE19-62706E023703}">
                      <ahyp:hlinkClr xmlns:ahyp="http://schemas.microsoft.com/office/drawing/2018/hyperlinkcolor" val="tx"/>
                    </a:ext>
                  </a:extLst>
                </a:hlinkClick>
              </a:rPr>
              <a:t>zabapgit_standalone.prog.abap</a:t>
            </a:r>
            <a:endParaRPr lang="en-US" sz="1800" dirty="0">
              <a:solidFill>
                <a:srgbClr val="0070C0"/>
              </a:solidFill>
            </a:endParaRPr>
          </a:p>
          <a:p>
            <a:pPr algn="l"/>
            <a:endParaRPr lang="en-US" sz="1800" dirty="0"/>
          </a:p>
          <a:p>
            <a:pPr algn="l"/>
            <a:r>
              <a:rPr lang="en-US" sz="1800" dirty="0" err="1"/>
              <a:t>abapGit</a:t>
            </a:r>
            <a:r>
              <a:rPr lang="en-US" sz="1800" dirty="0"/>
              <a:t> is a tool to import and export code between ABAP systems. If a developer has a developer key to the system, the developer can perform these actions already. </a:t>
            </a:r>
            <a:r>
              <a:rPr lang="en-US" sz="1800" dirty="0" err="1"/>
              <a:t>abapGit</a:t>
            </a:r>
            <a:r>
              <a:rPr lang="en-US" sz="1800" dirty="0"/>
              <a:t> enables the developer to do mass export/changes/imports but not more than already possible to do manually.</a:t>
            </a:r>
          </a:p>
          <a:p>
            <a:pPr algn="l"/>
            <a:endParaRPr lang="en-US" sz="1800" dirty="0"/>
          </a:p>
          <a:p>
            <a:pPr algn="l"/>
            <a:r>
              <a:rPr lang="en-US" sz="1800" dirty="0"/>
              <a:t>Running automated security checks on the </a:t>
            </a:r>
            <a:r>
              <a:rPr lang="en-US" sz="1800" dirty="0" err="1"/>
              <a:t>abapGit</a:t>
            </a:r>
            <a:r>
              <a:rPr lang="en-US" sz="1800" dirty="0"/>
              <a:t> code will by design give a lot of errors, as </a:t>
            </a:r>
            <a:r>
              <a:rPr lang="en-US" sz="1800" dirty="0" err="1"/>
              <a:t>abapGit</a:t>
            </a:r>
            <a:r>
              <a:rPr lang="en-US" sz="1800" dirty="0"/>
              <a:t> will import, overwrite and change ABAP artifacts in the system in ways that might not be intended. Always review all code in remote repositories before importing to the target system, this is possible because </a:t>
            </a:r>
            <a:r>
              <a:rPr lang="en-US" sz="1800" dirty="0" err="1"/>
              <a:t>abapGit</a:t>
            </a:r>
            <a:r>
              <a:rPr lang="en-US" sz="1800" dirty="0"/>
              <a:t> is plain text unlike traditional transport files.</a:t>
            </a:r>
          </a:p>
          <a:p>
            <a:pPr algn="l"/>
            <a:endParaRPr lang="en-US" sz="1800" b="0" i="0" dirty="0">
              <a:solidFill>
                <a:srgbClr val="9E9E9E"/>
              </a:solidFill>
              <a:effectLst/>
              <a:latin typeface="-apple-system"/>
            </a:endParaRPr>
          </a:p>
        </p:txBody>
      </p:sp>
      <p:pic>
        <p:nvPicPr>
          <p:cNvPr id="1028" name="Picture 4" descr="GitHub - abapGit/abapGit: Git client for ABAP">
            <a:extLst>
              <a:ext uri="{FF2B5EF4-FFF2-40B4-BE49-F238E27FC236}">
                <a16:creationId xmlns:a16="http://schemas.microsoft.com/office/drawing/2014/main" id="{DD718776-050E-FF29-FA0D-F44F7853CD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9816" y="3774800"/>
            <a:ext cx="5516762" cy="275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7649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Continuous Integration and Delivery (CI/CD)</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3693319"/>
          </a:xfrm>
          <a:prstGeom prst="rect">
            <a:avLst/>
          </a:prstGeom>
          <a:noFill/>
        </p:spPr>
        <p:txBody>
          <a:bodyPr wrap="square" rtlCol="0">
            <a:spAutoFit/>
          </a:bodyPr>
          <a:lstStyle/>
          <a:p>
            <a:pPr defTabSz="1218621"/>
            <a:r>
              <a:rPr lang="en-US" sz="1800" dirty="0">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800" dirty="0">
              <a:latin typeface="72" panose="020B0503030000000003" pitchFamily="34" charset="0"/>
            </a:endParaRPr>
          </a:p>
          <a:p>
            <a:pPr defTabSz="1218621"/>
            <a:r>
              <a:rPr lang="en-US" sz="1800" b="1" dirty="0">
                <a:latin typeface="72" panose="020B0503030000000003" pitchFamily="34" charset="0"/>
              </a:rPr>
              <a:t>Continuous integration (CI)</a:t>
            </a:r>
            <a:r>
              <a:rPr lang="en-US" sz="1800" dirty="0">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800" dirty="0">
              <a:latin typeface="72" panose="020B0503030000000003" pitchFamily="34" charset="0"/>
            </a:endParaRPr>
          </a:p>
          <a:p>
            <a:pPr defTabSz="1218621"/>
            <a:r>
              <a:rPr lang="en-US" sz="1800" dirty="0">
                <a:latin typeface="72" panose="020B0503030000000003" pitchFamily="34" charset="0"/>
              </a:rPr>
              <a:t>The </a:t>
            </a:r>
            <a:r>
              <a:rPr lang="en-US" sz="1800" b="1" dirty="0">
                <a:latin typeface="72" panose="020B0503030000000003" pitchFamily="34" charset="0"/>
              </a:rPr>
              <a:t>continuous delivery (CD)</a:t>
            </a:r>
            <a:r>
              <a:rPr lang="en-US" sz="1800" dirty="0">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800" dirty="0">
                <a:latin typeface="72" panose="020B0503030000000003" pitchFamily="34" charset="0"/>
              </a:rPr>
            </a:br>
            <a:endParaRPr lang="en-US" sz="1800" dirty="0">
              <a:latin typeface="Segoe UI"/>
            </a:endParaRPr>
          </a:p>
        </p:txBody>
      </p:sp>
      <p:pic>
        <p:nvPicPr>
          <p:cNvPr id="2" name="Picture 2">
            <a:extLst>
              <a:ext uri="{FF2B5EF4-FFF2-40B4-BE49-F238E27FC236}">
                <a16:creationId xmlns:a16="http://schemas.microsoft.com/office/drawing/2014/main" id="{B1AEA3E7-1FD8-BEBC-029D-731B77999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4612" y="3851095"/>
            <a:ext cx="2630857" cy="298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41116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CI/CD pipeline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pic>
        <p:nvPicPr>
          <p:cNvPr id="2" name="Picture 4" descr="What is CI/CD?">
            <a:extLst>
              <a:ext uri="{FF2B5EF4-FFF2-40B4-BE49-F238E27FC236}">
                <a16:creationId xmlns:a16="http://schemas.microsoft.com/office/drawing/2014/main" id="{8ACF3D00-A347-744A-7D8A-44B67855F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6662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Assessment</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307777"/>
          </a:xfrm>
          <a:prstGeom prst="rect">
            <a:avLst/>
          </a:prstGeom>
          <a:noFill/>
        </p:spPr>
        <p:txBody>
          <a:bodyPr wrap="square" rtlCol="0">
            <a:spAutoFit/>
          </a:bodyPr>
          <a:lstStyle/>
          <a:p>
            <a:r>
              <a:rPr lang="en-US" sz="1400" dirty="0">
                <a:latin typeface="72" panose="020B0503030000000003" pitchFamily="34" charset="0"/>
              </a:rPr>
              <a:t>Content</a:t>
            </a:r>
            <a:endParaRPr lang="en-US" sz="1100" dirty="0">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2448256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01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19</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58308" y="1484784"/>
            <a:ext cx="5472608"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t>Unmanaged RAP implementation</a:t>
            </a:r>
          </a:p>
          <a:p>
            <a:pPr marL="285750" indent="-285750">
              <a:buFont typeface="Arial" panose="020B0604020202020204" pitchFamily="34" charset="0"/>
              <a:buChar char="•"/>
            </a:pPr>
            <a:r>
              <a:rPr lang="en-US" sz="1800" dirty="0"/>
              <a:t>Create Travel Entity</a:t>
            </a:r>
          </a:p>
          <a:p>
            <a:pPr marL="285750" indent="-285750">
              <a:buFont typeface="Arial" panose="020B0604020202020204" pitchFamily="34" charset="0"/>
              <a:buChar char="•"/>
            </a:pPr>
            <a:r>
              <a:rPr lang="en-US" sz="1800" dirty="0"/>
              <a:t>Create Service</a:t>
            </a:r>
          </a:p>
          <a:p>
            <a:pPr marL="285750" indent="-285750">
              <a:buFont typeface="Arial" panose="020B0604020202020204" pitchFamily="34" charset="0"/>
              <a:buChar char="•"/>
            </a:pPr>
            <a:r>
              <a:rPr lang="en-US" sz="1800" dirty="0"/>
              <a:t>Create Display Only List Report</a:t>
            </a:r>
          </a:p>
          <a:p>
            <a:pPr marL="285750" indent="-285750">
              <a:buFont typeface="Arial" panose="020B0604020202020204" pitchFamily="34" charset="0"/>
              <a:buChar char="•"/>
            </a:pPr>
            <a:r>
              <a:rPr lang="en-US" sz="1800" dirty="0"/>
              <a:t>Create Fiori App</a:t>
            </a:r>
          </a:p>
          <a:p>
            <a:r>
              <a:rPr lang="en-US" sz="1800" dirty="0"/>
              <a:t>--break</a:t>
            </a:r>
          </a:p>
          <a:p>
            <a:pPr marL="285750" indent="-285750">
              <a:buFont typeface="Arial" panose="020B0604020202020204" pitchFamily="34" charset="0"/>
              <a:buChar char="•"/>
            </a:pPr>
            <a:r>
              <a:rPr lang="en-US" sz="1800" dirty="0"/>
              <a:t>Create unmanaged Implementation</a:t>
            </a:r>
          </a:p>
          <a:p>
            <a:pPr marL="285750" indent="-285750">
              <a:buFont typeface="Arial" panose="020B0604020202020204" pitchFamily="34" charset="0"/>
              <a:buChar char="•"/>
            </a:pPr>
            <a:r>
              <a:rPr lang="en-US" sz="1800" dirty="0"/>
              <a:t>Implementation logic</a:t>
            </a:r>
          </a:p>
          <a:p>
            <a:pPr marL="285750" indent="-285750">
              <a:buFont typeface="Arial" panose="020B0604020202020204" pitchFamily="34" charset="0"/>
              <a:buChar char="•"/>
            </a:pPr>
            <a:r>
              <a:rPr lang="en-US" sz="1800" dirty="0"/>
              <a:t>ABAP on Cloud Environment</a:t>
            </a:r>
          </a:p>
          <a:p>
            <a:r>
              <a:rPr lang="en-US" sz="1800" dirty="0"/>
              <a:t>--</a:t>
            </a:r>
          </a:p>
          <a:p>
            <a:pPr marL="285750" indent="-285750">
              <a:buFont typeface="Arial" panose="020B0604020202020204" pitchFamily="34" charset="0"/>
              <a:buChar char="•"/>
            </a:pPr>
            <a:r>
              <a:rPr lang="en-US" sz="1800" dirty="0"/>
              <a:t>ABAP git in on-premise</a:t>
            </a:r>
          </a:p>
          <a:p>
            <a:pPr marL="285750" indent="-285750">
              <a:buFont typeface="Arial" panose="020B0604020202020204" pitchFamily="34" charset="0"/>
              <a:buChar char="•"/>
            </a:pPr>
            <a:r>
              <a:rPr lang="en-US" sz="1800" dirty="0"/>
              <a:t>Move code from on-premise to cloud</a:t>
            </a:r>
          </a:p>
          <a:p>
            <a:pPr marL="285750" indent="-285750">
              <a:buFont typeface="Arial" panose="020B0604020202020204" pitchFamily="34" charset="0"/>
              <a:buChar char="•"/>
            </a:pPr>
            <a:r>
              <a:rPr lang="en-US" sz="1800" dirty="0"/>
              <a:t>CI/CD</a:t>
            </a:r>
          </a:p>
          <a:p>
            <a:pPr marL="285750" indent="-285750">
              <a:buFont typeface="Arial" panose="020B0604020202020204" pitchFamily="34" charset="0"/>
              <a:buChar char="•"/>
            </a:pPr>
            <a:r>
              <a:rPr lang="en-US" sz="1800" dirty="0"/>
              <a:t>Assessment</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6799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Unmanaged RAP </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2" name="Rectangle 1">
            <a:extLst>
              <a:ext uri="{FF2B5EF4-FFF2-40B4-BE49-F238E27FC236}">
                <a16:creationId xmlns:a16="http://schemas.microsoft.com/office/drawing/2014/main" id="{34DFF16C-11C7-1786-21D5-BA0CC2947524}"/>
              </a:ext>
            </a:extLst>
          </p:cNvPr>
          <p:cNvSpPr/>
          <p:nvPr/>
        </p:nvSpPr>
        <p:spPr>
          <a:xfrm>
            <a:off x="181513" y="764704"/>
            <a:ext cx="11245611" cy="2000548"/>
          </a:xfrm>
          <a:prstGeom prst="rect">
            <a:avLst/>
          </a:prstGeom>
        </p:spPr>
        <p:txBody>
          <a:bodyPr wrap="square">
            <a:spAutoFit/>
          </a:bodyPr>
          <a:lstStyle/>
          <a:p>
            <a:r>
              <a:rPr lang="en-US" sz="1800" dirty="0"/>
              <a:t>The scenario described below focuses on an </a:t>
            </a:r>
            <a:r>
              <a:rPr lang="en-US" sz="1800" b="1" dirty="0"/>
              <a:t>unmanaged</a:t>
            </a:r>
            <a:r>
              <a:rPr lang="en-US" sz="1800" dirty="0"/>
              <a:t> implementation type of a business object provider in the context of the ABAP RESTful programming model.</a:t>
            </a:r>
          </a:p>
          <a:p>
            <a:endParaRPr lang="en-US" sz="1800" dirty="0"/>
          </a:p>
          <a:p>
            <a:r>
              <a:rPr lang="en-US" sz="1800" dirty="0"/>
              <a:t>For the </a:t>
            </a:r>
            <a:r>
              <a:rPr lang="en-US" sz="1800" b="1" dirty="0"/>
              <a:t>unmanaged</a:t>
            </a:r>
            <a:r>
              <a:rPr lang="en-US" sz="1800" dirty="0"/>
              <a:t> implementation type, the application developer must implement essential components of the REST contract itself. In this case, all required operations (create, update, delete, or any application-specific actions) must be specified in the corresponding behavior definition before they are manually implemented in ABAP.</a:t>
            </a:r>
          </a:p>
          <a:p>
            <a:pPr marR="0" lvl="0" algn="just" defTabSz="1218987" rtl="0" eaLnBrk="1" fontAlgn="auto" latinLnBrk="0" hangingPunct="1">
              <a:lnSpc>
                <a:spcPct val="100000"/>
              </a:lnSpc>
              <a:spcBef>
                <a:spcPts val="0"/>
              </a:spcBef>
              <a:spcAft>
                <a:spcPts val="0"/>
              </a:spcAft>
              <a:buClrTx/>
              <a:buSzTx/>
              <a:tabLst/>
              <a:defRPr/>
            </a:pPr>
            <a:endParaRPr kumimoji="0" lang="en-IN" sz="14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4D34291F-A781-4505-C08D-760FEA15A740}"/>
              </a:ext>
            </a:extLst>
          </p:cNvPr>
          <p:cNvPicPr>
            <a:picLocks noChangeAspect="1"/>
          </p:cNvPicPr>
          <p:nvPr/>
        </p:nvPicPr>
        <p:blipFill>
          <a:blip r:embed="rId4"/>
          <a:stretch>
            <a:fillRect/>
          </a:stretch>
        </p:blipFill>
        <p:spPr>
          <a:xfrm>
            <a:off x="7093954" y="2911044"/>
            <a:ext cx="3700133" cy="2682997"/>
          </a:xfrm>
          <a:prstGeom prst="rect">
            <a:avLst/>
          </a:prstGeom>
        </p:spPr>
      </p:pic>
      <p:sp>
        <p:nvSpPr>
          <p:cNvPr id="7" name="Rectangle 6">
            <a:extLst>
              <a:ext uri="{FF2B5EF4-FFF2-40B4-BE49-F238E27FC236}">
                <a16:creationId xmlns:a16="http://schemas.microsoft.com/office/drawing/2014/main" id="{B43196C6-F7A1-38F6-B694-867D7E04F79F}"/>
              </a:ext>
            </a:extLst>
          </p:cNvPr>
          <p:cNvSpPr/>
          <p:nvPr/>
        </p:nvSpPr>
        <p:spPr>
          <a:xfrm>
            <a:off x="181513" y="3215586"/>
            <a:ext cx="6092825" cy="1754326"/>
          </a:xfrm>
          <a:prstGeom prst="rect">
            <a:avLst/>
          </a:prstGeom>
        </p:spPr>
        <p:txBody>
          <a:bodyPr>
            <a:spAutoFit/>
          </a:bodyPr>
          <a:lstStyle/>
          <a:p>
            <a:pPr algn="just"/>
            <a:r>
              <a:rPr lang="en-US" sz="1800" dirty="0"/>
              <a:t>The figure below shows the relationships between the travel, agency and customer entities where the travel entity represents the root of the data model. Additional entities for currencies (I_Currency) and countries (I_Country) are generally available in your system and are included in our data model using associations.</a:t>
            </a:r>
          </a:p>
        </p:txBody>
      </p:sp>
    </p:spTree>
    <p:extLst>
      <p:ext uri="{BB962C8B-B14F-4D97-AF65-F5344CB8AC3E}">
        <p14:creationId xmlns:p14="http://schemas.microsoft.com/office/powerpoint/2010/main" val="16566516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additive="base">
                                        <p:cTn id="1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dirty="0">
                <a:latin typeface="Cooper Black" panose="0208090404030B020404" pitchFamily="18" charset="0"/>
              </a:rPr>
              <a:t>Behavior Definition </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2" name="Rectangle 1">
            <a:extLst>
              <a:ext uri="{FF2B5EF4-FFF2-40B4-BE49-F238E27FC236}">
                <a16:creationId xmlns:a16="http://schemas.microsoft.com/office/drawing/2014/main" id="{AEA15B60-5C27-C125-45E7-21EC6F26FF81}"/>
              </a:ext>
            </a:extLst>
          </p:cNvPr>
          <p:cNvSpPr/>
          <p:nvPr/>
        </p:nvSpPr>
        <p:spPr>
          <a:xfrm>
            <a:off x="91449" y="818302"/>
            <a:ext cx="7515131" cy="5155257"/>
          </a:xfrm>
          <a:prstGeom prst="rect">
            <a:avLst/>
          </a:prstGeom>
        </p:spPr>
        <p:txBody>
          <a:bodyPr wrap="square">
            <a:spAutoFit/>
          </a:bodyPr>
          <a:lstStyle/>
          <a:p>
            <a:pPr marL="342900" indent="-342900" algn="just">
              <a:spcAft>
                <a:spcPts val="600"/>
              </a:spcAft>
              <a:buFont typeface="Arial" panose="020B0604020202020204" pitchFamily="34" charset="0"/>
              <a:buChar char="•"/>
            </a:pPr>
            <a:r>
              <a:rPr lang="en-US" sz="1600" dirty="0"/>
              <a:t>A business object behavior definition (behavior definition for short) is an ABAP Repository object that describes the behavior of a business object in the context of the ABAP RESTful programming model.</a:t>
            </a:r>
          </a:p>
          <a:p>
            <a:pPr marL="342900" indent="-342900" algn="just">
              <a:spcAft>
                <a:spcPts val="600"/>
              </a:spcAft>
              <a:buFont typeface="Arial" panose="020B0604020202020204" pitchFamily="34" charset="0"/>
              <a:buChar char="•"/>
            </a:pPr>
            <a:r>
              <a:rPr lang="en-US" sz="1600" dirty="0"/>
              <a:t>A behavior definition is defined using the Behavior Definition Language (BDL) and comprises capabilities and modelling aspects of the business object node or nodes, for example the supported operations (such as create, update, and delete actions) or the definition of lock dependencies between the parent and child nodes.</a:t>
            </a:r>
          </a:p>
          <a:p>
            <a:pPr marL="342900" indent="-342900" algn="just">
              <a:spcAft>
                <a:spcPts val="600"/>
              </a:spcAft>
              <a:buFont typeface="Arial" panose="020B0604020202020204" pitchFamily="34" charset="0"/>
              <a:buChar char="•"/>
            </a:pPr>
            <a:r>
              <a:rPr lang="en-US" sz="1600" dirty="0"/>
              <a:t>A behavior definition always refers to a CDS data model. This reference results from the name equality with the root entity. This means that a CDS data model must always exist before the behavior definition is created.</a:t>
            </a:r>
          </a:p>
          <a:p>
            <a:pPr marL="342900" indent="-342900" algn="just">
              <a:spcAft>
                <a:spcPts val="600"/>
              </a:spcAft>
              <a:buFont typeface="Arial" panose="020B0604020202020204" pitchFamily="34" charset="0"/>
              <a:buChar char="•"/>
            </a:pPr>
            <a:r>
              <a:rPr lang="en-US" sz="1600" dirty="0"/>
              <a:t>A behavior definition relies directly on the CDS root entity.</a:t>
            </a:r>
          </a:p>
          <a:p>
            <a:pPr marL="342900" indent="-342900" algn="just">
              <a:spcAft>
                <a:spcPts val="600"/>
              </a:spcAft>
              <a:buFont typeface="Arial" panose="020B0604020202020204" pitchFamily="34" charset="0"/>
              <a:buChar char="•"/>
            </a:pPr>
            <a:r>
              <a:rPr lang="en-US" sz="1600" dirty="0"/>
              <a:t>One behavior definition refers exactly to one root entity and one CDS root entity has a maximum of one behavior definition (a 0..1 relationship), which also handles all associated (child) entities.</a:t>
            </a:r>
          </a:p>
          <a:p>
            <a:pPr marL="342900" indent="-342900" algn="just">
              <a:spcAft>
                <a:spcPts val="600"/>
              </a:spcAft>
              <a:buFont typeface="Arial" panose="020B0604020202020204" pitchFamily="34" charset="0"/>
              <a:buChar char="•"/>
            </a:pPr>
            <a:r>
              <a:rPr lang="en-US" sz="1600" dirty="0"/>
              <a:t>The implementation of a behavior definition can be done in a single ABAP class (behavior pool) or can be split between an arbitrary set of ABAP classes (behavior pools). You can assign any number of behavior pools to a behavior definition (a 1: n relationship).</a:t>
            </a:r>
            <a:endParaRPr lang="en-IN" sz="1600" b="1" dirty="0"/>
          </a:p>
        </p:txBody>
      </p:sp>
      <p:pic>
        <p:nvPicPr>
          <p:cNvPr id="6" name="Picture 5">
            <a:extLst>
              <a:ext uri="{FF2B5EF4-FFF2-40B4-BE49-F238E27FC236}">
                <a16:creationId xmlns:a16="http://schemas.microsoft.com/office/drawing/2014/main" id="{E47A12C9-9531-8F41-F3EB-F76AA05B288D}"/>
              </a:ext>
            </a:extLst>
          </p:cNvPr>
          <p:cNvPicPr>
            <a:picLocks noChangeAspect="1"/>
          </p:cNvPicPr>
          <p:nvPr/>
        </p:nvPicPr>
        <p:blipFill>
          <a:blip r:embed="rId4"/>
          <a:stretch>
            <a:fillRect/>
          </a:stretch>
        </p:blipFill>
        <p:spPr>
          <a:xfrm>
            <a:off x="7736660" y="952285"/>
            <a:ext cx="4262407" cy="4953429"/>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22199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arn(inVertic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arn(inVertical)">
                                      <p:cBhvr>
                                        <p:cTn id="3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dirty="0">
                <a:latin typeface="Cooper Black" panose="0208090404030B020404" pitchFamily="18" charset="0"/>
              </a:rPr>
              <a:t>Behavior Pool </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3416320"/>
          </a:xfrm>
          <a:prstGeom prst="rect">
            <a:avLst/>
          </a:prstGeom>
          <a:noFill/>
        </p:spPr>
        <p:txBody>
          <a:bodyPr wrap="square" rtlCol="0">
            <a:spAutoFit/>
          </a:bodyPr>
          <a:lstStyle/>
          <a:p>
            <a:pPr marL="342900" lvl="0" indent="-342900" algn="just">
              <a:buFont typeface="Arial" panose="020B0604020202020204" pitchFamily="34" charset="0"/>
              <a:buChar char="•"/>
            </a:pPr>
            <a:r>
              <a:rPr lang="en-US" sz="1800" dirty="0">
                <a:solidFill>
                  <a:prstClr val="black"/>
                </a:solidFill>
              </a:rPr>
              <a:t>The transactional behavior of a business object in the context of the current programming model is implemented in a global ABAP class or classes. These special classes are dedicated only to implementing the business object’s behavior and are called behavior pools.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implementation of a behavior definition can be done in one class or split across an arbitrary set of ABAP classes.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You can assign any number of behavior classes to a behavior definition (a 1: n relationship). Within a single global class, you can define multiple local classes that handle the business object’s behavior.</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global class is just a container and is basically empty while the actual behavior logic is implemented in local classes.</a:t>
            </a:r>
            <a:endParaRPr kumimoji="0" lang="en-IN"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E6E8E305-4792-B178-5BC1-BE9E4194F955}"/>
              </a:ext>
            </a:extLst>
          </p:cNvPr>
          <p:cNvSpPr/>
          <p:nvPr/>
        </p:nvSpPr>
        <p:spPr>
          <a:xfrm>
            <a:off x="1269876" y="4821831"/>
            <a:ext cx="2160240" cy="7920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Behavior Definition</a:t>
            </a:r>
          </a:p>
        </p:txBody>
      </p:sp>
      <p:sp>
        <p:nvSpPr>
          <p:cNvPr id="6" name="Rectangle 5">
            <a:extLst>
              <a:ext uri="{FF2B5EF4-FFF2-40B4-BE49-F238E27FC236}">
                <a16:creationId xmlns:a16="http://schemas.microsoft.com/office/drawing/2014/main" id="{42A6D140-4469-DED3-A42D-EE9B560ABDC8}"/>
              </a:ext>
            </a:extLst>
          </p:cNvPr>
          <p:cNvSpPr/>
          <p:nvPr/>
        </p:nvSpPr>
        <p:spPr>
          <a:xfrm>
            <a:off x="4870276" y="4821831"/>
            <a:ext cx="2160240" cy="7920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 Pool</a:t>
            </a:r>
          </a:p>
        </p:txBody>
      </p:sp>
      <p:sp>
        <p:nvSpPr>
          <p:cNvPr id="7" name="Rectangle 6">
            <a:extLst>
              <a:ext uri="{FF2B5EF4-FFF2-40B4-BE49-F238E27FC236}">
                <a16:creationId xmlns:a16="http://schemas.microsoft.com/office/drawing/2014/main" id="{35518911-98B5-6C57-A242-0B5BA41004D7}"/>
              </a:ext>
            </a:extLst>
          </p:cNvPr>
          <p:cNvSpPr/>
          <p:nvPr/>
        </p:nvSpPr>
        <p:spPr>
          <a:xfrm>
            <a:off x="8542684" y="4163471"/>
            <a:ext cx="2160240" cy="67072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1 for Entities</a:t>
            </a:r>
          </a:p>
        </p:txBody>
      </p:sp>
      <p:sp>
        <p:nvSpPr>
          <p:cNvPr id="8" name="Rectangle 7">
            <a:extLst>
              <a:ext uri="{FF2B5EF4-FFF2-40B4-BE49-F238E27FC236}">
                <a16:creationId xmlns:a16="http://schemas.microsoft.com/office/drawing/2014/main" id="{07E4DC24-E728-DCF3-9C94-829626E692BD}"/>
              </a:ext>
            </a:extLst>
          </p:cNvPr>
          <p:cNvSpPr/>
          <p:nvPr/>
        </p:nvSpPr>
        <p:spPr>
          <a:xfrm>
            <a:off x="8542684" y="4882514"/>
            <a:ext cx="2160240" cy="67072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2 for Entities</a:t>
            </a:r>
          </a:p>
        </p:txBody>
      </p:sp>
      <p:sp>
        <p:nvSpPr>
          <p:cNvPr id="9" name="Rectangle 8">
            <a:extLst>
              <a:ext uri="{FF2B5EF4-FFF2-40B4-BE49-F238E27FC236}">
                <a16:creationId xmlns:a16="http://schemas.microsoft.com/office/drawing/2014/main" id="{B1A4A92D-D272-8DF7-7277-08211C60706C}"/>
              </a:ext>
            </a:extLst>
          </p:cNvPr>
          <p:cNvSpPr/>
          <p:nvPr/>
        </p:nvSpPr>
        <p:spPr>
          <a:xfrm>
            <a:off x="8542684" y="5613919"/>
            <a:ext cx="2160240" cy="67072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3 for Entities</a:t>
            </a:r>
          </a:p>
        </p:txBody>
      </p:sp>
      <p:cxnSp>
        <p:nvCxnSpPr>
          <p:cNvPr id="10" name="Connector: Elbow 9">
            <a:extLst>
              <a:ext uri="{FF2B5EF4-FFF2-40B4-BE49-F238E27FC236}">
                <a16:creationId xmlns:a16="http://schemas.microsoft.com/office/drawing/2014/main" id="{8C1ABDA9-19C8-912F-ED84-CC02543580E1}"/>
              </a:ext>
            </a:extLst>
          </p:cNvPr>
          <p:cNvCxnSpPr>
            <a:stCxn id="6" idx="3"/>
            <a:endCxn id="7" idx="1"/>
          </p:cNvCxnSpPr>
          <p:nvPr/>
        </p:nvCxnSpPr>
        <p:spPr>
          <a:xfrm flipV="1">
            <a:off x="7030516" y="4498832"/>
            <a:ext cx="1512168" cy="7190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EF3F451A-50A7-6385-A6F5-0A802ED1AAE7}"/>
              </a:ext>
            </a:extLst>
          </p:cNvPr>
          <p:cNvCxnSpPr>
            <a:stCxn id="6" idx="3"/>
            <a:endCxn id="9" idx="1"/>
          </p:cNvCxnSpPr>
          <p:nvPr/>
        </p:nvCxnSpPr>
        <p:spPr>
          <a:xfrm>
            <a:off x="7030516" y="5217875"/>
            <a:ext cx="1512168" cy="7314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44846A-23D7-A28F-BCAF-9A044E6C6621}"/>
              </a:ext>
            </a:extLst>
          </p:cNvPr>
          <p:cNvCxnSpPr>
            <a:stCxn id="6" idx="3"/>
            <a:endCxn id="8" idx="1"/>
          </p:cNvCxnSpPr>
          <p:nvPr/>
        </p:nvCxnSpPr>
        <p:spPr>
          <a:xfrm>
            <a:off x="7030516" y="5217875"/>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FD20818-8531-B628-B13D-30727CDBAFA4}"/>
              </a:ext>
            </a:extLst>
          </p:cNvPr>
          <p:cNvCxnSpPr>
            <a:stCxn id="2" idx="3"/>
            <a:endCxn id="6" idx="1"/>
          </p:cNvCxnSpPr>
          <p:nvPr/>
        </p:nvCxnSpPr>
        <p:spPr>
          <a:xfrm>
            <a:off x="3430116" y="5217875"/>
            <a:ext cx="14401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87125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BO Runtime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1477328"/>
          </a:xfrm>
          <a:prstGeom prst="rect">
            <a:avLst/>
          </a:prstGeom>
          <a:noFill/>
        </p:spPr>
        <p:txBody>
          <a:bodyPr wrap="square" rtlCol="0">
            <a:spAutoFit/>
          </a:bodyPr>
          <a:lstStyle/>
          <a:p>
            <a:pPr algn="just"/>
            <a:r>
              <a:rPr lang="en-US" sz="1800" dirty="0"/>
              <a:t>The business object runtime mainly consists of two parts: The first part is the </a:t>
            </a:r>
            <a:r>
              <a:rPr lang="en-US" sz="1800" b="1" dirty="0"/>
              <a:t>interaction phase</a:t>
            </a:r>
            <a:r>
              <a:rPr lang="en-US" sz="1800" dirty="0"/>
              <a:t> where a consumer calls the business object operations to change data and read instances with or without the transactional changes. The business object runtime keeps the changes in its internal </a:t>
            </a:r>
            <a:r>
              <a:rPr lang="en-US" sz="1800" b="1" dirty="0"/>
              <a:t>transactional buffer</a:t>
            </a:r>
            <a:r>
              <a:rPr lang="en-US" sz="1800" dirty="0"/>
              <a:t> which represents the state of the instance data. This transactional buffer is always required for a business object. After all changes were performed, the data can be persisted. This is realized with the </a:t>
            </a:r>
            <a:r>
              <a:rPr lang="en-US" sz="1800" b="1" dirty="0"/>
              <a:t>save sequence</a:t>
            </a:r>
            <a:r>
              <a:rPr lang="en-US" sz="1800" dirty="0"/>
              <a:t>.</a:t>
            </a:r>
            <a:endParaRPr lang="en-US" sz="1800" b="0" i="0" dirty="0">
              <a:effectLst/>
            </a:endParaRPr>
          </a:p>
        </p:txBody>
      </p:sp>
      <p:pic>
        <p:nvPicPr>
          <p:cNvPr id="2" name="Picture 4" descr="https://blogs.sap.com/wp-content/uploads/2019/05/Picture8-3.png">
            <a:extLst>
              <a:ext uri="{FF2B5EF4-FFF2-40B4-BE49-F238E27FC236}">
                <a16:creationId xmlns:a16="http://schemas.microsoft.com/office/drawing/2014/main" id="{16CFD66E-5CAB-16DB-0DE0-436207AF1F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889"/>
          <a:stretch/>
        </p:blipFill>
        <p:spPr bwMode="auto">
          <a:xfrm>
            <a:off x="771292" y="2472890"/>
            <a:ext cx="2952328" cy="39322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blogs.sap.com/wp-content/uploads/2019/05/Picture9-3.png">
            <a:extLst>
              <a:ext uri="{FF2B5EF4-FFF2-40B4-BE49-F238E27FC236}">
                <a16:creationId xmlns:a16="http://schemas.microsoft.com/office/drawing/2014/main" id="{8DBD63B9-AE82-F144-B34D-6BEB91F2F3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8228" y="2689521"/>
            <a:ext cx="707707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8122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Business Logic</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2031325"/>
          </a:xfrm>
          <a:prstGeom prst="rect">
            <a:avLst/>
          </a:prstGeom>
          <a:noFill/>
        </p:spPr>
        <p:txBody>
          <a:bodyPr wrap="square" rtlCol="0">
            <a:spAutoFit/>
          </a:bodyPr>
          <a:lstStyle/>
          <a:p>
            <a:r>
              <a:rPr lang="en-US" sz="1400" dirty="0">
                <a:latin typeface="72" panose="020B0503030000000003" pitchFamily="34" charset="0"/>
              </a:rPr>
              <a:t>he following figure summarizes the essential elements of the business logic:</a:t>
            </a:r>
          </a:p>
          <a:p>
            <a:endParaRPr lang="en-US" sz="1400" dirty="0">
              <a:latin typeface="72" panose="020B0503030000000003" pitchFamily="34" charset="0"/>
            </a:endParaRPr>
          </a:p>
          <a:p>
            <a:r>
              <a:rPr lang="en-US" sz="1400" dirty="0">
                <a:latin typeface="72" panose="020B0503030000000003" pitchFamily="34" charset="0"/>
              </a:rPr>
              <a:t>The function group /DMO/FLIGHT_TRAVEL_API is used to group all function modules that represent the application’s legacy code.</a:t>
            </a:r>
          </a:p>
          <a:p>
            <a:endParaRPr lang="en-US" sz="1400" dirty="0">
              <a:latin typeface="72" panose="020B0503030000000003" pitchFamily="34" charset="0"/>
            </a:endParaRPr>
          </a:p>
          <a:p>
            <a:r>
              <a:rPr lang="en-US" sz="1400" dirty="0">
                <a:latin typeface="72" panose="020B0503030000000003" pitchFamily="34" charset="0"/>
              </a:rPr>
              <a:t>The class /DMO/CL_FLIGHT_LEGACY provides the actual implementation of the business logic in a more convenient (object-oriented) way.</a:t>
            </a:r>
          </a:p>
          <a:p>
            <a:endParaRPr lang="en-US" sz="1400" dirty="0">
              <a:latin typeface="72" panose="020B0503030000000003" pitchFamily="34" charset="0"/>
            </a:endParaRPr>
          </a:p>
          <a:p>
            <a:r>
              <a:rPr lang="en-US" sz="1400" dirty="0">
                <a:latin typeface="72" panose="020B0503030000000003" pitchFamily="34" charset="0"/>
              </a:rPr>
              <a:t>The interface /DMO/IF_FLIGHT_LEGACY defines global types and constants for reuse.</a:t>
            </a:r>
          </a:p>
          <a:p>
            <a:endParaRPr lang="en-US" sz="1400" dirty="0">
              <a:latin typeface="72" panose="020B0503030000000003" pitchFamily="34" charset="0"/>
            </a:endParaRPr>
          </a:p>
          <a:p>
            <a:r>
              <a:rPr lang="en-US" sz="1400" dirty="0">
                <a:latin typeface="72" panose="020B0503030000000003" pitchFamily="34" charset="0"/>
              </a:rPr>
              <a:t>Exception class /DMO/CX_FLIGHT_LEGACY.</a:t>
            </a:r>
            <a:endParaRPr lang="en-US" sz="1100" dirty="0">
              <a:latin typeface="Cascadia Mono" panose="020B0609020000020004" pitchFamily="49" charset="0"/>
              <a:ea typeface="Cascadia Mono" panose="020B0609020000020004" pitchFamily="49" charset="0"/>
              <a:cs typeface="Cascadia Mono" panose="020B0609020000020004" pitchFamily="49" charset="0"/>
            </a:endParaRPr>
          </a:p>
        </p:txBody>
      </p:sp>
      <p:pic>
        <p:nvPicPr>
          <p:cNvPr id="1027" name="Picture 3" descr="Legacy Business Logic">
            <a:extLst>
              <a:ext uri="{FF2B5EF4-FFF2-40B4-BE49-F238E27FC236}">
                <a16:creationId xmlns:a16="http://schemas.microsoft.com/office/drawing/2014/main" id="{5F6C9BBE-4F44-08E4-F382-258F06CC4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292" y="2607464"/>
            <a:ext cx="5508921" cy="390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0425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What is %CID</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2031325"/>
          </a:xfrm>
          <a:prstGeom prst="rect">
            <a:avLst/>
          </a:prstGeom>
          <a:noFill/>
        </p:spPr>
        <p:txBody>
          <a:bodyPr wrap="square" rtlCol="0">
            <a:spAutoFit/>
          </a:bodyPr>
          <a:lstStyle/>
          <a:p>
            <a:pPr lvl="0" algn="just"/>
            <a:r>
              <a:rPr lang="en-US" sz="1800" dirty="0">
                <a:solidFill>
                  <a:prstClr val="black"/>
                </a:solidFill>
              </a:rPr>
              <a:t>%CID stands for the content ID and is used in an OData request to bind the result of an operation to a name so that it can be referenced in another operation later in the transactional processing.</a:t>
            </a:r>
          </a:p>
          <a:p>
            <a:pPr lvl="0" algn="just"/>
            <a:endParaRPr lang="en-US" sz="1800" dirty="0">
              <a:solidFill>
                <a:prstClr val="black"/>
              </a:solidFill>
            </a:endParaRPr>
          </a:p>
          <a:p>
            <a:pPr lvl="0" algn="just"/>
            <a:r>
              <a:rPr lang="en-US" sz="1800" dirty="0">
                <a:solidFill>
                  <a:prstClr val="black"/>
                </a:solidFill>
              </a:rPr>
              <a:t>In some use cases, it may happen that a consumer works with data that is not yet persisted and might not have a primary key yet. The primary key can be created in the &lt;method&gt; FOR MODIFY call or later in the save sequence (late numbering). In such cases, a temporary primary key, the content ID (%CID) for an instance, is used as long as no primary key was created by BO runtime. The content ID is consequently also used then as a foreign key.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37255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Hands-on : Create CDS Entity and BDEF</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pic>
        <p:nvPicPr>
          <p:cNvPr id="2" name="Picture 1">
            <a:extLst>
              <a:ext uri="{FF2B5EF4-FFF2-40B4-BE49-F238E27FC236}">
                <a16:creationId xmlns:a16="http://schemas.microsoft.com/office/drawing/2014/main" id="{976669D5-D220-1EBD-8D4A-DE73B68A42D2}"/>
              </a:ext>
            </a:extLst>
          </p:cNvPr>
          <p:cNvPicPr>
            <a:picLocks noChangeAspect="1"/>
          </p:cNvPicPr>
          <p:nvPr/>
        </p:nvPicPr>
        <p:blipFill>
          <a:blip r:embed="rId4"/>
          <a:stretch>
            <a:fillRect/>
          </a:stretch>
        </p:blipFill>
        <p:spPr>
          <a:xfrm>
            <a:off x="765820" y="1274274"/>
            <a:ext cx="5425967" cy="3738902"/>
          </a:xfrm>
          <a:prstGeom prst="rect">
            <a:avLst/>
          </a:prstGeom>
          <a:solidFill>
            <a:schemeClr val="tx2">
              <a:lumMod val="60000"/>
              <a:lumOff val="40000"/>
            </a:schemeClr>
          </a:solidFill>
          <a:ln>
            <a:solidFill>
              <a:schemeClr val="tx2"/>
            </a:solidFill>
          </a:ln>
        </p:spPr>
      </p:pic>
      <p:pic>
        <p:nvPicPr>
          <p:cNvPr id="6" name="Picture 5">
            <a:extLst>
              <a:ext uri="{FF2B5EF4-FFF2-40B4-BE49-F238E27FC236}">
                <a16:creationId xmlns:a16="http://schemas.microsoft.com/office/drawing/2014/main" id="{59322197-C928-D1F8-C15B-F0ECE7F0E2D2}"/>
              </a:ext>
            </a:extLst>
          </p:cNvPr>
          <p:cNvPicPr>
            <a:picLocks noChangeAspect="1"/>
          </p:cNvPicPr>
          <p:nvPr/>
        </p:nvPicPr>
        <p:blipFill rotWithShape="1">
          <a:blip r:embed="rId5"/>
          <a:srcRect b="1361"/>
          <a:stretch/>
        </p:blipFill>
        <p:spPr>
          <a:xfrm>
            <a:off x="7120255" y="1052736"/>
            <a:ext cx="4672814" cy="4176464"/>
          </a:xfrm>
          <a:prstGeom prst="rect">
            <a:avLst/>
          </a:prstGeom>
        </p:spPr>
      </p:pic>
      <p:sp>
        <p:nvSpPr>
          <p:cNvPr id="7" name="Chevron 5">
            <a:extLst>
              <a:ext uri="{FF2B5EF4-FFF2-40B4-BE49-F238E27FC236}">
                <a16:creationId xmlns:a16="http://schemas.microsoft.com/office/drawing/2014/main" id="{72FF7084-4807-9DAA-051B-ED35273DB5DA}"/>
              </a:ext>
            </a:extLst>
          </p:cNvPr>
          <p:cNvSpPr/>
          <p:nvPr/>
        </p:nvSpPr>
        <p:spPr>
          <a:xfrm>
            <a:off x="6382444" y="2564904"/>
            <a:ext cx="648072" cy="648072"/>
          </a:xfrm>
          <a:prstGeom prst="chevron">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C48EB6C3-DBC9-E711-CDE6-058BEF9AD873}"/>
              </a:ext>
            </a:extLst>
          </p:cNvPr>
          <p:cNvSpPr/>
          <p:nvPr/>
        </p:nvSpPr>
        <p:spPr>
          <a:xfrm>
            <a:off x="8038628" y="3284984"/>
            <a:ext cx="936104" cy="216024"/>
          </a:xfrm>
          <a:prstGeom prst="rect">
            <a:avLst/>
          </a:prstGeom>
          <a:solidFill>
            <a:schemeClr val="accent4">
              <a:lumMod val="40000"/>
              <a:lumOff val="6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42410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10555</TotalTime>
  <Words>1646</Words>
  <Application>Microsoft Office PowerPoint</Application>
  <PresentationFormat>Custom</PresentationFormat>
  <Paragraphs>146</Paragraphs>
  <Slides>18</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72</vt:lpstr>
      <vt:lpstr>-apple-system</vt:lpstr>
      <vt:lpstr>Arial</vt:lpstr>
      <vt:lpstr>Arial Black</vt:lpstr>
      <vt:lpstr>Calibri</vt:lpstr>
      <vt:lpstr>Cascadia Mono</vt:lpstr>
      <vt:lpstr>Cooper Black</vt:lpstr>
      <vt:lpstr>Segoe UI</vt:lpstr>
      <vt:lpstr>Segoe UI Black</vt:lpstr>
      <vt:lpstr>Office Theme</vt:lpstr>
      <vt:lpstr>SAP S/4HANA CDS, BTP Full Stack Training Day 19</vt:lpstr>
      <vt:lpstr>Day 19</vt:lpstr>
      <vt:lpstr>Unmanaged RAP </vt:lpstr>
      <vt:lpstr>Behavior Definition </vt:lpstr>
      <vt:lpstr>Behavior Pool </vt:lpstr>
      <vt:lpstr>BO Runtime</vt:lpstr>
      <vt:lpstr>Business Logic</vt:lpstr>
      <vt:lpstr>What is %CID</vt:lpstr>
      <vt:lpstr>Hands-on : Create CDS Entity and BDEF</vt:lpstr>
      <vt:lpstr>PowerPoint Presentation</vt:lpstr>
      <vt:lpstr>ABAP on Cloud</vt:lpstr>
      <vt:lpstr>ABAP git</vt:lpstr>
      <vt:lpstr>Continuous Integration and Delivery (CI/CD)</vt:lpstr>
      <vt:lpstr>CI/CD pipeline</vt:lpstr>
      <vt:lpstr>Assessment</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293</cp:revision>
  <dcterms:created xsi:type="dcterms:W3CDTF">2013-09-12T13:05:01Z</dcterms:created>
  <dcterms:modified xsi:type="dcterms:W3CDTF">2024-02-22T18:25:36Z</dcterms:modified>
</cp:coreProperties>
</file>