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1" r:id="rId4"/>
    <p:sldMasterId id="2147483729" r:id="rId5"/>
  </p:sldMasterIdLst>
  <p:notesMasterIdLst>
    <p:notesMasterId r:id="rId16"/>
  </p:notesMasterIdLst>
  <p:sldIdLst>
    <p:sldId id="256" r:id="rId6"/>
    <p:sldId id="402" r:id="rId7"/>
    <p:sldId id="277" r:id="rId8"/>
    <p:sldId id="274" r:id="rId9"/>
    <p:sldId id="283" r:id="rId10"/>
    <p:sldId id="284" r:id="rId11"/>
    <p:sldId id="285" r:id="rId12"/>
    <p:sldId id="406" r:id="rId13"/>
    <p:sldId id="407" r:id="rId14"/>
    <p:sldId id="409" r:id="rId15"/>
  </p:sldIdLst>
  <p:sldSz cx="12188825" cy="6858000"/>
  <p:notesSz cx="6858000" cy="9144000"/>
  <p:embeddedFontLst>
    <p:embeddedFont>
      <p:font typeface="Arial Black" panose="020B0A04020102020204" pitchFamily="34" charset="0"/>
      <p:regular r:id="rId17"/>
      <p:bold r:id="rId18"/>
    </p:embeddedFont>
    <p:embeddedFont>
      <p:font typeface="Cambria" panose="02040503050406030204" pitchFamily="18" charset="0"/>
      <p:regular r:id="rId19"/>
      <p:bold r:id="rId20"/>
      <p:italic r:id="rId21"/>
      <p:boldItalic r:id="rId22"/>
    </p:embeddedFont>
    <p:embeddedFont>
      <p:font typeface="Cooper Black" panose="0208090404030B020404" pitchFamily="18" charset="0"/>
      <p:regular r:id="rId23"/>
    </p:embeddedFont>
    <p:embeddedFont>
      <p:font typeface="Corben" panose="020B0604020202020204" charset="0"/>
      <p:bold r:id="rId24"/>
    </p:embeddedFont>
    <p:embeddedFont>
      <p:font typeface="Open Sans" panose="020B0606030504020204" pitchFamily="34"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Segoe UI Light" panose="020B0502040204020203" pitchFamily="34"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0"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2.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20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203" Type="http://customschemas.google.com/relationships/presentationmetadata" Target="metadata"/><Relationship Id="rId10" Type="http://schemas.openxmlformats.org/officeDocument/2006/relationships/slide" Target="slides/slide5.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207" Type="http://schemas.openxmlformats.org/officeDocument/2006/relationships/tableStyles" Target="tableStyles.xml"/><Relationship Id="rId8" Type="http://schemas.openxmlformats.org/officeDocument/2006/relationships/slide" Target="slides/slide3.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2:37.974"/>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0:53.438"/>
    </inkml:context>
    <inkml:brush xml:id="br0">
      <inkml:brushProperty name="width" value="0.05" units="cm"/>
      <inkml:brushProperty name="height" value="0.05" units="cm"/>
    </inkml:brush>
  </inkml:definitions>
  <inkml:trace contextRef="#ctx0" brushRef="#br0">1 132 24575,'492'-13'0,"353"-12"0,-423 18 0,-333 6 0,-25 1 0,123-16 0,-179 15 57,0-1 0,0-1 0,0 0 0,0 0 0,10-5 0,-17 7-78,0 0 1,1 1 0,-1-1 0,0 0 0,0 0 0,0 0 0,0 0 0,0 0 0,0 0 0,0 0 0,0 0 0,-1-1 0,1 1-1,0 0 1,-1 0 0,1-2 0,-1 2-34,0 0-1,0 0 0,0 0 1,0 0-1,0 0 1,0 0-1,-1 0 0,1 0 1,0 0-1,-1 0 1,1 0-1,-1 0 0,1 0 1,-1 0-1,0 0 0,1 0 1,-1 0-1,0 1 1,1-1-1,-1 0 0,0 1 1,0-1-1,0 0 1,-1 0-1,-12-7-6771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0:53.873"/>
    </inkml:context>
    <inkml:brush xml:id="br0">
      <inkml:brushProperty name="width" value="0.05" units="cm"/>
      <inkml:brushProperty name="height" value="0.05" units="cm"/>
    </inkml:brush>
  </inkml:definitions>
  <inkml:trace contextRef="#ctx0" brushRef="#br0">0 105 24575,'3'0'0,"4"0"0,12 0 0,15 0 0,18 0 0,27-9 0,35-2 0,33 0 0,26-4 0,15-2 0,11 2-777,-17 4 777,-31 3 0,-35 3 0,-34 3 0,-32 1-7414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34.701"/>
    </inkml:context>
    <inkml:brush xml:id="br0">
      <inkml:brushProperty name="width" value="0.05" units="cm"/>
      <inkml:brushProperty name="height" value="0.05" units="cm"/>
    </inkml:brush>
  </inkml:definitions>
  <inkml:trace contextRef="#ctx0" brushRef="#br0">0 187 24575,'23'-24'0,"34"-21"0,30-15 0,1 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1" name="Google Shape;91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5" name="Google Shape;88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8/19/2025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7388185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1_Title Slide">
    <p:spTree>
      <p:nvGrpSpPr>
        <p:cNvPr id="1" name="Shape 65"/>
        <p:cNvGrpSpPr/>
        <p:nvPr/>
      </p:nvGrpSpPr>
      <p:grpSpPr>
        <a:xfrm>
          <a:off x="0" y="0"/>
          <a:ext cx="0" cy="0"/>
          <a:chOff x="0" y="0"/>
          <a:chExt cx="0" cy="0"/>
        </a:xfrm>
      </p:grpSpPr>
      <p:sp>
        <p:nvSpPr>
          <p:cNvPr id="66" name="Google Shape;66;p152"/>
          <p:cNvSpPr txBox="1">
            <a:spLocks noGrp="1"/>
          </p:cNvSpPr>
          <p:nvPr>
            <p:ph type="ctrTitle"/>
          </p:nvPr>
        </p:nvSpPr>
        <p:spPr>
          <a:xfrm>
            <a:off x="1523603" y="1121833"/>
            <a:ext cx="9141619" cy="2387600"/>
          </a:xfrm>
          <a:prstGeom prst="rect">
            <a:avLst/>
          </a:prstGeom>
          <a:noFill/>
          <a:ln>
            <a:noFill/>
          </a:ln>
        </p:spPr>
        <p:txBody>
          <a:bodyPr spcFirstLastPara="1" wrap="square" lIns="0" tIns="60925" rIns="0" bIns="60925" anchor="b" anchorCtr="0">
            <a:normAutofit/>
          </a:bodyPr>
          <a:lstStyle>
            <a:lvl1pPr lvl="0" algn="ctr">
              <a:spcBef>
                <a:spcPts val="0"/>
              </a:spcBef>
              <a:spcAft>
                <a:spcPts val="0"/>
              </a:spcAft>
              <a:buClr>
                <a:schemeClr val="accent1"/>
              </a:buClr>
              <a:buSzPts val="7998"/>
              <a:buFont typeface="Quattrocento Sans"/>
              <a:buNone/>
              <a:defRPr sz="799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2"/>
          <p:cNvSpPr txBox="1">
            <a:spLocks noGrp="1"/>
          </p:cNvSpPr>
          <p:nvPr>
            <p:ph type="subTitle" idx="1"/>
          </p:nvPr>
        </p:nvSpPr>
        <p:spPr>
          <a:xfrm>
            <a:off x="1523603" y="3602568"/>
            <a:ext cx="9141619" cy="1655233"/>
          </a:xfrm>
          <a:prstGeom prst="rect">
            <a:avLst/>
          </a:prstGeom>
          <a:noFill/>
          <a:ln>
            <a:noFill/>
          </a:ln>
        </p:spPr>
        <p:txBody>
          <a:bodyPr spcFirstLastPara="1" wrap="square" lIns="0" tIns="60925" rIns="0" bIns="60925" anchor="t" anchorCtr="0">
            <a:normAutofit/>
          </a:bodyPr>
          <a:lstStyle>
            <a:lvl1pPr lvl="0" algn="ctr">
              <a:spcBef>
                <a:spcPts val="640"/>
              </a:spcBef>
              <a:spcAft>
                <a:spcPts val="0"/>
              </a:spcAft>
              <a:buClr>
                <a:schemeClr val="dk1"/>
              </a:buClr>
              <a:buSzPts val="3199"/>
              <a:buNone/>
              <a:defRPr sz="3199"/>
            </a:lvl1pPr>
            <a:lvl2pPr lvl="1" algn="ctr">
              <a:spcBef>
                <a:spcPts val="533"/>
              </a:spcBef>
              <a:spcAft>
                <a:spcPts val="0"/>
              </a:spcAft>
              <a:buClr>
                <a:schemeClr val="dk1"/>
              </a:buClr>
              <a:buSzPts val="2666"/>
              <a:buNone/>
              <a:defRPr sz="2666"/>
            </a:lvl2pPr>
            <a:lvl3pPr lvl="2" algn="ctr">
              <a:spcBef>
                <a:spcPts val="480"/>
              </a:spcBef>
              <a:spcAft>
                <a:spcPts val="0"/>
              </a:spcAft>
              <a:buClr>
                <a:schemeClr val="dk1"/>
              </a:buClr>
              <a:buSzPts val="2399"/>
              <a:buNone/>
              <a:defRPr sz="2399"/>
            </a:lvl3pPr>
            <a:lvl4pPr lvl="3" algn="ctr">
              <a:spcBef>
                <a:spcPts val="427"/>
              </a:spcBef>
              <a:spcAft>
                <a:spcPts val="0"/>
              </a:spcAft>
              <a:buClr>
                <a:schemeClr val="dk1"/>
              </a:buClr>
              <a:buSzPts val="2133"/>
              <a:buNone/>
              <a:defRPr sz="2133"/>
            </a:lvl4pPr>
            <a:lvl5pPr lvl="4" algn="ctr">
              <a:spcBef>
                <a:spcPts val="427"/>
              </a:spcBef>
              <a:spcAft>
                <a:spcPts val="0"/>
              </a:spcAft>
              <a:buClr>
                <a:schemeClr val="dk1"/>
              </a:buClr>
              <a:buSzPts val="2133"/>
              <a:buNone/>
              <a:defRPr sz="2133"/>
            </a:lvl5pPr>
            <a:lvl6pPr lvl="5" algn="ctr">
              <a:spcBef>
                <a:spcPts val="427"/>
              </a:spcBef>
              <a:spcAft>
                <a:spcPts val="0"/>
              </a:spcAft>
              <a:buClr>
                <a:schemeClr val="dk1"/>
              </a:buClr>
              <a:buSzPts val="2133"/>
              <a:buNone/>
              <a:defRPr sz="2133"/>
            </a:lvl6pPr>
            <a:lvl7pPr lvl="6" algn="ctr">
              <a:spcBef>
                <a:spcPts val="427"/>
              </a:spcBef>
              <a:spcAft>
                <a:spcPts val="0"/>
              </a:spcAft>
              <a:buClr>
                <a:schemeClr val="dk1"/>
              </a:buClr>
              <a:buSzPts val="2133"/>
              <a:buNone/>
              <a:defRPr sz="2133"/>
            </a:lvl7pPr>
            <a:lvl8pPr lvl="7" algn="ctr">
              <a:spcBef>
                <a:spcPts val="427"/>
              </a:spcBef>
              <a:spcAft>
                <a:spcPts val="0"/>
              </a:spcAft>
              <a:buClr>
                <a:schemeClr val="dk1"/>
              </a:buClr>
              <a:buSzPts val="2133"/>
              <a:buNone/>
              <a:defRPr sz="2133"/>
            </a:lvl8pPr>
            <a:lvl9pPr lvl="8" algn="ctr">
              <a:spcBef>
                <a:spcPts val="427"/>
              </a:spcBef>
              <a:spcAft>
                <a:spcPts val="0"/>
              </a:spcAft>
              <a:buClr>
                <a:schemeClr val="dk1"/>
              </a:buClr>
              <a:buSzPts val="2133"/>
              <a:buNone/>
              <a:defRPr sz="2133"/>
            </a:lvl9pPr>
          </a:lstStyle>
          <a:p>
            <a:endParaRPr/>
          </a:p>
        </p:txBody>
      </p:sp>
      <p:sp>
        <p:nvSpPr>
          <p:cNvPr id="68" name="Google Shape;68;p152"/>
          <p:cNvSpPr txBox="1">
            <a:spLocks noGrp="1"/>
          </p:cNvSpPr>
          <p:nvPr>
            <p:ph type="dt" idx="10"/>
          </p:nvPr>
        </p:nvSpPr>
        <p:spPr>
          <a:xfrm>
            <a:off x="837982" y="6356351"/>
            <a:ext cx="2742486" cy="366183"/>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2"/>
          <p:cNvSpPr txBox="1">
            <a:spLocks noGrp="1"/>
          </p:cNvSpPr>
          <p:nvPr>
            <p:ph type="ftr" idx="11"/>
          </p:nvPr>
        </p:nvSpPr>
        <p:spPr>
          <a:xfrm>
            <a:off x="4037549" y="6356351"/>
            <a:ext cx="4113728" cy="366183"/>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2"/>
          <p:cNvSpPr txBox="1">
            <a:spLocks noGrp="1"/>
          </p:cNvSpPr>
          <p:nvPr>
            <p:ph type="sldNum" idx="12"/>
          </p:nvPr>
        </p:nvSpPr>
        <p:spPr>
          <a:xfrm>
            <a:off x="8608357" y="6356351"/>
            <a:ext cx="2742486" cy="366183"/>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9860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317834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228921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0383021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815421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611591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5.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8/19/2025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2952525"/>
      </p:ext>
    </p:extLst>
  </p:cSld>
  <p:clrMap bg1="lt1" tx1="dk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7.xml"/><Relationship Id="rId1" Type="http://schemas.openxmlformats.org/officeDocument/2006/relationships/slideLayout" Target="../slideLayouts/slideLayout36.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help.sap.com/docs/sap-btp-abap-environment?locale=en-US" TargetMode="External"/><Relationship Id="rId2" Type="http://schemas.openxmlformats.org/officeDocument/2006/relationships/notesSlide" Target="../notesSlides/notesSlide2.xml"/><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4.xml"/><Relationship Id="rId6" Type="http://schemas.openxmlformats.org/officeDocument/2006/relationships/image" Target="../media/image28.png"/><Relationship Id="rId5" Type="http://schemas.openxmlformats.org/officeDocument/2006/relationships/customXml" Target="../ink/ink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hyperlink" Target="http://eclipse.abapgit.org/updatesite/" TargetMode="External"/><Relationship Id="rId7" Type="http://schemas.openxmlformats.org/officeDocument/2006/relationships/image" Target="../media/image478.png"/><Relationship Id="rId2" Type="http://schemas.openxmlformats.org/officeDocument/2006/relationships/notesSlide" Target="../notesSlides/notesSlide4.xml"/><Relationship Id="rId1" Type="http://schemas.openxmlformats.org/officeDocument/2006/relationships/slideLayout" Target="../slideLayouts/slideLayout44.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hyperlink" Target="https://github.com/SAP-samples/abap-file-uploader" TargetMode="External"/><Relationship Id="rId9" Type="http://schemas.openxmlformats.org/officeDocument/2006/relationships/image" Target="../media/image47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80.png"/><Relationship Id="rId2" Type="http://schemas.openxmlformats.org/officeDocument/2006/relationships/notesSlide" Target="../notesSlides/notesSlide6.xml"/><Relationship Id="rId1" Type="http://schemas.openxmlformats.org/officeDocument/2006/relationships/slideLayout" Target="../slideLayouts/slideLayout44.xml"/><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22"/>
          <p:cNvSpPr txBox="1"/>
          <p:nvPr/>
        </p:nvSpPr>
        <p:spPr>
          <a:xfrm>
            <a:off x="224979" y="788088"/>
            <a:ext cx="11806237" cy="507831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ABAP on cloud is an ABAP environment running on SAP BTP on top of AWS infrastructure. It is a shared ABAP system in trial mode.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Since it’s a shared system with other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abap</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trial users, we will see all the packages of other users as well.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With ABAP on Cloud, NO ONE EVER-EVER access SAPGUI, No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Tcodes</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are allowed with GUI. In fact, you cant event use SAPGUI to connect to ABAP on Cloud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We don’t have control to install notes, patches, and upgrade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No access to SPRO (customizing) is allowed in the cloud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ABAP on Cloud is just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abap</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environment, its not a SAP Solution (like s/4hana or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ecc</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so you will never find standard sap tables like MARA, VBAK, ACDOCA, MATDOC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You are only allowed to use DDIC objects which are marked </a:t>
            </a:r>
            <a:r>
              <a:rPr kumimoji="0" lang="en-US" sz="1800" b="1"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released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We cannot create everything like what we do in a on-premise system e.g. forms, workflow, scripts, dialog prog.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We cannot create ABAP programs in the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AoC</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system, all code will be in-form of classes.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The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AoC</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only allows whitelisted ABAP statements, no other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abap</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statements can be used freely e.g. write.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hlinkClick r:id="rId3">
                  <a:extLst>
                    <a:ext uri="{A12FA001-AC4F-418D-AE19-62706E023703}">
                      <ahyp:hlinkClr xmlns:ahyp="http://schemas.microsoft.com/office/drawing/2018/hyperlinkcolor" val="tx"/>
                    </a:ext>
                  </a:extLst>
                </a:hlinkClick>
              </a:rPr>
              <a:t>https://help.sap.com/docs/sap-btp-abap-environment?locale=en-US</a:t>
            </a:r>
            <a:endParaRPr kumimoji="0"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You can create your packages under a standard package ZLOCAL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The preferred programming model to develop applications is RAP – Restful Application Programming model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ABAP in Cloud has a code name called “steampunk”</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433835"/>
              </a:buClr>
              <a:buSzPts val="1800"/>
              <a:buFont typeface="Arial"/>
              <a:buNone/>
              <a:tabLst/>
              <a:defRPr/>
            </a:pPr>
            <a:endParaRPr kumimoji="0"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endParaRPr>
          </a:p>
        </p:txBody>
      </p:sp>
      <p:sp>
        <p:nvSpPr>
          <p:cNvPr id="915" name="Google Shape;915;p2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ABAP on Cloud – the environment</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17" name="Google Shape;917;p22"/>
          <p:cNvPicPr preferRelativeResize="0"/>
          <p:nvPr/>
        </p:nvPicPr>
        <p:blipFill rotWithShape="1">
          <a:blip r:embed="rId4">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8" name="Google Shape;888;p1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Vital parts of SAP BTP ABAP </a:t>
            </a:r>
            <a:r>
              <a:rPr kumimoji="0" lang="en-US" sz="3599" b="0" i="0" u="none" strike="noStrike" kern="0" cap="none" spc="0" normalizeH="0" baseline="0" noProof="0" dirty="0" err="1">
                <a:ln>
                  <a:noFill/>
                </a:ln>
                <a:solidFill>
                  <a:srgbClr val="FFC000"/>
                </a:solidFill>
                <a:effectLst/>
                <a:uLnTx/>
                <a:uFillTx/>
                <a:latin typeface="Cooper Black" panose="0208090404030B020404" pitchFamily="18" charset="0"/>
                <a:ea typeface="Corben"/>
                <a:cs typeface="Corben"/>
                <a:sym typeface="Corben"/>
              </a:rPr>
              <a:t>Enviornment</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890" name="Google Shape;890;p19"/>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pic>
        <p:nvPicPr>
          <p:cNvPr id="891" name="Google Shape;891;p19" descr="SAP Discovery Center - Get Started with SAP BTP, ABAP environment"/>
          <p:cNvPicPr preferRelativeResize="0"/>
          <p:nvPr/>
        </p:nvPicPr>
        <p:blipFill rotWithShape="1">
          <a:blip r:embed="rId4">
            <a:alphaModFix/>
          </a:blip>
          <a:srcRect t="10014"/>
          <a:stretch/>
        </p:blipFill>
        <p:spPr>
          <a:xfrm>
            <a:off x="477788" y="908720"/>
            <a:ext cx="11011608" cy="5469379"/>
          </a:xfrm>
          <a:prstGeom prst="rect">
            <a:avLst/>
          </a:prstGeom>
          <a:noFill/>
          <a:ln>
            <a:noFill/>
          </a:ln>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4027E6A-03B0-393D-E654-CA3FEB182009}"/>
                  </a:ext>
                </a:extLst>
              </p14:cNvPr>
              <p14:cNvContentPartPr/>
              <p14:nvPr/>
            </p14:nvContentPartPr>
            <p14:xfrm>
              <a:off x="3663582" y="6247102"/>
              <a:ext cx="360" cy="360"/>
            </p14:xfrm>
          </p:contentPart>
        </mc:Choice>
        <mc:Fallback xmlns="">
          <p:pic>
            <p:nvPicPr>
              <p:cNvPr id="3" name="Ink 2">
                <a:extLst>
                  <a:ext uri="{FF2B5EF4-FFF2-40B4-BE49-F238E27FC236}">
                    <a16:creationId xmlns:a16="http://schemas.microsoft.com/office/drawing/2014/main" id="{44027E6A-03B0-393D-E654-CA3FEB182009}"/>
                  </a:ext>
                </a:extLst>
              </p:cNvPr>
              <p:cNvPicPr/>
              <p:nvPr/>
            </p:nvPicPr>
            <p:blipFill>
              <a:blip r:embed="rId6"/>
              <a:stretch>
                <a:fillRect/>
              </a:stretch>
            </p:blipFill>
            <p:spPr>
              <a:xfrm>
                <a:off x="3654582" y="6238462"/>
                <a:ext cx="18000" cy="18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ZATS_XX_*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grpSp>
        <p:nvGrpSpPr>
          <p:cNvPr id="4" name="Group 3">
            <a:extLst>
              <a:ext uri="{FF2B5EF4-FFF2-40B4-BE49-F238E27FC236}">
                <a16:creationId xmlns:a16="http://schemas.microsoft.com/office/drawing/2014/main" id="{BEDCB0FB-F2B8-D984-7746-BBAA506B8946}"/>
              </a:ext>
            </a:extLst>
          </p:cNvPr>
          <p:cNvGrpSpPr/>
          <p:nvPr/>
        </p:nvGrpSpPr>
        <p:grpSpPr>
          <a:xfrm>
            <a:off x="8388942" y="1060599"/>
            <a:ext cx="1557000" cy="56520"/>
            <a:chOff x="8388942" y="1060599"/>
            <a:chExt cx="1557000" cy="56520"/>
          </a:xfrm>
        </p:grpSpPr>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604037F3-F86E-8F4A-0571-B80D6C89193C}"/>
                    </a:ext>
                  </a:extLst>
                </p14:cNvPr>
                <p14:cNvContentPartPr/>
                <p14:nvPr/>
              </p14:nvContentPartPr>
              <p14:xfrm>
                <a:off x="8388942" y="1069239"/>
                <a:ext cx="783000" cy="47880"/>
              </p14:xfrm>
            </p:contentPart>
          </mc:Choice>
          <mc:Fallback xmlns="">
            <p:pic>
              <p:nvPicPr>
                <p:cNvPr id="2" name="Ink 1">
                  <a:extLst>
                    <a:ext uri="{FF2B5EF4-FFF2-40B4-BE49-F238E27FC236}">
                      <a16:creationId xmlns:a16="http://schemas.microsoft.com/office/drawing/2014/main" id="{604037F3-F86E-8F4A-0571-B80D6C89193C}"/>
                    </a:ext>
                  </a:extLst>
                </p:cNvPr>
                <p:cNvPicPr/>
                <p:nvPr/>
              </p:nvPicPr>
              <p:blipFill>
                <a:blip r:embed="rId7"/>
                <a:stretch>
                  <a:fillRect/>
                </a:stretch>
              </p:blipFill>
              <p:spPr>
                <a:xfrm>
                  <a:off x="8380302" y="1060239"/>
                  <a:ext cx="8006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10CE1E88-8625-F10A-2F46-6DFF28FD3CF5}"/>
                    </a:ext>
                  </a:extLst>
                </p14:cNvPr>
                <p14:cNvContentPartPr/>
                <p14:nvPr/>
              </p14:nvContentPartPr>
              <p14:xfrm>
                <a:off x="9371022" y="1060599"/>
                <a:ext cx="574920" cy="38160"/>
              </p14:xfrm>
            </p:contentPart>
          </mc:Choice>
          <mc:Fallback xmlns="">
            <p:pic>
              <p:nvPicPr>
                <p:cNvPr id="3" name="Ink 2">
                  <a:extLst>
                    <a:ext uri="{FF2B5EF4-FFF2-40B4-BE49-F238E27FC236}">
                      <a16:creationId xmlns:a16="http://schemas.microsoft.com/office/drawing/2014/main" id="{10CE1E88-8625-F10A-2F46-6DFF28FD3CF5}"/>
                    </a:ext>
                  </a:extLst>
                </p:cNvPr>
                <p:cNvPicPr/>
                <p:nvPr/>
              </p:nvPicPr>
              <p:blipFill>
                <a:blip r:embed="rId9"/>
                <a:stretch>
                  <a:fillRect/>
                </a:stretch>
              </p:blipFill>
              <p:spPr>
                <a:xfrm>
                  <a:off x="9362022" y="1051599"/>
                  <a:ext cx="592560" cy="55800"/>
                </a:xfrm>
                <a:prstGeom prst="rect">
                  <a:avLst/>
                </a:prstGeom>
              </p:spPr>
            </p:pic>
          </mc:Fallback>
        </mc:AlternateContent>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29"/>
          <p:cNvSpPr txBox="1"/>
          <p:nvPr/>
        </p:nvSpPr>
        <p:spPr>
          <a:xfrm>
            <a:off x="224979" y="788088"/>
            <a:ext cx="11806237" cy="574003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light weight data format to transmit data from one system (peer) to another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empStr</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empTab</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76" name="Google Shape;976;p2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JSON – Java Script Object Notation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979" name="Google Shape;979;p29"/>
          <p:cNvSpPr/>
          <p:nvPr/>
        </p:nvSpPr>
        <p:spPr>
          <a:xfrm>
            <a:off x="7174532" y="1412776"/>
            <a:ext cx="2664296" cy="1152128"/>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gitHUB</a:t>
            </a: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Repository of code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0" name="Google Shape;980;p29"/>
          <p:cNvSpPr/>
          <p:nvPr/>
        </p:nvSpPr>
        <p:spPr>
          <a:xfrm>
            <a:off x="6157840" y="4175406"/>
            <a:ext cx="4473076" cy="83777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ADT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1" name="Google Shape;981;p29"/>
          <p:cNvSpPr/>
          <p:nvPr/>
        </p:nvSpPr>
        <p:spPr>
          <a:xfrm>
            <a:off x="6157840" y="5145942"/>
            <a:ext cx="4473076" cy="83777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AOC (BTP)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982" name="Google Shape;982;p29"/>
          <p:cNvCxnSpPr>
            <a:stCxn id="979" idx="2"/>
          </p:cNvCxnSpPr>
          <p:nvPr/>
        </p:nvCxnSpPr>
        <p:spPr>
          <a:xfrm rot="-5400000" flipH="1">
            <a:off x="8187480" y="2884104"/>
            <a:ext cx="1610400" cy="9720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sp>
        <p:nvSpPr>
          <p:cNvPr id="983" name="Google Shape;983;p29"/>
          <p:cNvSpPr/>
          <p:nvPr/>
        </p:nvSpPr>
        <p:spPr>
          <a:xfrm>
            <a:off x="9118748" y="4316396"/>
            <a:ext cx="2070230" cy="48075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Abap git plugin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9" name="Google Shape;989;p30"/>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Suppose you are working on a company which has recently opt for Rise with SAP and bought a subscription of BTP with ABAP on cloud environment. You do not have an on-premise system, and you have many SAP ABAP consultants in the team. You want to build end to end software in cloud for your customer. We always starts with DB Tables.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0" name="Google Shape;990;p3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DB Design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1" name="Ink 40">
                <a:extLst>
                  <a:ext uri="{FF2B5EF4-FFF2-40B4-BE49-F238E27FC236}">
                    <a16:creationId xmlns:a16="http://schemas.microsoft.com/office/drawing/2014/main" id="{D10C7EA7-7AC4-48BE-E4FC-91F1275CC8CB}"/>
                  </a:ext>
                </a:extLst>
              </p14:cNvPr>
              <p14:cNvContentPartPr/>
              <p14:nvPr/>
            </p14:nvContentPartPr>
            <p14:xfrm>
              <a:off x="4093422" y="1387119"/>
              <a:ext cx="92160" cy="67320"/>
            </p14:xfrm>
          </p:contentPart>
        </mc:Choice>
        <mc:Fallback xmlns="">
          <p:pic>
            <p:nvPicPr>
              <p:cNvPr id="41" name="Ink 40">
                <a:extLst>
                  <a:ext uri="{FF2B5EF4-FFF2-40B4-BE49-F238E27FC236}">
                    <a16:creationId xmlns:a16="http://schemas.microsoft.com/office/drawing/2014/main" id="{D10C7EA7-7AC4-48BE-E4FC-91F1275CC8CB}"/>
                  </a:ext>
                </a:extLst>
              </p:cNvPr>
              <p:cNvPicPr/>
              <p:nvPr/>
            </p:nvPicPr>
            <p:blipFill>
              <a:blip r:embed="rId7"/>
              <a:stretch>
                <a:fillRect/>
              </a:stretch>
            </p:blipFill>
            <p:spPr>
              <a:xfrm>
                <a:off x="4084422" y="1378479"/>
                <a:ext cx="109800" cy="849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lowchart: Connector 4"/>
          <p:cNvSpPr/>
          <p:nvPr/>
        </p:nvSpPr>
        <p:spPr>
          <a:xfrm>
            <a:off x="5806380" y="28829"/>
            <a:ext cx="5557368" cy="5468483"/>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1" y="14067"/>
            <a:ext cx="6784876" cy="6254347"/>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rgbClr val="75C042"/>
                </a:solidFill>
                <a:effectLst/>
              </a:rPr>
              <a:t>What We </a:t>
            </a:r>
            <a:r>
              <a:rPr lang="en-IN" sz="4000" b="1" i="0" dirty="0">
                <a:solidFill>
                  <a:srgbClr val="55E96E"/>
                </a:solidFill>
                <a:effectLst/>
                <a:latin typeface="Segoe UI Light" panose="020B0502040204020203" pitchFamily="34" charset="0"/>
                <a:cs typeface="Segoe UI Light" panose="020B0502040204020203" pitchFamily="34" charset="0"/>
              </a:rPr>
              <a:t>Did</a:t>
            </a:r>
            <a:endParaRPr lang="en-IN" sz="4000" b="1" dirty="0">
              <a:solidFill>
                <a:srgbClr val="55E96E"/>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14" name="Google Shape;845;p16"/>
          <p:cNvSpPr/>
          <p:nvPr/>
        </p:nvSpPr>
        <p:spPr>
          <a:xfrm>
            <a:off x="-1" y="0"/>
            <a:ext cx="1993020" cy="982572"/>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75C042"/>
              </a:solidFill>
              <a:effectLst/>
              <a:uLnTx/>
              <a:uFillTx/>
              <a:latin typeface="Calibri"/>
              <a:ea typeface="Calibri"/>
              <a:cs typeface="Calibri"/>
              <a:sym typeface="Calibri"/>
            </a:endParaRPr>
          </a:p>
        </p:txBody>
      </p:sp>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rgbClr val="75C042"/>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dirty="0">
                <a:solidFill>
                  <a:srgbClr val="75C042"/>
                </a:solidFill>
                <a:latin typeface="Segoe UI" panose="020B0502040204020203" pitchFamily="34" charset="0"/>
                <a:ea typeface="Calibri Light" charset="0"/>
                <a:cs typeface="Segoe UI" panose="020B0502040204020203" pitchFamily="34" charset="0"/>
              </a:rPr>
              <a:t>Day 1</a:t>
            </a:r>
            <a:endParaRPr lang="en-US" sz="540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chemeClr val="tx1"/>
                </a:solidFill>
                <a:latin typeface="Cambria" panose="02040503050406030204" pitchFamily="18" charset="0"/>
                <a:ea typeface="Cambria" panose="02040503050406030204" pitchFamily="18" charset="0"/>
                <a:cs typeface="Corben"/>
                <a:sym typeface="Corben"/>
              </a:rPr>
              <a:t>www.anubhavtrainings.com</a:t>
            </a:r>
            <a:endParaRPr sz="1600" dirty="0">
              <a:solidFill>
                <a:schemeClr val="tx1"/>
              </a:solidFill>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911</Words>
  <Application>Microsoft Office PowerPoint</Application>
  <PresentationFormat>Custom</PresentationFormat>
  <Paragraphs>105</Paragraphs>
  <Slides>10</Slides>
  <Notes>7</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10</vt:i4>
      </vt:variant>
    </vt:vector>
  </HeadingPairs>
  <TitlesOfParts>
    <vt:vector size="26" baseType="lpstr">
      <vt:lpstr>Quattrocento Sans</vt:lpstr>
      <vt:lpstr>Calibri</vt:lpstr>
      <vt:lpstr>Arial</vt:lpstr>
      <vt:lpstr>Noto Sans Symbols</vt:lpstr>
      <vt:lpstr>Cambria</vt:lpstr>
      <vt:lpstr>Arial Black</vt:lpstr>
      <vt:lpstr>Open Sans</vt:lpstr>
      <vt:lpstr>Corben</vt:lpstr>
      <vt:lpstr>Segoe UI Light</vt:lpstr>
      <vt:lpstr>Cooper Black</vt:lpstr>
      <vt:lpstr>Segoe UI</vt:lpstr>
      <vt:lpstr>Office Theme</vt:lpstr>
      <vt:lpstr>2_Office Theme</vt:lpstr>
      <vt:lpstr>3_Office Theme</vt:lpstr>
      <vt:lpstr>1_Office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33</cp:revision>
  <dcterms:created xsi:type="dcterms:W3CDTF">2023-10-03T21:33:12Z</dcterms:created>
  <dcterms:modified xsi:type="dcterms:W3CDTF">2025-08-19T08:43:48Z</dcterms:modified>
</cp:coreProperties>
</file>